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6" r:id="rId2"/>
    <p:sldId id="277" r:id="rId3"/>
    <p:sldId id="264" r:id="rId4"/>
    <p:sldId id="272" r:id="rId5"/>
    <p:sldId id="271" r:id="rId6"/>
    <p:sldId id="273" r:id="rId7"/>
    <p:sldId id="269" r:id="rId8"/>
    <p:sldId id="275" r:id="rId9"/>
    <p:sldId id="266" r:id="rId10"/>
    <p:sldId id="267" r:id="rId11"/>
    <p:sldId id="268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699"/>
    <a:srgbClr val="006600"/>
    <a:srgbClr val="FF9900"/>
    <a:srgbClr val="66FF33"/>
    <a:srgbClr val="33CC33"/>
    <a:srgbClr val="00FFFF"/>
    <a:srgbClr val="009999"/>
    <a:srgbClr val="FFFF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756" autoAdjust="0"/>
    <p:restoredTop sz="74596" autoAdjust="0"/>
  </p:normalViewPr>
  <p:slideViewPr>
    <p:cSldViewPr snapToGrid="0">
      <p:cViewPr varScale="1">
        <p:scale>
          <a:sx n="77" d="100"/>
          <a:sy n="77" d="100"/>
        </p:scale>
        <p:origin x="8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rajendran\AppData\Local\Microsoft\Windows\INetCache\Content.Outlook\DAQC6G3O\Copy%20of%20Mutan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rajendran\Desktop\Copy%20of%20Copy%20of%20Mutan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394-4696-AEA2-B505957EB1C5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394-4696-AEA2-B505957EB1C5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394-4696-AEA2-B505957EB1C5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394-4696-AEA2-B505957EB1C5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Sheet1!$B$8:$B$11</c:f>
                <c:numCache>
                  <c:formatCode>General</c:formatCode>
                  <c:ptCount val="4"/>
                  <c:pt idx="0">
                    <c:v>3.5328469001642322E-6</c:v>
                  </c:pt>
                  <c:pt idx="1">
                    <c:v>1.6263455967290605E-6</c:v>
                  </c:pt>
                  <c:pt idx="2">
                    <c:v>2.1920310216782956E-6</c:v>
                  </c:pt>
                  <c:pt idx="3">
                    <c:v>9.8994949366116417E-7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dk1"/>
                </a:solidFill>
                <a:prstDash val="solid"/>
                <a:miter lim="800000"/>
              </a:ln>
              <a:effectLst/>
            </c:spPr>
          </c:errBars>
          <c:cat>
            <c:strRef>
              <c:f>Sheet1!$A$2:$A$5</c:f>
              <c:strCache>
                <c:ptCount val="4"/>
                <c:pt idx="0">
                  <c:v>KO+WT</c:v>
                </c:pt>
                <c:pt idx="1">
                  <c:v>KO+K54R</c:v>
                </c:pt>
                <c:pt idx="2">
                  <c:v>KO+K97R</c:v>
                </c:pt>
                <c:pt idx="3">
                  <c:v>KO+K54R+K97R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5.15256E-5</c:v>
                </c:pt>
                <c:pt idx="1">
                  <c:v>3.3649999999999998E-5</c:v>
                </c:pt>
                <c:pt idx="2">
                  <c:v>3.1250000000000001E-5</c:v>
                </c:pt>
                <c:pt idx="3">
                  <c:v>2.9199999999999998E-5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394-4696-AEA2-B505957EB1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4"/>
        <c:axId val="1784971024"/>
        <c:axId val="1784968944"/>
      </c:barChart>
      <c:catAx>
        <c:axId val="1784971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84968944"/>
        <c:crosses val="autoZero"/>
        <c:auto val="1"/>
        <c:lblAlgn val="ctr"/>
        <c:lblOffset val="100"/>
        <c:noMultiLvlLbl val="0"/>
      </c:catAx>
      <c:valAx>
        <c:axId val="1784968944"/>
        <c:scaling>
          <c:orientation val="minMax"/>
          <c:max val="6.0000000000000022E-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1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0" i="1" baseline="0"/>
                  <a:t>MMP7/GAPDH</a:t>
                </a:r>
              </a:p>
            </c:rich>
          </c:tx>
          <c:layout>
            <c:manualLayout>
              <c:xMode val="edge"/>
              <c:yMode val="edge"/>
              <c:x val="0.12349463722106871"/>
              <c:y val="0.216854151220019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1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E+00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84971024"/>
        <c:crosses val="autoZero"/>
        <c:crossBetween val="between"/>
        <c:majorUnit val="2.0000000000000008E-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>
      <a:softEdge rad="139700"/>
    </a:effectLst>
  </c:spPr>
  <c:txPr>
    <a:bodyPr/>
    <a:lstStyle/>
    <a:p>
      <a:pPr>
        <a:defRPr sz="12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3B-4589-A590-692E208247B2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Sheet1!$B$8:$B$11</c:f>
                <c:numCache>
                  <c:formatCode>General</c:formatCode>
                  <c:ptCount val="4"/>
                  <c:pt idx="0">
                    <c:v>3.5328469001642322E-6</c:v>
                  </c:pt>
                  <c:pt idx="1">
                    <c:v>1.6263455967290605E-6</c:v>
                  </c:pt>
                  <c:pt idx="2">
                    <c:v>2.1920310216782956E-6</c:v>
                  </c:pt>
                  <c:pt idx="3">
                    <c:v>9.8994949366116417E-7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dk1"/>
                </a:solidFill>
                <a:prstDash val="solid"/>
                <a:miter lim="800000"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KO+WT</c:v>
                </c:pt>
                <c:pt idx="1">
                  <c:v>KO+K54R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5.15256E-5</c:v>
                </c:pt>
                <c:pt idx="1">
                  <c:v>3.3649999999999998E-5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3B-4589-A590-692E208247B2}"/>
            </c:ext>
          </c:extLst>
        </c:ser>
        <c:ser>
          <c:idx val="1"/>
          <c:order val="1"/>
          <c:spPr>
            <a:solidFill>
              <a:srgbClr val="FFFF00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Sheet1!$C$8:$C$9</c:f>
                <c:numCache>
                  <c:formatCode>General</c:formatCode>
                  <c:ptCount val="2"/>
                  <c:pt idx="0">
                    <c:v>5.8999575608643163E-6</c:v>
                  </c:pt>
                  <c:pt idx="1">
                    <c:v>6.5760930650348895E-6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KO+WT</c:v>
                </c:pt>
                <c:pt idx="1">
                  <c:v>KO+K54R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1.6622200000000002E-5</c:v>
                </c:pt>
                <c:pt idx="1">
                  <c:v>4.795E-5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3B-4589-A590-692E208247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4"/>
        <c:axId val="1784971024"/>
        <c:axId val="1784968944"/>
      </c:barChart>
      <c:catAx>
        <c:axId val="1784971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84968944"/>
        <c:crosses val="autoZero"/>
        <c:auto val="1"/>
        <c:lblAlgn val="ctr"/>
        <c:lblOffset val="100"/>
        <c:noMultiLvlLbl val="0"/>
      </c:catAx>
      <c:valAx>
        <c:axId val="1784968944"/>
        <c:scaling>
          <c:orientation val="minMax"/>
          <c:max val="6.0000000000000022E-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1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0" i="1" baseline="0"/>
                  <a:t>MMP7/GAPDH</a:t>
                </a:r>
              </a:p>
            </c:rich>
          </c:tx>
          <c:layout>
            <c:manualLayout>
              <c:xMode val="edge"/>
              <c:yMode val="edge"/>
              <c:x val="0.1126833211235089"/>
              <c:y val="0.2748832569585043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1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84971024"/>
        <c:crosses val="autoZero"/>
        <c:crossBetween val="between"/>
        <c:majorUnit val="2.0000000000000008E-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>
      <a:softEdge rad="139700"/>
    </a:effectLst>
  </c:spPr>
  <c:txPr>
    <a:bodyPr/>
    <a:lstStyle/>
    <a:p>
      <a:pPr>
        <a:defRPr sz="12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image" Target="../media/image4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21A76-3911-43BC-BA6E-D87E5D9BDBDB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027E1-EF52-4380-9F58-5DDEC34C0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945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027E1-EF52-4380-9F58-5DDEC34C0B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04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027E1-EF52-4380-9F58-5DDEC34C0B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72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027E1-EF52-4380-9F58-5DDEC34C0B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37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4A90-5D9C-475F-A331-CDDFCEC057D2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E98A-6850-4E53-8811-FA3928809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51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4A90-5D9C-475F-A331-CDDFCEC057D2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E98A-6850-4E53-8811-FA3928809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35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4A90-5D9C-475F-A331-CDDFCEC057D2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E98A-6850-4E53-8811-FA3928809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969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4A90-5D9C-475F-A331-CDDFCEC057D2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E98A-6850-4E53-8811-FA3928809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541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4A90-5D9C-475F-A331-CDDFCEC057D2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E98A-6850-4E53-8811-FA3928809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44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4A90-5D9C-475F-A331-CDDFCEC057D2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E98A-6850-4E53-8811-FA3928809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088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4A90-5D9C-475F-A331-CDDFCEC057D2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E98A-6850-4E53-8811-FA3928809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775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4A90-5D9C-475F-A331-CDDFCEC057D2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E98A-6850-4E53-8811-FA3928809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3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4A90-5D9C-475F-A331-CDDFCEC057D2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E98A-6850-4E53-8811-FA3928809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06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4A90-5D9C-475F-A331-CDDFCEC057D2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E98A-6850-4E53-8811-FA3928809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55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4A90-5D9C-475F-A331-CDDFCEC057D2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EE98A-6850-4E53-8811-FA3928809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1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64A90-5D9C-475F-A331-CDDFCEC057D2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EE98A-6850-4E53-8811-FA3928809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3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microsoft.com/office/2007/relationships/hdphoto" Target="../media/hdphoto10.wdp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microsoft.com/office/2007/relationships/hdphoto" Target="../media/hdphoto16.wdp"/><Relationship Id="rId18" Type="http://schemas.openxmlformats.org/officeDocument/2006/relationships/image" Target="../media/image41.png"/><Relationship Id="rId3" Type="http://schemas.openxmlformats.org/officeDocument/2006/relationships/image" Target="../media/image33.jpeg"/><Relationship Id="rId21" Type="http://schemas.microsoft.com/office/2007/relationships/hdphoto" Target="../media/hdphoto20.wdp"/><Relationship Id="rId7" Type="http://schemas.microsoft.com/office/2007/relationships/hdphoto" Target="../media/hdphoto13.wdp"/><Relationship Id="rId12" Type="http://schemas.openxmlformats.org/officeDocument/2006/relationships/image" Target="../media/image38.png"/><Relationship Id="rId17" Type="http://schemas.microsoft.com/office/2007/relationships/hdphoto" Target="../media/hdphoto18.wdp"/><Relationship Id="rId2" Type="http://schemas.openxmlformats.org/officeDocument/2006/relationships/image" Target="../media/image32.jpeg"/><Relationship Id="rId16" Type="http://schemas.openxmlformats.org/officeDocument/2006/relationships/image" Target="../media/image40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11" Type="http://schemas.microsoft.com/office/2007/relationships/hdphoto" Target="../media/hdphoto15.wdp"/><Relationship Id="rId5" Type="http://schemas.microsoft.com/office/2007/relationships/hdphoto" Target="../media/hdphoto12.wdp"/><Relationship Id="rId15" Type="http://schemas.microsoft.com/office/2007/relationships/hdphoto" Target="../media/hdphoto17.wdp"/><Relationship Id="rId23" Type="http://schemas.microsoft.com/office/2007/relationships/hdphoto" Target="../media/hdphoto21.wdp"/><Relationship Id="rId10" Type="http://schemas.openxmlformats.org/officeDocument/2006/relationships/image" Target="../media/image37.png"/><Relationship Id="rId19" Type="http://schemas.microsoft.com/office/2007/relationships/hdphoto" Target="../media/hdphoto19.wdp"/><Relationship Id="rId4" Type="http://schemas.openxmlformats.org/officeDocument/2006/relationships/image" Target="../media/image34.png"/><Relationship Id="rId9" Type="http://schemas.microsoft.com/office/2007/relationships/hdphoto" Target="../media/hdphoto14.wdp"/><Relationship Id="rId14" Type="http://schemas.openxmlformats.org/officeDocument/2006/relationships/image" Target="../media/image39.png"/><Relationship Id="rId22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jpeg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12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microsoft.com/office/2007/relationships/hdphoto" Target="../media/hdphoto3.wdp"/><Relationship Id="rId5" Type="http://schemas.microsoft.com/office/2007/relationships/hdphoto" Target="../media/hdphoto1.wdp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png"/><Relationship Id="rId7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11.png"/><Relationship Id="rId4" Type="http://schemas.microsoft.com/office/2007/relationships/hdphoto" Target="../media/hdphoto4.wdp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microsoft.com/office/2007/relationships/hdphoto" Target="../media/hdphoto7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240699" y="177445"/>
            <a:ext cx="11792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Figures – P. Rajendran </a:t>
            </a:r>
            <a:r>
              <a:rPr lang="en-US" sz="2000" b="1" i="1" smtClean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45549" y="609305"/>
            <a:ext cx="1070670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Figure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S1.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CCAR2 acetylation in SW480 colon cancer cells treated with SFN and other deacetylase inhibitors.  Following incubation with the test agents for 6 h, as described in HCT116 cells (Fig. 1</a:t>
            </a:r>
            <a:r>
              <a:rPr lang="en-US" sz="1400" i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A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), cell lysates were subjected to IP with Ac-Lys antibody and then IB for targets of interest</a:t>
            </a:r>
            <a:r>
              <a:rPr lang="en-US" sz="14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8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</a:t>
            </a:r>
            <a:endParaRPr lang="en-US" sz="800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Figure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S2.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CCAR2 acetylation in SW480 cells after HDAC3 knockdown.  SW480 cells were treated with Negative control siRNA or HDAC3 siRNA(3), and cell lysates were subjected to Ac-Lys IP followed by IB, as indicated. </a:t>
            </a:r>
            <a:endParaRPr lang="en-US" sz="1400" dirty="0" smtClean="0"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800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Figure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S3.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Amino acid sequence of CCAR2, and peptide maps of novel acetylation sites conserved among human, rat, and mouse, from protein mass spectrometry studies in SFN-treated colon cancer cells</a:t>
            </a:r>
            <a:r>
              <a:rPr lang="en-US" sz="14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800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Figure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S4. A,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CCAR2 acetylation mutants were less effective than WT CCAR2 at increasing </a:t>
            </a:r>
            <a:r>
              <a:rPr lang="en-US" sz="1400" i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MMP7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expression. WT CCAR2 (red) or the acetylation mutants K54R, K97R, or K54R/K97R (gray) were transiently transfected into CCAR2 null HCT116 cells for 24 h followed by detection of </a:t>
            </a:r>
            <a:r>
              <a:rPr lang="en-US" sz="1400" i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MMP7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by </a:t>
            </a:r>
            <a:r>
              <a:rPr lang="en-GB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RT-qPCR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.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B,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WT CCAR2 or the K54R acetylation mutant was transiently transfected into CCAR2 null HCT116 cells, followed by treatment with SFN or vehicle (DMSO) for 24 h.  </a:t>
            </a:r>
            <a:r>
              <a:rPr lang="en-US" sz="1400" i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MMP7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expression was determined by RT-qPCR (*P&lt;0.05, mean±SD, n=3</a:t>
            </a:r>
            <a:r>
              <a:rPr lang="en-US" sz="14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50000"/>
              </a:lnSpc>
            </a:pPr>
            <a:endParaRPr lang="en-US" sz="800" dirty="0"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Figure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S5.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Working</a:t>
            </a:r>
            <a:r>
              <a:rPr lang="en-GB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model that integrates HDAC3 inhibition/turnover by SFN, increased CCAR2 acetylation, displacement of CCAR2 from </a:t>
            </a:r>
            <a:r>
              <a:rPr lang="en-GB" sz="1400" dirty="0">
                <a:latin typeface="Symbol" panose="05050102010706020507" pitchFamily="18" charset="2"/>
                <a:ea typeface="MS Mincho"/>
                <a:cs typeface="Arial" panose="020B0604020202020204" pitchFamily="34" charset="0"/>
              </a:rPr>
              <a:t>b</a:t>
            </a:r>
            <a:r>
              <a:rPr lang="en-GB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-catenin, and reduced Wnt/</a:t>
            </a:r>
            <a:r>
              <a:rPr lang="en-GB" sz="1400" dirty="0">
                <a:latin typeface="Symbol" panose="05050102010706020507" pitchFamily="18" charset="2"/>
                <a:ea typeface="MS Mincho"/>
                <a:cs typeface="Arial" panose="020B0604020202020204" pitchFamily="34" charset="0"/>
              </a:rPr>
              <a:t>b</a:t>
            </a:r>
            <a:r>
              <a:rPr lang="en-GB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-catenin gene activation</a:t>
            </a:r>
            <a:r>
              <a:rPr lang="en-GB" sz="14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800" b="1" dirty="0" smtClean="0"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Figure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S6. A, </a:t>
            </a:r>
            <a:r>
              <a:rPr lang="en-GB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IB of HA-tagged CCAR2 in HCT116 colon cancer cells containing stably transfected HA-K54-TAG or HA-K97-TAG.  Upon addition of Ac-Lys, a band was detected for CCAR2-K54, implicating inducible acetylation at the Lys 54 target site (right lane), whereas no such band was detected for CCAR2-K97 (blue box).  </a:t>
            </a:r>
            <a:r>
              <a:rPr lang="en-GB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B,</a:t>
            </a:r>
            <a:r>
              <a:rPr lang="en-GB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Dendra2 expression (green dots) in HA-K97-TAG-containing HCT116 cells treated with Ac-Lys, indicating that the requisite components of the assay were functioning according to the reported methodology (22</a:t>
            </a:r>
            <a:r>
              <a:rPr lang="en-GB" sz="14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).</a:t>
            </a:r>
            <a:endParaRPr lang="en-US" sz="1400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53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Oval 62"/>
          <p:cNvSpPr>
            <a:spLocks noChangeAspect="1"/>
          </p:cNvSpPr>
          <p:nvPr/>
        </p:nvSpPr>
        <p:spPr>
          <a:xfrm>
            <a:off x="3166984" y="3070954"/>
            <a:ext cx="121502" cy="113187"/>
          </a:xfrm>
          <a:prstGeom prst="ellipse">
            <a:avLst/>
          </a:prstGeom>
          <a:solidFill>
            <a:srgbClr val="FFCC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2883478" y="2942880"/>
            <a:ext cx="121502" cy="113187"/>
          </a:xfrm>
          <a:prstGeom prst="ellipse">
            <a:avLst/>
          </a:prstGeom>
          <a:solidFill>
            <a:srgbClr val="FFCC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2713192" y="3145660"/>
            <a:ext cx="121502" cy="113187"/>
          </a:xfrm>
          <a:prstGeom prst="ellipse">
            <a:avLst/>
          </a:prstGeom>
          <a:solidFill>
            <a:srgbClr val="FFCC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2415237" y="3519467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>
            <a:off x="2699637" y="3500583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2898453" y="3565442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2920742" y="3521930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>
            <a:spLocks noChangeAspect="1"/>
          </p:cNvSpPr>
          <p:nvPr/>
        </p:nvSpPr>
        <p:spPr>
          <a:xfrm>
            <a:off x="2450893" y="3374977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2494580" y="3331469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>
            <a:off x="2586410" y="3283029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>
            <a:spLocks noChangeAspect="1"/>
          </p:cNvSpPr>
          <p:nvPr/>
        </p:nvSpPr>
        <p:spPr>
          <a:xfrm>
            <a:off x="3111531" y="3328185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>
            <a:spLocks noChangeAspect="1"/>
          </p:cNvSpPr>
          <p:nvPr/>
        </p:nvSpPr>
        <p:spPr>
          <a:xfrm>
            <a:off x="3283602" y="3260045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>
            <a:spLocks noChangeAspect="1"/>
          </p:cNvSpPr>
          <p:nvPr/>
        </p:nvSpPr>
        <p:spPr>
          <a:xfrm>
            <a:off x="3097269" y="3561338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>
            <a:spLocks noChangeAspect="1"/>
          </p:cNvSpPr>
          <p:nvPr/>
        </p:nvSpPr>
        <p:spPr>
          <a:xfrm>
            <a:off x="3119559" y="3650828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>
            <a:spLocks noChangeAspect="1"/>
          </p:cNvSpPr>
          <p:nvPr/>
        </p:nvSpPr>
        <p:spPr>
          <a:xfrm>
            <a:off x="3452105" y="3538355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>
            <a:spLocks noChangeAspect="1"/>
          </p:cNvSpPr>
          <p:nvPr/>
        </p:nvSpPr>
        <p:spPr>
          <a:xfrm>
            <a:off x="3346013" y="3632770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>
            <a:off x="3416444" y="3663144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>
            <a:spLocks noChangeAspect="1"/>
          </p:cNvSpPr>
          <p:nvPr/>
        </p:nvSpPr>
        <p:spPr>
          <a:xfrm>
            <a:off x="3331751" y="3747705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>
            <a:spLocks noChangeAspect="1"/>
          </p:cNvSpPr>
          <p:nvPr/>
        </p:nvSpPr>
        <p:spPr>
          <a:xfrm>
            <a:off x="3407533" y="3748525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>
            <a:spLocks noChangeAspect="1"/>
          </p:cNvSpPr>
          <p:nvPr/>
        </p:nvSpPr>
        <p:spPr>
          <a:xfrm>
            <a:off x="3520761" y="3773976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>
            <a:spLocks noChangeAspect="1"/>
          </p:cNvSpPr>
          <p:nvPr/>
        </p:nvSpPr>
        <p:spPr>
          <a:xfrm>
            <a:off x="3591193" y="3686132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>
            <a:spLocks noChangeAspect="1"/>
          </p:cNvSpPr>
          <p:nvPr/>
        </p:nvSpPr>
        <p:spPr>
          <a:xfrm>
            <a:off x="3661626" y="3701730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>
            <a:spLocks noChangeAspect="1"/>
          </p:cNvSpPr>
          <p:nvPr/>
        </p:nvSpPr>
        <p:spPr>
          <a:xfrm>
            <a:off x="3619723" y="3845402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>
            <a:spLocks noChangeAspect="1"/>
          </p:cNvSpPr>
          <p:nvPr/>
        </p:nvSpPr>
        <p:spPr>
          <a:xfrm>
            <a:off x="3716904" y="3762484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>
            <a:spLocks noChangeAspect="1"/>
          </p:cNvSpPr>
          <p:nvPr/>
        </p:nvSpPr>
        <p:spPr>
          <a:xfrm>
            <a:off x="3685699" y="3812565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3691941" y="3882349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>
            <a:spLocks noChangeAspect="1"/>
          </p:cNvSpPr>
          <p:nvPr/>
        </p:nvSpPr>
        <p:spPr>
          <a:xfrm>
            <a:off x="3762376" y="3824063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3768615" y="3888919"/>
            <a:ext cx="121502" cy="118712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1897229" y="2392014"/>
            <a:ext cx="1999100" cy="166340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93"/>
          <p:cNvCxnSpPr/>
          <p:nvPr/>
        </p:nvCxnSpPr>
        <p:spPr>
          <a:xfrm flipV="1">
            <a:off x="1887268" y="3276793"/>
            <a:ext cx="1998226" cy="3212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2710006" y="4101316"/>
            <a:ext cx="403428" cy="2797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697876" y="4101316"/>
            <a:ext cx="403428" cy="2797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715378" y="4101316"/>
            <a:ext cx="403428" cy="2797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524024" y="3907331"/>
            <a:ext cx="294775" cy="2797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530425" y="2238388"/>
            <a:ext cx="288375" cy="2797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524024" y="3125514"/>
            <a:ext cx="294775" cy="2797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966061" y="2735196"/>
            <a:ext cx="802857" cy="2397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</a:t>
            </a:r>
            <a:endParaRPr lang="en-US" sz="12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Isosceles Triangle 101"/>
          <p:cNvSpPr/>
          <p:nvPr/>
        </p:nvSpPr>
        <p:spPr>
          <a:xfrm>
            <a:off x="2051314" y="2997213"/>
            <a:ext cx="146857" cy="199677"/>
          </a:xfrm>
          <a:prstGeom prst="triangle">
            <a:avLst/>
          </a:prstGeom>
          <a:solidFill>
            <a:srgbClr val="FFCC00"/>
          </a:solidFill>
          <a:ln w="1270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Isosceles Triangle 102"/>
          <p:cNvSpPr/>
          <p:nvPr/>
        </p:nvSpPr>
        <p:spPr>
          <a:xfrm flipV="1">
            <a:off x="2057263" y="3337908"/>
            <a:ext cx="146857" cy="199677"/>
          </a:xfrm>
          <a:prstGeom prst="triangle">
            <a:avLst/>
          </a:prstGeom>
          <a:solidFill>
            <a:srgbClr val="008000"/>
          </a:solidFill>
          <a:ln w="127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1938947" y="3839211"/>
            <a:ext cx="155270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Synergistic (CI=0.13)</a:t>
            </a:r>
            <a:endParaRPr lang="en-US" sz="120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2089669" y="2423445"/>
            <a:ext cx="1649579" cy="31965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JQ1+SAHA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0063" y="6465388"/>
            <a:ext cx="2278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S8.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Arc 47"/>
          <p:cNvSpPr/>
          <p:nvPr/>
        </p:nvSpPr>
        <p:spPr>
          <a:xfrm>
            <a:off x="1223263" y="3499348"/>
            <a:ext cx="2677514" cy="1123288"/>
          </a:xfrm>
          <a:prstGeom prst="arc">
            <a:avLst>
              <a:gd name="adj1" fmla="val 15881232"/>
              <a:gd name="adj2" fmla="val 21162274"/>
            </a:avLst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3125169" y="4427648"/>
            <a:ext cx="159775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Fraction affected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575960" y="3135999"/>
            <a:ext cx="19047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Combination index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 contrast="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62858" y="3063754"/>
            <a:ext cx="2478024" cy="49618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3" name="TextBox 52"/>
          <p:cNvSpPr txBox="1"/>
          <p:nvPr/>
        </p:nvSpPr>
        <p:spPr>
          <a:xfrm>
            <a:off x="9514512" y="2161910"/>
            <a:ext cx="801823" cy="806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PARP</a:t>
            </a:r>
          </a:p>
          <a:p>
            <a:pPr marL="0" marR="0" lvl="0" indent="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cleaved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514512" y="2762545"/>
            <a:ext cx="1050288" cy="823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aspase-3</a:t>
            </a:r>
            <a:endParaRPr lang="en-US" sz="1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cleaved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18900000">
            <a:off x="7623059" y="4263812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6-SFN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rot="18900000">
            <a:off x="7366187" y="4196936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JQ1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 rot="18900000">
            <a:off x="7593258" y="4451972"/>
            <a:ext cx="1135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6-SFN+JQ1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rot="18900000">
            <a:off x="8540040" y="420770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SFN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rot="18900000">
            <a:off x="8587551" y="4395864"/>
            <a:ext cx="976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SFN+JQ1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8900000">
            <a:off x="6836796" y="427118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514512" y="3732759"/>
            <a:ext cx="724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3000"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823" r="26391" b="8209"/>
          <a:stretch/>
        </p:blipFill>
        <p:spPr>
          <a:xfrm>
            <a:off x="7062858" y="2205027"/>
            <a:ext cx="2475342" cy="77356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5" t="75869" r="26972" b="8128"/>
          <a:stretch/>
        </p:blipFill>
        <p:spPr>
          <a:xfrm>
            <a:off x="7062858" y="3640944"/>
            <a:ext cx="2475342" cy="50319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4" name="TextBox 103"/>
          <p:cNvSpPr txBox="1"/>
          <p:nvPr/>
        </p:nvSpPr>
        <p:spPr>
          <a:xfrm>
            <a:off x="3932306" y="2771112"/>
            <a:ext cx="766435" cy="19925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</a:t>
            </a:r>
            <a:endParaRPr lang="en-US" sz="12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3980990" y="2394092"/>
            <a:ext cx="2029114" cy="166164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Connector 105"/>
          <p:cNvCxnSpPr/>
          <p:nvPr/>
        </p:nvCxnSpPr>
        <p:spPr>
          <a:xfrm flipV="1">
            <a:off x="3980990" y="3273299"/>
            <a:ext cx="2034184" cy="2669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Oval 108"/>
          <p:cNvSpPr>
            <a:spLocks noChangeAspect="1"/>
          </p:cNvSpPr>
          <p:nvPr/>
        </p:nvSpPr>
        <p:spPr>
          <a:xfrm>
            <a:off x="4997185" y="3005276"/>
            <a:ext cx="91731" cy="94071"/>
          </a:xfrm>
          <a:prstGeom prst="ellipse">
            <a:avLst/>
          </a:prstGeom>
          <a:solidFill>
            <a:srgbClr val="FFCC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5202869" y="3105629"/>
            <a:ext cx="91731" cy="94071"/>
          </a:xfrm>
          <a:prstGeom prst="ellipse">
            <a:avLst/>
          </a:prstGeom>
          <a:solidFill>
            <a:srgbClr val="FFCC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5267337" y="3039058"/>
            <a:ext cx="91731" cy="94071"/>
          </a:xfrm>
          <a:prstGeom prst="ellipse">
            <a:avLst/>
          </a:prstGeom>
          <a:solidFill>
            <a:srgbClr val="FFCC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5730814" y="2911204"/>
            <a:ext cx="91731" cy="94071"/>
          </a:xfrm>
          <a:prstGeom prst="ellipse">
            <a:avLst/>
          </a:prstGeom>
          <a:solidFill>
            <a:srgbClr val="FFCC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5769541" y="2957447"/>
            <a:ext cx="91731" cy="94071"/>
          </a:xfrm>
          <a:prstGeom prst="ellipse">
            <a:avLst/>
          </a:prstGeom>
          <a:solidFill>
            <a:srgbClr val="FFCC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5718806" y="2980576"/>
            <a:ext cx="91731" cy="94071"/>
          </a:xfrm>
          <a:prstGeom prst="ellipse">
            <a:avLst/>
          </a:prstGeom>
          <a:solidFill>
            <a:srgbClr val="FFCC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5760050" y="3039058"/>
            <a:ext cx="91731" cy="94071"/>
          </a:xfrm>
          <a:prstGeom prst="ellipse">
            <a:avLst/>
          </a:prstGeom>
          <a:solidFill>
            <a:srgbClr val="FFCC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5787196" y="3076573"/>
            <a:ext cx="91731" cy="94071"/>
          </a:xfrm>
          <a:prstGeom prst="ellipse">
            <a:avLst/>
          </a:prstGeom>
          <a:solidFill>
            <a:srgbClr val="FFCC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4444518" y="3470305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4516147" y="3354038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4650950" y="3380400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4737155" y="3373316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4867635" y="3252167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5199414" y="3230676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5822679" y="3214741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5430229" y="3279815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4899186" y="3470305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4993876" y="3438275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112552" y="3370576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5328532" y="3469240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5419452" y="3508974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5505580" y="3545688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5614897" y="3607638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5649419" y="3522261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5732918" y="3459642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5798501" y="3493219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5826980" y="3536938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5748243" y="3542551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5798501" y="3574831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5696803" y="3663105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5755232" y="3686999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5793635" y="3705478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5830333" y="3751898"/>
            <a:ext cx="91731" cy="98664"/>
          </a:xfrm>
          <a:prstGeom prst="ellipse">
            <a:avLst/>
          </a:prstGeom>
          <a:solidFill>
            <a:srgbClr val="008000"/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Arc 141"/>
          <p:cNvSpPr/>
          <p:nvPr/>
        </p:nvSpPr>
        <p:spPr>
          <a:xfrm>
            <a:off x="3371970" y="3349886"/>
            <a:ext cx="2611767" cy="1212027"/>
          </a:xfrm>
          <a:prstGeom prst="arc">
            <a:avLst>
              <a:gd name="adj1" fmla="val 15881232"/>
              <a:gd name="adj2" fmla="val 21162274"/>
            </a:avLst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4064462" y="3834106"/>
            <a:ext cx="171733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Synergistic (CI=0.33)</a:t>
            </a:r>
            <a:endParaRPr lang="en-US" sz="120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806788" y="4105564"/>
            <a:ext cx="304577" cy="2324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768892" y="4105564"/>
            <a:ext cx="304577" cy="2324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250163" y="2423445"/>
            <a:ext cx="1459069" cy="26567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JQ1+6-SFN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Isosceles Triangle 152"/>
          <p:cNvSpPr/>
          <p:nvPr/>
        </p:nvSpPr>
        <p:spPr>
          <a:xfrm>
            <a:off x="4084831" y="3020399"/>
            <a:ext cx="110873" cy="165955"/>
          </a:xfrm>
          <a:prstGeom prst="triangle">
            <a:avLst/>
          </a:prstGeom>
          <a:solidFill>
            <a:srgbClr val="FFCC00"/>
          </a:solidFill>
          <a:ln w="1270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Isosceles Triangle 153"/>
          <p:cNvSpPr/>
          <p:nvPr/>
        </p:nvSpPr>
        <p:spPr>
          <a:xfrm flipV="1">
            <a:off x="4089323" y="3303556"/>
            <a:ext cx="110873" cy="165955"/>
          </a:xfrm>
          <a:prstGeom prst="triangle">
            <a:avLst/>
          </a:prstGeom>
          <a:solidFill>
            <a:srgbClr val="008000"/>
          </a:solidFill>
          <a:ln w="127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8337867" y="2669035"/>
            <a:ext cx="405678" cy="29931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extBox 156"/>
          <p:cNvSpPr txBox="1"/>
          <p:nvPr/>
        </p:nvSpPr>
        <p:spPr>
          <a:xfrm>
            <a:off x="1414313" y="1775070"/>
            <a:ext cx="23068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601163" y="1775070"/>
            <a:ext cx="23068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9120104" y="2665877"/>
            <a:ext cx="405678" cy="29931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8338500" y="3284330"/>
            <a:ext cx="405678" cy="261379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9120737" y="3281172"/>
            <a:ext cx="405678" cy="261379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6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7754766" y="1385427"/>
            <a:ext cx="1577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-catenin/CCAR2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847" y="3020491"/>
            <a:ext cx="1186846" cy="1169043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861" y="1731701"/>
            <a:ext cx="1190832" cy="1190832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2753547" y="1385427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CCAR2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90545" y="2108795"/>
            <a:ext cx="1181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CCAR2 high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36995" y="3531592"/>
            <a:ext cx="1112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CCAR2 low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07178" y="1385427"/>
            <a:ext cx="918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-catenin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60310" y="1385427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MMP7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525" t="3676" r="30909" b="6906"/>
          <a:stretch/>
        </p:blipFill>
        <p:spPr>
          <a:xfrm rot="10800000">
            <a:off x="2665039" y="1716313"/>
            <a:ext cx="945167" cy="1221608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01" t="7781" r="41231"/>
          <a:stretch/>
        </p:blipFill>
        <p:spPr>
          <a:xfrm rot="10800000">
            <a:off x="4704768" y="1716313"/>
            <a:ext cx="960372" cy="1221608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30" r="51115" b="18692"/>
          <a:stretch/>
        </p:blipFill>
        <p:spPr>
          <a:xfrm>
            <a:off x="3689431" y="1716313"/>
            <a:ext cx="939856" cy="1221609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5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3697"/>
          <a:stretch/>
        </p:blipFill>
        <p:spPr>
          <a:xfrm>
            <a:off x="4704768" y="3028738"/>
            <a:ext cx="960372" cy="1164943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46" r="38186"/>
          <a:stretch/>
        </p:blipFill>
        <p:spPr>
          <a:xfrm>
            <a:off x="3659529" y="3020493"/>
            <a:ext cx="966600" cy="1173188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124" t="6962"/>
          <a:stretch/>
        </p:blipFill>
        <p:spPr>
          <a:xfrm>
            <a:off x="2637435" y="3028738"/>
            <a:ext cx="972772" cy="116494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9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57" t="8349" r="18865" b="38960"/>
          <a:stretch/>
        </p:blipFill>
        <p:spPr>
          <a:xfrm rot="16200000">
            <a:off x="5614194" y="1829561"/>
            <a:ext cx="1221609" cy="995112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12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499" r="34704" b="40031"/>
          <a:stretch/>
        </p:blipFill>
        <p:spPr>
          <a:xfrm rot="5400000">
            <a:off x="6657301" y="1840458"/>
            <a:ext cx="1221610" cy="973319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5887578" y="1385427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c-Myc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774540" y="1385427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Cyclin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7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141" t="10296" r="17598" b="29697"/>
          <a:stretch/>
        </p:blipFill>
        <p:spPr>
          <a:xfrm rot="16200000">
            <a:off x="5644344" y="3110924"/>
            <a:ext cx="1173188" cy="992325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6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56" t="21723" r="51792"/>
          <a:stretch/>
        </p:blipFill>
        <p:spPr>
          <a:xfrm>
            <a:off x="6783749" y="3020492"/>
            <a:ext cx="972495" cy="1173189"/>
          </a:xfrm>
          <a:prstGeom prst="rect">
            <a:avLst/>
          </a:prstGeom>
        </p:spPr>
      </p:pic>
      <p:sp>
        <p:nvSpPr>
          <p:cNvPr id="109" name="TextBox 108"/>
          <p:cNvSpPr txBox="1"/>
          <p:nvPr/>
        </p:nvSpPr>
        <p:spPr>
          <a:xfrm>
            <a:off x="2665038" y="4242228"/>
            <a:ext cx="508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Adenomatous colon polyps (IHC)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7902650" y="4242227"/>
            <a:ext cx="1032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PLA 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 situ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063" y="6465388"/>
            <a:ext cx="2278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S9.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48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Box 180"/>
          <p:cNvSpPr txBox="1"/>
          <p:nvPr/>
        </p:nvSpPr>
        <p:spPr>
          <a:xfrm>
            <a:off x="75082" y="6446427"/>
            <a:ext cx="1015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S10.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037309" y="533939"/>
            <a:ext cx="5979269" cy="5909548"/>
            <a:chOff x="3037309" y="533939"/>
            <a:chExt cx="5979269" cy="5909548"/>
          </a:xfrm>
        </p:grpSpPr>
        <p:graphicFrame>
          <p:nvGraphicFramePr>
            <p:cNvPr id="61" name="Object 60">
              <a:extLst>
                <a:ext uri="{FF2B5EF4-FFF2-40B4-BE49-F238E27FC236}">
                  <a16:creationId xmlns:a16="http://schemas.microsoft.com/office/drawing/2014/main" id="{5FD2F933-99A9-4A87-87A5-92F85B2ADC0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28020414"/>
                </p:ext>
              </p:extLst>
            </p:nvPr>
          </p:nvGraphicFramePr>
          <p:xfrm>
            <a:off x="3294932" y="3282522"/>
            <a:ext cx="5721646" cy="3142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5" name="Prism 6" r:id="rId3" imgW="5973211" imgH="3384728" progId="Prism6.Document">
                    <p:embed/>
                  </p:oleObj>
                </mc:Choice>
                <mc:Fallback>
                  <p:oleObj name="Prism 6" r:id="rId3" imgW="5973211" imgH="3384728" progId="Prism6.Document">
                    <p:embed/>
                    <p:pic>
                      <p:nvPicPr>
                        <p:cNvPr id="51" name="Object 50">
                          <a:extLst>
                            <a:ext uri="{FF2B5EF4-FFF2-40B4-BE49-F238E27FC236}">
                              <a16:creationId xmlns:a16="http://schemas.microsoft.com/office/drawing/2014/main" id="{5FD2F933-99A9-4A87-87A5-92F85B2ADC0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294932" y="3282522"/>
                          <a:ext cx="5721646" cy="314237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" name="Object 64">
              <a:extLst>
                <a:ext uri="{FF2B5EF4-FFF2-40B4-BE49-F238E27FC236}">
                  <a16:creationId xmlns:a16="http://schemas.microsoft.com/office/drawing/2014/main" id="{64B5CC56-3E4B-4EB9-92D1-12BA8753C3B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1376952"/>
                </p:ext>
              </p:extLst>
            </p:nvPr>
          </p:nvGraphicFramePr>
          <p:xfrm>
            <a:off x="3294242" y="1094779"/>
            <a:ext cx="5651702" cy="3142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6" name="Prism 6" r:id="rId5" imgW="5900103" imgH="3384728" progId="Prism6.Document">
                    <p:embed/>
                  </p:oleObj>
                </mc:Choice>
                <mc:Fallback>
                  <p:oleObj name="Prism 6" r:id="rId5" imgW="5900103" imgH="3384728" progId="Prism6.Document">
                    <p:embed/>
                    <p:pic>
                      <p:nvPicPr>
                        <p:cNvPr id="43" name="Object 42">
                          <a:extLst>
                            <a:ext uri="{FF2B5EF4-FFF2-40B4-BE49-F238E27FC236}">
                              <a16:creationId xmlns:a16="http://schemas.microsoft.com/office/drawing/2014/main" id="{64B5CC56-3E4B-4EB9-92D1-12BA8753C3B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294242" y="1094779"/>
                          <a:ext cx="5651702" cy="314237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7"/>
            <a:srcRect l="83350" t="70503" r="5414" b="23422"/>
            <a:stretch/>
          </p:blipFill>
          <p:spPr>
            <a:xfrm>
              <a:off x="8070721" y="3301115"/>
              <a:ext cx="604715" cy="17953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7"/>
            <a:srcRect l="83350" t="70503" r="5414" b="23422"/>
            <a:stretch/>
          </p:blipFill>
          <p:spPr>
            <a:xfrm>
              <a:off x="5569587" y="3308931"/>
              <a:ext cx="604715" cy="17953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4" name="Rectangle 3"/>
            <p:cNvSpPr/>
            <p:nvPr/>
          </p:nvSpPr>
          <p:spPr>
            <a:xfrm>
              <a:off x="5529386" y="1106503"/>
              <a:ext cx="1301260" cy="4561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5670058" y="3791091"/>
              <a:ext cx="1055075" cy="4561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5857630" y="6022389"/>
              <a:ext cx="1004277" cy="421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7682889" y="4085327"/>
              <a:ext cx="1055075" cy="924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6E161F83-EBA4-4EBC-94BD-332843B1F7CD}"/>
                </a:ext>
              </a:extLst>
            </p:cNvPr>
            <p:cNvCxnSpPr/>
            <p:nvPr/>
          </p:nvCxnSpPr>
          <p:spPr>
            <a:xfrm>
              <a:off x="5302551" y="916598"/>
              <a:ext cx="342900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E5E54E62-8038-4099-9E8A-5FC8F74FE9B1}"/>
                </a:ext>
              </a:extLst>
            </p:cNvPr>
            <p:cNvSpPr/>
            <p:nvPr/>
          </p:nvSpPr>
          <p:spPr>
            <a:xfrm>
              <a:off x="6216419" y="846420"/>
              <a:ext cx="472595" cy="1488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BE1ED6AB-04C0-4FF8-954C-53B63D93F352}"/>
                </a:ext>
              </a:extLst>
            </p:cNvPr>
            <p:cNvSpPr/>
            <p:nvPr/>
          </p:nvSpPr>
          <p:spPr>
            <a:xfrm>
              <a:off x="6960220" y="846419"/>
              <a:ext cx="472595" cy="1488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A3715C6E-0E48-4159-B670-88E925022EA5}"/>
                </a:ext>
              </a:extLst>
            </p:cNvPr>
            <p:cNvSpPr/>
            <p:nvPr/>
          </p:nvSpPr>
          <p:spPr>
            <a:xfrm>
              <a:off x="7650203" y="846419"/>
              <a:ext cx="1034245" cy="1488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FA0647E-1D3A-41A9-9788-ECF066A945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39298" y="728668"/>
              <a:ext cx="0" cy="12677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D81E2323-BE3A-4EA8-9E29-32FF007E2A7E}"/>
                </a:ext>
              </a:extLst>
            </p:cNvPr>
            <p:cNvCxnSpPr>
              <a:cxnSpLocks/>
            </p:cNvCxnSpPr>
            <p:nvPr/>
          </p:nvCxnSpPr>
          <p:spPr>
            <a:xfrm>
              <a:off x="6210324" y="702200"/>
              <a:ext cx="305136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975659C1-1913-43C3-8A5C-E0A5B3ED6086}"/>
                </a:ext>
              </a:extLst>
            </p:cNvPr>
            <p:cNvSpPr txBox="1"/>
            <p:nvPr/>
          </p:nvSpPr>
          <p:spPr>
            <a:xfrm>
              <a:off x="6509483" y="533939"/>
              <a:ext cx="53384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MYC</a:t>
              </a:r>
              <a:endParaRPr lang="en-US" sz="1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92313500-EF25-4C30-834B-BAFB7F2DE0B1}"/>
                </a:ext>
              </a:extLst>
            </p:cNvPr>
            <p:cNvCxnSpPr>
              <a:cxnSpLocks/>
            </p:cNvCxnSpPr>
            <p:nvPr/>
          </p:nvCxnSpPr>
          <p:spPr>
            <a:xfrm rot="19200000" flipH="1">
              <a:off x="5140565" y="821582"/>
              <a:ext cx="182880" cy="2228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80A6B993-F694-46A7-B2E1-AF00EB80F8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75556" y="917384"/>
              <a:ext cx="1645920" cy="13085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C3014F84-1167-43B4-B243-785E2C8D4B9B}"/>
                </a:ext>
              </a:extLst>
            </p:cNvPr>
            <p:cNvCxnSpPr/>
            <p:nvPr/>
          </p:nvCxnSpPr>
          <p:spPr>
            <a:xfrm>
              <a:off x="3586283" y="1045244"/>
              <a:ext cx="19520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17FF266D-5224-4F61-9725-1FCE88C7CC8C}"/>
                </a:ext>
              </a:extLst>
            </p:cNvPr>
            <p:cNvCxnSpPr>
              <a:cxnSpLocks/>
            </p:cNvCxnSpPr>
            <p:nvPr/>
          </p:nvCxnSpPr>
          <p:spPr>
            <a:xfrm>
              <a:off x="5653322" y="1045244"/>
              <a:ext cx="19520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D0320F34-3CAC-4011-BCE7-B98FB57191B2}"/>
                </a:ext>
              </a:extLst>
            </p:cNvPr>
            <p:cNvCxnSpPr/>
            <p:nvPr/>
          </p:nvCxnSpPr>
          <p:spPr>
            <a:xfrm>
              <a:off x="3916763" y="1045244"/>
              <a:ext cx="19520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56BD0920-92E6-4842-8B0F-CD6422EEC9BC}"/>
                </a:ext>
              </a:extLst>
            </p:cNvPr>
            <p:cNvCxnSpPr/>
            <p:nvPr/>
          </p:nvCxnSpPr>
          <p:spPr>
            <a:xfrm>
              <a:off x="4296473" y="1045244"/>
              <a:ext cx="19520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3EF2D91F-ACA7-4000-97A3-8EE457EA730E}"/>
                </a:ext>
              </a:extLst>
            </p:cNvPr>
            <p:cNvCxnSpPr>
              <a:cxnSpLocks/>
            </p:cNvCxnSpPr>
            <p:nvPr/>
          </p:nvCxnSpPr>
          <p:spPr>
            <a:xfrm>
              <a:off x="4678322" y="1045244"/>
              <a:ext cx="19520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B26EEF1-906E-44BE-A472-BAC5D45FCE93}"/>
                </a:ext>
              </a:extLst>
            </p:cNvPr>
            <p:cNvSpPr txBox="1"/>
            <p:nvPr/>
          </p:nvSpPr>
          <p:spPr>
            <a:xfrm>
              <a:off x="3500612" y="1040266"/>
              <a:ext cx="18543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E1 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E2     E3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E4   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C1AA5FE-EB62-4214-9411-643553AA785C}"/>
                </a:ext>
              </a:extLst>
            </p:cNvPr>
            <p:cNvSpPr txBox="1"/>
            <p:nvPr/>
          </p:nvSpPr>
          <p:spPr>
            <a:xfrm>
              <a:off x="5451333" y="643824"/>
              <a:ext cx="67694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Promoter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EBA18817-0BB2-4BD8-94FE-24D13DE6CB72}"/>
                </a:ext>
              </a:extLst>
            </p:cNvPr>
            <p:cNvSpPr txBox="1"/>
            <p:nvPr/>
          </p:nvSpPr>
          <p:spPr>
            <a:xfrm>
              <a:off x="3635636" y="655647"/>
              <a:ext cx="123471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Super Enhancer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E7F79A02-8F47-4F7C-8B43-2BE1F97A3517}"/>
                </a:ext>
              </a:extLst>
            </p:cNvPr>
            <p:cNvSpPr txBox="1"/>
            <p:nvPr/>
          </p:nvSpPr>
          <p:spPr>
            <a:xfrm>
              <a:off x="3037309" y="826001"/>
              <a:ext cx="54489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-520 kb</a:t>
              </a: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92313500-EF25-4C30-834B-BAFB7F2DE0B1}"/>
                </a:ext>
              </a:extLst>
            </p:cNvPr>
            <p:cNvCxnSpPr>
              <a:cxnSpLocks/>
            </p:cNvCxnSpPr>
            <p:nvPr/>
          </p:nvCxnSpPr>
          <p:spPr>
            <a:xfrm rot="19200000" flipH="1">
              <a:off x="5226534" y="821578"/>
              <a:ext cx="182880" cy="2228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 rot="16200000">
              <a:off x="1507336" y="3335087"/>
              <a:ext cx="368525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ChIP signal relative to input (HCT116 cells)</a:t>
              </a:r>
            </a:p>
            <a:p>
              <a:pPr algn="ctr"/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127117" y="1495129"/>
              <a:ext cx="23068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127117" y="4159273"/>
              <a:ext cx="23068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225956" y="3276500"/>
              <a:ext cx="84968" cy="350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6299475" y="5557863"/>
              <a:ext cx="84968" cy="350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 flipV="1">
            <a:off x="4280239" y="5059677"/>
            <a:ext cx="90960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 smtClean="0"/>
              <a:t>*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 flipV="1">
            <a:off x="4702024" y="5040053"/>
            <a:ext cx="90960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 smtClean="0"/>
              <a:t>*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 flipV="1">
            <a:off x="5516394" y="5061229"/>
            <a:ext cx="90960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 smtClean="0"/>
              <a:t>*</a:t>
            </a:r>
            <a:endParaRPr lang="en-US" sz="1000" dirty="0"/>
          </a:p>
        </p:txBody>
      </p:sp>
      <p:grpSp>
        <p:nvGrpSpPr>
          <p:cNvPr id="59" name="Group 58"/>
          <p:cNvGrpSpPr/>
          <p:nvPr/>
        </p:nvGrpSpPr>
        <p:grpSpPr>
          <a:xfrm>
            <a:off x="4305710" y="2925741"/>
            <a:ext cx="101600" cy="309333"/>
            <a:chOff x="2378067" y="1513117"/>
            <a:chExt cx="101600" cy="309333"/>
          </a:xfrm>
        </p:grpSpPr>
        <p:sp>
          <p:nvSpPr>
            <p:cNvPr id="60" name="Rectangle 59"/>
            <p:cNvSpPr/>
            <p:nvPr/>
          </p:nvSpPr>
          <p:spPr>
            <a:xfrm>
              <a:off x="2378067" y="1562662"/>
              <a:ext cx="101600" cy="259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 flipH="1" flipV="1">
              <a:off x="2391562" y="1678816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 flipH="1" flipV="1">
              <a:off x="2388913" y="1621795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 flipH="1" flipV="1">
              <a:off x="2391554" y="1568768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 flipH="1" flipV="1">
              <a:off x="2391552" y="1513117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710537" y="2881287"/>
            <a:ext cx="101600" cy="309333"/>
            <a:chOff x="2378067" y="1513117"/>
            <a:chExt cx="101600" cy="309333"/>
          </a:xfrm>
        </p:grpSpPr>
        <p:sp>
          <p:nvSpPr>
            <p:cNvPr id="70" name="Rectangle 69"/>
            <p:cNvSpPr/>
            <p:nvPr/>
          </p:nvSpPr>
          <p:spPr>
            <a:xfrm>
              <a:off x="2378067" y="1562662"/>
              <a:ext cx="101600" cy="259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 flipH="1" flipV="1">
              <a:off x="2391562" y="1678816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flipH="1" flipV="1">
              <a:off x="2388913" y="1621795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 flipH="1" flipV="1">
              <a:off x="2391554" y="1568768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 flipH="1" flipV="1">
              <a:off x="2391552" y="1513117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5129642" y="2925730"/>
            <a:ext cx="101600" cy="309333"/>
            <a:chOff x="2378067" y="1513117"/>
            <a:chExt cx="101600" cy="309333"/>
          </a:xfrm>
        </p:grpSpPr>
        <p:sp>
          <p:nvSpPr>
            <p:cNvPr id="76" name="Rectangle 75"/>
            <p:cNvSpPr/>
            <p:nvPr/>
          </p:nvSpPr>
          <p:spPr>
            <a:xfrm>
              <a:off x="2378067" y="1562662"/>
              <a:ext cx="101600" cy="259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 flipH="1" flipV="1">
              <a:off x="2391562" y="1678816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 flipV="1">
              <a:off x="2388913" y="1621795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 flipH="1" flipV="1">
              <a:off x="2391554" y="1568768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 flipH="1" flipV="1">
              <a:off x="2391552" y="1513117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5545577" y="2924138"/>
            <a:ext cx="101600" cy="309333"/>
            <a:chOff x="2378067" y="1513117"/>
            <a:chExt cx="101600" cy="309333"/>
          </a:xfrm>
        </p:grpSpPr>
        <p:sp>
          <p:nvSpPr>
            <p:cNvPr id="82" name="Rectangle 81"/>
            <p:cNvSpPr/>
            <p:nvPr/>
          </p:nvSpPr>
          <p:spPr>
            <a:xfrm>
              <a:off x="2378067" y="1562662"/>
              <a:ext cx="101600" cy="259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/>
            <p:cNvSpPr txBox="1"/>
            <p:nvPr/>
          </p:nvSpPr>
          <p:spPr>
            <a:xfrm flipH="1" flipV="1">
              <a:off x="2391562" y="1678816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flipH="1" flipV="1">
              <a:off x="2388913" y="1621795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flipH="1" flipV="1">
              <a:off x="2391554" y="1568768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flipH="1" flipV="1">
              <a:off x="2391552" y="1513117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956746" y="2887618"/>
            <a:ext cx="101600" cy="309333"/>
            <a:chOff x="2378067" y="1513117"/>
            <a:chExt cx="101600" cy="309333"/>
          </a:xfrm>
        </p:grpSpPr>
        <p:sp>
          <p:nvSpPr>
            <p:cNvPr id="91" name="Rectangle 90"/>
            <p:cNvSpPr/>
            <p:nvPr/>
          </p:nvSpPr>
          <p:spPr>
            <a:xfrm>
              <a:off x="2378067" y="1562662"/>
              <a:ext cx="101600" cy="259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TextBox 109"/>
            <p:cNvSpPr txBox="1"/>
            <p:nvPr/>
          </p:nvSpPr>
          <p:spPr>
            <a:xfrm flipH="1" flipV="1">
              <a:off x="2391562" y="1678816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 flipH="1" flipV="1">
              <a:off x="2388913" y="1621795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 flipH="1" flipV="1">
              <a:off x="2391554" y="1568768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 flipH="1" flipV="1">
              <a:off x="2391552" y="1513117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4214956" y="2535713"/>
            <a:ext cx="101600" cy="276111"/>
            <a:chOff x="2373675" y="1513117"/>
            <a:chExt cx="101600" cy="276111"/>
          </a:xfrm>
        </p:grpSpPr>
        <p:sp>
          <p:nvSpPr>
            <p:cNvPr id="120" name="Rectangle 119"/>
            <p:cNvSpPr/>
            <p:nvPr/>
          </p:nvSpPr>
          <p:spPr>
            <a:xfrm>
              <a:off x="2373675" y="1578922"/>
              <a:ext cx="101600" cy="21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 flipH="1" flipV="1">
              <a:off x="2388386" y="1645473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 flipH="1" flipV="1">
              <a:off x="2388913" y="1578922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 flipH="1" flipV="1">
              <a:off x="2391552" y="1513117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4618983" y="2496276"/>
            <a:ext cx="101600" cy="276111"/>
            <a:chOff x="2373675" y="1513117"/>
            <a:chExt cx="101600" cy="276111"/>
          </a:xfrm>
        </p:grpSpPr>
        <p:sp>
          <p:nvSpPr>
            <p:cNvPr id="125" name="Rectangle 124"/>
            <p:cNvSpPr/>
            <p:nvPr/>
          </p:nvSpPr>
          <p:spPr>
            <a:xfrm>
              <a:off x="2373675" y="1578922"/>
              <a:ext cx="101600" cy="21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TextBox 125"/>
            <p:cNvSpPr txBox="1"/>
            <p:nvPr/>
          </p:nvSpPr>
          <p:spPr>
            <a:xfrm flipH="1" flipV="1">
              <a:off x="2388386" y="1645473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 flipH="1" flipV="1">
              <a:off x="2388913" y="1578922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 flipH="1" flipV="1">
              <a:off x="2391552" y="1513117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5039551" y="2554446"/>
            <a:ext cx="101600" cy="276111"/>
            <a:chOff x="2373675" y="1513117"/>
            <a:chExt cx="101600" cy="276111"/>
          </a:xfrm>
        </p:grpSpPr>
        <p:sp>
          <p:nvSpPr>
            <p:cNvPr id="130" name="Rectangle 129"/>
            <p:cNvSpPr/>
            <p:nvPr/>
          </p:nvSpPr>
          <p:spPr>
            <a:xfrm>
              <a:off x="2373675" y="1578922"/>
              <a:ext cx="101600" cy="21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TextBox 130"/>
            <p:cNvSpPr txBox="1"/>
            <p:nvPr/>
          </p:nvSpPr>
          <p:spPr>
            <a:xfrm flipH="1" flipV="1">
              <a:off x="2388386" y="1645473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 flipH="1" flipV="1">
              <a:off x="2388913" y="1578922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 flipH="1" flipV="1">
              <a:off x="2391552" y="1513117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5451333" y="2402263"/>
            <a:ext cx="101600" cy="276111"/>
            <a:chOff x="2373675" y="1513117"/>
            <a:chExt cx="101600" cy="276111"/>
          </a:xfrm>
        </p:grpSpPr>
        <p:sp>
          <p:nvSpPr>
            <p:cNvPr id="135" name="Rectangle 134"/>
            <p:cNvSpPr/>
            <p:nvPr/>
          </p:nvSpPr>
          <p:spPr>
            <a:xfrm>
              <a:off x="2373675" y="1578922"/>
              <a:ext cx="101600" cy="21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 flipH="1" flipV="1">
              <a:off x="2388386" y="1645473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 flipH="1" flipV="1">
              <a:off x="2388913" y="1578922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 flipH="1" flipV="1">
              <a:off x="2391552" y="1513117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5864146" y="2509737"/>
            <a:ext cx="101600" cy="276111"/>
            <a:chOff x="2373675" y="1513117"/>
            <a:chExt cx="101600" cy="276111"/>
          </a:xfrm>
        </p:grpSpPr>
        <p:sp>
          <p:nvSpPr>
            <p:cNvPr id="140" name="Rectangle 139"/>
            <p:cNvSpPr/>
            <p:nvPr/>
          </p:nvSpPr>
          <p:spPr>
            <a:xfrm>
              <a:off x="2373675" y="1578922"/>
              <a:ext cx="101600" cy="21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Box 140"/>
            <p:cNvSpPr txBox="1"/>
            <p:nvPr/>
          </p:nvSpPr>
          <p:spPr>
            <a:xfrm flipH="1" flipV="1">
              <a:off x="2388386" y="1645473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 flipH="1" flipV="1">
              <a:off x="2388913" y="1578922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 flipH="1" flipV="1">
              <a:off x="2391552" y="1513117"/>
              <a:ext cx="76173" cy="769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866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2729" y="893633"/>
            <a:ext cx="10288671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Figure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S7. </a:t>
            </a:r>
            <a:r>
              <a:rPr lang="en-US" sz="14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Docking studies </a:t>
            </a:r>
            <a:r>
              <a:rPr lang="en-US" sz="1400" i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in silico</a:t>
            </a:r>
            <a:r>
              <a:rPr lang="en-US" sz="14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. </a:t>
            </a:r>
            <a:r>
              <a:rPr lang="en-US" sz="1400" b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A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,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BRD2;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B,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BRD3;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C,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BRD4; and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D,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BRD9 </a:t>
            </a:r>
            <a:r>
              <a:rPr lang="en-US" sz="14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were predicted 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to interact favorably with CCAR2K916ac peptide (in green) compared with acetylated histone H4K16 (in orange).  Docking scores (kcal/mol) were assessed as outlined in Methods. </a:t>
            </a:r>
            <a:r>
              <a:rPr lang="en-US" sz="14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E-G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,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CCAR2K916ac peptide in relation to H4K16ac and JQ1 binding to BRD2, BRD3, and BRD4, respectively.  </a:t>
            </a:r>
            <a:endParaRPr lang="en-US" sz="1400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400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Figure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S8.  A, 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Combination index (CI) data for JQ1+SAHA and JQ1+6-SFN in HCT116 human colon cancer cells, determined using CompuSyn software (CompuSyn, Inc.).  For the corresponding data on JQ1+SFN, refer to Fig. 4</a:t>
            </a:r>
            <a:r>
              <a:rPr lang="en-US" sz="1400" i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C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. 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B, 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HCT116 cells were treated with test agents, and 24 h later cell lysates were subjected to IB for PARP, Caspase-3, and </a:t>
            </a:r>
            <a:r>
              <a:rPr lang="en-US" sz="1400" dirty="0"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β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-actin.</a:t>
            </a:r>
            <a:endParaRPr lang="en-US" sz="1400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400" b="1" dirty="0" smtClean="0"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Figure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S9.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 CCAR2/</a:t>
            </a:r>
            <a:r>
              <a:rPr lang="en-GB" sz="1400" dirty="0">
                <a:latin typeface="Symbol" panose="05050102010706020507" pitchFamily="18" charset="2"/>
                <a:ea typeface="MS Mincho"/>
                <a:cs typeface="Arial" panose="020B0604020202020204" pitchFamily="34" charset="0"/>
              </a:rPr>
              <a:t>b</a:t>
            </a:r>
            <a:r>
              <a:rPr lang="en-GB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-catenin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interactions in human adenomatous colon polyps.  IHC was used to stratify archived tissues from a screening colonoscopy trial (12) into ‘CCAR2 high’ and ‘CCAR2 low’ groups, along with the corresponding expression of </a:t>
            </a:r>
            <a:r>
              <a:rPr lang="en-GB" sz="1400" dirty="0">
                <a:latin typeface="Symbol" panose="05050102010706020507" pitchFamily="18" charset="2"/>
                <a:ea typeface="MS Mincho"/>
                <a:cs typeface="Arial" panose="020B0604020202020204" pitchFamily="34" charset="0"/>
              </a:rPr>
              <a:t>b</a:t>
            </a:r>
            <a:r>
              <a:rPr lang="en-GB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-catenin, MMP7, c-Myc and cyclin D1.  </a:t>
            </a:r>
            <a:r>
              <a:rPr lang="en-GB" sz="1400" dirty="0">
                <a:latin typeface="Symbol" panose="05050102010706020507" pitchFamily="18" charset="2"/>
                <a:ea typeface="MS Mincho"/>
                <a:cs typeface="Arial" panose="020B0604020202020204" pitchFamily="34" charset="0"/>
              </a:rPr>
              <a:t>b</a:t>
            </a:r>
            <a:r>
              <a:rPr lang="en-GB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-Catenin/CCAR2 interactions in the same tissue sections were detected using PLA </a:t>
            </a:r>
            <a:r>
              <a:rPr lang="en-GB" sz="1400" i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in situ </a:t>
            </a:r>
            <a:r>
              <a:rPr lang="en-GB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(36,37).  The images shown are representative findings from five or more separate tissue sections.</a:t>
            </a:r>
            <a:endParaRPr lang="en-US" sz="1400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 </a:t>
            </a:r>
            <a:endParaRPr lang="en-US" sz="1400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Figure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S10.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 The combination of SFN+JQ1 decreases CCAR2 interactions on </a:t>
            </a:r>
            <a:r>
              <a:rPr lang="en-US" sz="1400" i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MYC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promoter and superenhancer regions.  Primers were designed around Promoter and Superenhancer regions, E1-E4, as illustrated in the figure (top).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A,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CCAR2 and </a:t>
            </a:r>
            <a:r>
              <a:rPr lang="en-US" sz="1400" b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B,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BRD3 interactions on </a:t>
            </a:r>
            <a:r>
              <a:rPr lang="en-US" sz="1400" i="1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MYC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were interrogated using ChIP assays in HCT116 colon cancer cells.  Non-specific IgG served as a negative control.  Data = mean±SD, and are representative of </a:t>
            </a:r>
            <a:r>
              <a:rPr lang="en-US" sz="14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the </a:t>
            </a:r>
            <a:r>
              <a:rPr lang="en-US" sz="140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findings from two </a:t>
            </a:r>
            <a:r>
              <a:rPr lang="en-US" sz="1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independent experiments; *P&lt;0.05, ***P&lt;0.001, ****P&lt;0.0001.</a:t>
            </a:r>
            <a:endParaRPr lang="en-US" sz="1400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0699" y="177445"/>
            <a:ext cx="11792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Figures – P. Rajendran </a:t>
            </a:r>
            <a:r>
              <a:rPr lang="en-US" sz="2000" b="1" i="1" smtClean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5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20063" y="6465388"/>
            <a:ext cx="2278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S1.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27"/>
          <p:cNvSpPr txBox="1">
            <a:spLocks noChangeArrowheads="1"/>
          </p:cNvSpPr>
          <p:nvPr/>
        </p:nvSpPr>
        <p:spPr bwMode="auto">
          <a:xfrm>
            <a:off x="6587626" y="1622778"/>
            <a:ext cx="12583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Input controls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27"/>
          <p:cNvSpPr txBox="1">
            <a:spLocks noChangeArrowheads="1"/>
          </p:cNvSpPr>
          <p:nvPr/>
        </p:nvSpPr>
        <p:spPr bwMode="auto">
          <a:xfrm>
            <a:off x="3727775" y="1715111"/>
            <a:ext cx="136175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IP: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Ac-Lys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7"/>
          <a:stretch/>
        </p:blipFill>
        <p:spPr>
          <a:xfrm>
            <a:off x="5826117" y="2163335"/>
            <a:ext cx="2770210" cy="43980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3000"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516" b="-1356"/>
          <a:stretch/>
        </p:blipFill>
        <p:spPr>
          <a:xfrm>
            <a:off x="2976761" y="2163549"/>
            <a:ext cx="2764802" cy="43182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5"/>
          <a:stretch/>
        </p:blipFill>
        <p:spPr>
          <a:xfrm>
            <a:off x="5828343" y="3156882"/>
            <a:ext cx="2774756" cy="3980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4"/>
          <a:stretch/>
        </p:blipFill>
        <p:spPr>
          <a:xfrm>
            <a:off x="2960371" y="3156884"/>
            <a:ext cx="2781191" cy="3980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45" name="Group 13"/>
          <p:cNvGrpSpPr>
            <a:grpSpLocks/>
          </p:cNvGrpSpPr>
          <p:nvPr/>
        </p:nvGrpSpPr>
        <p:grpSpPr bwMode="auto">
          <a:xfrm>
            <a:off x="2976761" y="1947001"/>
            <a:ext cx="2735613" cy="178911"/>
            <a:chOff x="533400" y="990600"/>
            <a:chExt cx="2627697" cy="182880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533400" y="990600"/>
              <a:ext cx="2627697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>
              <a:off x="441960" y="1082040"/>
              <a:ext cx="18288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>
              <a:off x="3064009" y="1082040"/>
              <a:ext cx="18288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13"/>
          <p:cNvGrpSpPr>
            <a:grpSpLocks/>
          </p:cNvGrpSpPr>
          <p:nvPr/>
        </p:nvGrpSpPr>
        <p:grpSpPr bwMode="auto">
          <a:xfrm>
            <a:off x="5838043" y="1943531"/>
            <a:ext cx="2758229" cy="178911"/>
            <a:chOff x="533400" y="990600"/>
            <a:chExt cx="2627697" cy="182880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533400" y="990600"/>
              <a:ext cx="2627697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>
              <a:off x="441960" y="1082040"/>
              <a:ext cx="18288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064009" y="1082040"/>
              <a:ext cx="18288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8601036" y="2234991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CCAR2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28"/>
          <p:cNvSpPr>
            <a:spLocks noChangeArrowheads="1"/>
          </p:cNvSpPr>
          <p:nvPr/>
        </p:nvSpPr>
        <p:spPr bwMode="auto">
          <a:xfrm>
            <a:off x="8620003" y="1902186"/>
            <a:ext cx="4042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IB: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601036" y="3223101"/>
            <a:ext cx="7008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14-3-3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 Box 79"/>
          <p:cNvSpPr txBox="1">
            <a:spLocks noChangeArrowheads="1"/>
          </p:cNvSpPr>
          <p:nvPr/>
        </p:nvSpPr>
        <p:spPr bwMode="auto">
          <a:xfrm>
            <a:off x="2785981" y="4042974"/>
            <a:ext cx="6368796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>
              <a:lnSpc>
                <a:spcPts val="500"/>
              </a:lnSpc>
              <a:spcBef>
                <a:spcPct val="50000"/>
              </a:spcBef>
              <a:tabLst>
                <a:tab pos="690563" algn="l"/>
                <a:tab pos="1147763" algn="l"/>
                <a:tab pos="1658938" algn="l"/>
                <a:tab pos="2170113" algn="l"/>
                <a:tab pos="2689225" algn="l"/>
                <a:tab pos="3200400" algn="l"/>
                <a:tab pos="3711575" algn="l"/>
                <a:tab pos="4168775" algn="l"/>
                <a:tab pos="4625975" algn="l"/>
                <a:tab pos="5145088" algn="l"/>
              </a:tabLst>
              <a:defRPr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DMSO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SFN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TSA SAHA SAHA NaB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VPA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DMSO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SFN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TSA  SAHA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SAHA NaB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VPA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(6 h)  </a:t>
            </a:r>
          </a:p>
          <a:p>
            <a:pPr>
              <a:lnSpc>
                <a:spcPts val="500"/>
              </a:lnSpc>
              <a:spcBef>
                <a:spcPct val="50000"/>
              </a:spcBef>
              <a:tabLst>
                <a:tab pos="690563" algn="l"/>
                <a:tab pos="1147763" algn="l"/>
                <a:tab pos="1658938" algn="l"/>
                <a:tab pos="2170113" algn="l"/>
                <a:tab pos="2689225" algn="l"/>
                <a:tab pos="3200400" algn="l"/>
                <a:tab pos="3711575" algn="l"/>
                <a:tab pos="4168775" algn="l"/>
                <a:tab pos="4625975" algn="l"/>
                <a:tab pos="5145088" algn="l"/>
              </a:tabLst>
              <a:defRPr/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(1 µM)  (5 µM)                                                             (1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µM)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(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 µM)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81"/>
          <a:stretch/>
        </p:blipFill>
        <p:spPr>
          <a:xfrm>
            <a:off x="2960371" y="3642135"/>
            <a:ext cx="2777274" cy="32441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5000" contras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04"/>
          <a:stretch/>
        </p:blipFill>
        <p:spPr>
          <a:xfrm>
            <a:off x="5821517" y="3643862"/>
            <a:ext cx="2781582" cy="31019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9" name="TextBox 58"/>
          <p:cNvSpPr txBox="1"/>
          <p:nvPr/>
        </p:nvSpPr>
        <p:spPr>
          <a:xfrm>
            <a:off x="8603099" y="3648948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CCAR1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5" r="1847"/>
          <a:stretch/>
        </p:blipFill>
        <p:spPr>
          <a:xfrm>
            <a:off x="2960371" y="2682609"/>
            <a:ext cx="2790087" cy="38513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2" b="17538"/>
          <a:stretch/>
        </p:blipFill>
        <p:spPr>
          <a:xfrm>
            <a:off x="5821518" y="2677239"/>
            <a:ext cx="2781581" cy="3817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2" name="TextBox 61"/>
          <p:cNvSpPr txBox="1"/>
          <p:nvPr/>
        </p:nvSpPr>
        <p:spPr>
          <a:xfrm>
            <a:off x="8589319" y="2710800"/>
            <a:ext cx="1071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Histone H3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368488" y="2252543"/>
            <a:ext cx="412232" cy="2784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Up Arrow 63"/>
          <p:cNvSpPr/>
          <p:nvPr/>
        </p:nvSpPr>
        <p:spPr>
          <a:xfrm>
            <a:off x="3473822" y="2940624"/>
            <a:ext cx="201564" cy="8978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97574" y="4397489"/>
            <a:ext cx="1590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SW480 cells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20063" y="6465388"/>
            <a:ext cx="2278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S2.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98"/>
          <a:stretch/>
        </p:blipFill>
        <p:spPr>
          <a:xfrm flipH="1">
            <a:off x="5333020" y="1980117"/>
            <a:ext cx="983265" cy="3947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33018" y="2876681"/>
            <a:ext cx="973255" cy="39456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000" contrast="-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41" b="12087"/>
          <a:stretch/>
        </p:blipFill>
        <p:spPr>
          <a:xfrm flipH="1">
            <a:off x="5329924" y="1583965"/>
            <a:ext cx="985455" cy="33140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7" name="Text Box 79"/>
          <p:cNvSpPr txBox="1">
            <a:spLocks noChangeArrowheads="1"/>
          </p:cNvSpPr>
          <p:nvPr/>
        </p:nvSpPr>
        <p:spPr bwMode="auto">
          <a:xfrm>
            <a:off x="6364052" y="1564984"/>
            <a:ext cx="6475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CCAR2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 Box 79"/>
          <p:cNvSpPr txBox="1">
            <a:spLocks noChangeArrowheads="1"/>
          </p:cNvSpPr>
          <p:nvPr/>
        </p:nvSpPr>
        <p:spPr bwMode="auto">
          <a:xfrm>
            <a:off x="6380543" y="2030971"/>
            <a:ext cx="102905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Histone H3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 Box 79"/>
          <p:cNvSpPr txBox="1">
            <a:spLocks noChangeArrowheads="1"/>
          </p:cNvSpPr>
          <p:nvPr/>
        </p:nvSpPr>
        <p:spPr bwMode="auto">
          <a:xfrm>
            <a:off x="6391200" y="2422108"/>
            <a:ext cx="3819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 Box 79"/>
          <p:cNvSpPr txBox="1">
            <a:spLocks noChangeArrowheads="1"/>
          </p:cNvSpPr>
          <p:nvPr/>
        </p:nvSpPr>
        <p:spPr bwMode="auto">
          <a:xfrm>
            <a:off x="6354947" y="2922518"/>
            <a:ext cx="6475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HDAC3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 Box 79"/>
          <p:cNvSpPr txBox="1">
            <a:spLocks noChangeArrowheads="1"/>
          </p:cNvSpPr>
          <p:nvPr/>
        </p:nvSpPr>
        <p:spPr bwMode="auto">
          <a:xfrm>
            <a:off x="6347015" y="3356507"/>
            <a:ext cx="6475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CCAR2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 Box 79"/>
          <p:cNvSpPr txBox="1">
            <a:spLocks noChangeArrowheads="1"/>
          </p:cNvSpPr>
          <p:nvPr/>
        </p:nvSpPr>
        <p:spPr bwMode="auto">
          <a:xfrm>
            <a:off x="6372104" y="3967945"/>
            <a:ext cx="102905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Histone H3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159993" y="1181393"/>
            <a:ext cx="130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SW480 cells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250836" y="1908377"/>
            <a:ext cx="828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IP: </a:t>
            </a:r>
            <a:endParaRPr lang="en-US" sz="1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Ac-Lys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Left Brace 76"/>
          <p:cNvSpPr/>
          <p:nvPr/>
        </p:nvSpPr>
        <p:spPr>
          <a:xfrm>
            <a:off x="5125834" y="1581213"/>
            <a:ext cx="147861" cy="1146862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4266619" y="3318922"/>
            <a:ext cx="82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 controls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Left Brace 78"/>
          <p:cNvSpPr/>
          <p:nvPr/>
        </p:nvSpPr>
        <p:spPr>
          <a:xfrm>
            <a:off x="5125834" y="2897604"/>
            <a:ext cx="146304" cy="1371600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47"/>
          <a:stretch/>
        </p:blipFill>
        <p:spPr>
          <a:xfrm>
            <a:off x="5322914" y="3333320"/>
            <a:ext cx="983359" cy="4651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006" y="3864911"/>
            <a:ext cx="983267" cy="45169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2" name="TextBox 81"/>
          <p:cNvSpPr txBox="1"/>
          <p:nvPr/>
        </p:nvSpPr>
        <p:spPr>
          <a:xfrm>
            <a:off x="5675424" y="4382620"/>
            <a:ext cx="933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HDAC3 </a:t>
            </a:r>
            <a:endParaRPr lang="en-US" sz="1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siRNA(3)</a:t>
            </a:r>
            <a:endParaRPr 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874359" y="4382620"/>
            <a:ext cx="1093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Negative 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06"/>
          <a:stretch/>
        </p:blipFill>
        <p:spPr>
          <a:xfrm>
            <a:off x="5341610" y="2419872"/>
            <a:ext cx="964663" cy="34884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5849856" y="1605727"/>
            <a:ext cx="465523" cy="2784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81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41"/>
          <a:stretch/>
        </p:blipFill>
        <p:spPr>
          <a:xfrm>
            <a:off x="74856" y="145002"/>
            <a:ext cx="8867955" cy="5719313"/>
          </a:xfrm>
          <a:prstGeom prst="rect">
            <a:avLst/>
          </a:prstGeom>
        </p:spPr>
      </p:pic>
      <p:pic>
        <p:nvPicPr>
          <p:cNvPr id="18" name="Picture 17" descr="C:\Users\hleung\AppData\Local\Temp\image7954853113141352190.pn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239" y="91624"/>
            <a:ext cx="3075916" cy="21945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9139044" y="257004"/>
            <a:ext cx="2303516" cy="646331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 lIns="0" tIns="0" rIns="0" bIns="0" rtlCol="0">
            <a:spAutoFit/>
          </a:bodyPr>
          <a:lstStyle/>
          <a:p>
            <a:pPr lvl="0">
              <a:tabLst>
                <a:tab pos="1371600" algn="l"/>
              </a:tabLst>
              <a:defRPr/>
            </a:pPr>
            <a:r>
              <a:rPr lang="en-US" sz="14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CCAR2 HUMAN 	HLQGGEK</a:t>
            </a:r>
          </a:p>
          <a:p>
            <a:pPr lvl="0">
              <a:tabLst>
                <a:tab pos="1371600" algn="l"/>
              </a:tabLst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CCAR2 MOUSE 	</a:t>
            </a:r>
            <a:r>
              <a:rPr lang="en-US" altLang="en-US" sz="1400" dirty="0" smtClean="0">
                <a:latin typeface="Arial Unicode MS" panose="020B0604020202020204" pitchFamily="34" charset="-128"/>
              </a:rPr>
              <a:t>HLQSGEK </a:t>
            </a:r>
          </a:p>
          <a:p>
            <a:pPr lvl="0">
              <a:tabLst>
                <a:tab pos="1371600" algn="l"/>
              </a:tabLst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CCAR2 RAT 	</a:t>
            </a:r>
            <a:r>
              <a:rPr lang="en-US" altLang="en-US" sz="1400" dirty="0" smtClean="0">
                <a:latin typeface="Arial Unicode MS" panose="020B0604020202020204" pitchFamily="34" charset="-128"/>
              </a:rPr>
              <a:t>HLQSGEK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1026495" y="906384"/>
            <a:ext cx="548548" cy="490018"/>
            <a:chOff x="3645907" y="4409980"/>
            <a:chExt cx="548548" cy="490018"/>
          </a:xfrm>
        </p:grpSpPr>
        <p:sp>
          <p:nvSpPr>
            <p:cNvPr id="21" name="TextBox 20"/>
            <p:cNvSpPr txBox="1"/>
            <p:nvPr/>
          </p:nvSpPr>
          <p:spPr>
            <a:xfrm>
              <a:off x="3645907" y="4561444"/>
              <a:ext cx="548548" cy="3385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K54</a:t>
              </a:r>
              <a:endPara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3923667" y="4409980"/>
              <a:ext cx="0" cy="20489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3" name="Picture 43" descr="C:\Users\hleung\AppData\Local\Temp\image642931656678095080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565" y="2344570"/>
            <a:ext cx="3072384" cy="219456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Connector 23"/>
          <p:cNvCxnSpPr/>
          <p:nvPr/>
        </p:nvCxnSpPr>
        <p:spPr>
          <a:xfrm>
            <a:off x="9461826" y="3507631"/>
            <a:ext cx="0" cy="8869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534336" y="3303619"/>
            <a:ext cx="567189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K97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0796693" y="3152155"/>
            <a:ext cx="0" cy="20489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139797" y="2507103"/>
            <a:ext cx="2366032" cy="6463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CCAR2 Human VLVKAAYNP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CCAR2 Mouse  VLVKAAYNP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CCAR2 Rat       VLVKAAYNP</a:t>
            </a:r>
          </a:p>
        </p:txBody>
      </p:sp>
      <p:pic>
        <p:nvPicPr>
          <p:cNvPr id="28" name="Picture 27" descr="C:\Users\hleung\AppData\Local\Temp\image7136780796434596825.png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621" y="4592683"/>
            <a:ext cx="3072384" cy="21945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29" name="TextBox 28"/>
          <p:cNvSpPr txBox="1"/>
          <p:nvPr/>
        </p:nvSpPr>
        <p:spPr>
          <a:xfrm>
            <a:off x="9146192" y="4743224"/>
            <a:ext cx="2311544" cy="6463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lIns="0" tIns="0" rIns="0" bIns="0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CCAR2 Human </a:t>
            </a:r>
            <a:r>
              <a:rPr lang="en-US" altLang="en-US" sz="1400" dirty="0" smtClean="0">
                <a:latin typeface="Arial Unicode MS" panose="020B0604020202020204" pitchFamily="34" charset="-128"/>
              </a:rPr>
              <a:t>KEEPAPSN</a:t>
            </a:r>
            <a:r>
              <a:rPr lang="en-US" altLang="en-US" sz="1100" dirty="0" smtClean="0"/>
              <a:t> </a:t>
            </a:r>
            <a:endParaRPr lang="en-US" altLang="en-US" sz="3200" dirty="0" smtClean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CCAR2 Mouse  </a:t>
            </a:r>
            <a:r>
              <a:rPr lang="en-US" altLang="en-US" sz="1400" dirty="0" smtClean="0">
                <a:latin typeface="Arial Unicode MS" panose="020B0604020202020204" pitchFamily="34" charset="-128"/>
              </a:rPr>
              <a:t>KEEPTPSN</a:t>
            </a:r>
            <a:r>
              <a:rPr lang="en-US" altLang="en-US" sz="1100" dirty="0" smtClean="0"/>
              <a:t> </a:t>
            </a:r>
            <a:endParaRPr lang="en-US" altLang="en-US" sz="3200" dirty="0" smtClean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CCAR2 Rat       </a:t>
            </a:r>
            <a:r>
              <a:rPr lang="en-US" altLang="en-US" sz="1400" dirty="0" smtClean="0">
                <a:latin typeface="Arial Unicode MS" panose="020B0604020202020204" pitchFamily="34" charset="-128"/>
              </a:rPr>
              <a:t>KEEPTPSN</a:t>
            </a:r>
            <a:r>
              <a:rPr lang="en-US" altLang="en-US" sz="1100" dirty="0" smtClean="0"/>
              <a:t> </a:t>
            </a:r>
            <a:endParaRPr lang="en-US" altLang="en-US" sz="3200" dirty="0">
              <a:latin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0125538" y="5363547"/>
            <a:ext cx="662361" cy="490018"/>
            <a:chOff x="9437979" y="4304785"/>
            <a:chExt cx="662361" cy="490018"/>
          </a:xfrm>
        </p:grpSpPr>
        <p:sp>
          <p:nvSpPr>
            <p:cNvPr id="31" name="TextBox 30"/>
            <p:cNvSpPr txBox="1"/>
            <p:nvPr/>
          </p:nvSpPr>
          <p:spPr>
            <a:xfrm>
              <a:off x="9437979" y="4456249"/>
              <a:ext cx="662361" cy="3385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K916</a:t>
              </a:r>
              <a:endPara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9793713" y="4304785"/>
              <a:ext cx="0" cy="20489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5912558" y="145002"/>
            <a:ext cx="457176" cy="276999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K54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88346" y="834280"/>
            <a:ext cx="457176" cy="276999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K97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20265" y="5137322"/>
            <a:ext cx="542136" cy="276999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K916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03752" y="5196012"/>
            <a:ext cx="2601334" cy="721681"/>
            <a:chOff x="5468910" y="5308928"/>
            <a:chExt cx="2601334" cy="721681"/>
          </a:xfrm>
        </p:grpSpPr>
        <p:sp>
          <p:nvSpPr>
            <p:cNvPr id="12" name="TextBox 3"/>
            <p:cNvSpPr txBox="1">
              <a:spLocks noChangeArrowheads="1"/>
            </p:cNvSpPr>
            <p:nvPr/>
          </p:nvSpPr>
          <p:spPr bwMode="auto">
            <a:xfrm>
              <a:off x="5567997" y="5308928"/>
              <a:ext cx="250224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 dirty="0">
                  <a:latin typeface="Arial" panose="020B0604020202020204" pitchFamily="34" charset="0"/>
                </a:rPr>
                <a:t>Acetylation (K), (N-term</a:t>
              </a:r>
              <a:r>
                <a:rPr lang="en-US" altLang="en-US" sz="800" dirty="0" smtClean="0">
                  <a:latin typeface="Arial" panose="020B0604020202020204" pitchFamily="34" charset="0"/>
                </a:rPr>
                <a:t>), (</a:t>
              </a:r>
              <a:r>
                <a:rPr lang="en-US" altLang="en-US" sz="800" dirty="0">
                  <a:latin typeface="Arial" panose="020B0604020202020204" pitchFamily="34" charset="0"/>
                </a:rPr>
                <a:t>Protein N-term) (+42.01)</a:t>
              </a:r>
            </a:p>
          </p:txBody>
        </p:sp>
        <p:sp>
          <p:nvSpPr>
            <p:cNvPr id="13" name="TextBox 100"/>
            <p:cNvSpPr txBox="1">
              <a:spLocks noChangeArrowheads="1"/>
            </p:cNvSpPr>
            <p:nvPr/>
          </p:nvSpPr>
          <p:spPr bwMode="auto">
            <a:xfrm>
              <a:off x="5570678" y="5559494"/>
              <a:ext cx="182614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 dirty="0">
                  <a:latin typeface="Arial" panose="020B0604020202020204" pitchFamily="34" charset="0"/>
                </a:rPr>
                <a:t>Pyrophosphorylation (ST) (+159.93)</a:t>
              </a:r>
            </a:p>
          </p:txBody>
        </p:sp>
        <p:sp>
          <p:nvSpPr>
            <p:cNvPr id="14" name="TextBox 101"/>
            <p:cNvSpPr txBox="1">
              <a:spLocks noChangeArrowheads="1"/>
            </p:cNvSpPr>
            <p:nvPr/>
          </p:nvSpPr>
          <p:spPr bwMode="auto">
            <a:xfrm>
              <a:off x="5580838" y="5815165"/>
              <a:ext cx="4187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800" dirty="0" smtClean="0">
                  <a:latin typeface="Arial" panose="020B0604020202020204" pitchFamily="34" charset="0"/>
                </a:rPr>
                <a:t>L→H</a:t>
              </a:r>
              <a:endParaRPr lang="en-US" altLang="en-US" sz="800" dirty="0">
                <a:latin typeface="Arial" panose="020B0604020202020204" pitchFamily="34" charset="0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5468910" y="5358571"/>
              <a:ext cx="125208" cy="121414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68910" y="5607632"/>
              <a:ext cx="125208" cy="121414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468910" y="5856694"/>
              <a:ext cx="125208" cy="1214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063" y="6465388"/>
            <a:ext cx="2278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S3.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22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20063" y="6465388"/>
            <a:ext cx="2278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S4.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4" name="Chart 83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4305589"/>
              </p:ext>
            </p:extLst>
          </p:nvPr>
        </p:nvGraphicFramePr>
        <p:xfrm>
          <a:off x="1828385" y="1388364"/>
          <a:ext cx="3907862" cy="3576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5" name="TextBox 84"/>
          <p:cNvSpPr txBox="1"/>
          <p:nvPr/>
        </p:nvSpPr>
        <p:spPr>
          <a:xfrm>
            <a:off x="3039296" y="3862026"/>
            <a:ext cx="41023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KO+WT</a:t>
            </a:r>
            <a:endParaRPr lang="en-US" sz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679646" y="3862026"/>
            <a:ext cx="47711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KO+</a:t>
            </a:r>
          </a:p>
          <a:p>
            <a:pPr algn="ctr"/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K54R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427741" y="3862026"/>
            <a:ext cx="41554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KO+</a:t>
            </a:r>
          </a:p>
          <a:p>
            <a:pPr algn="ctr"/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K97R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066168" y="3862026"/>
            <a:ext cx="5015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KO+</a:t>
            </a:r>
          </a:p>
          <a:p>
            <a:pPr algn="ctr"/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K54R</a:t>
            </a:r>
          </a:p>
          <a:p>
            <a:pPr algn="ctr"/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+K97R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563195" y="3710590"/>
            <a:ext cx="4102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563194" y="2961334"/>
            <a:ext cx="4102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545435" y="2181661"/>
            <a:ext cx="4102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555108" y="1453969"/>
            <a:ext cx="4102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314755" y="1111365"/>
            <a:ext cx="23068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394408" y="1111364"/>
            <a:ext cx="23068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95" name="Chart 94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5918670"/>
              </p:ext>
            </p:extLst>
          </p:nvPr>
        </p:nvGraphicFramePr>
        <p:xfrm>
          <a:off x="6122418" y="1388362"/>
          <a:ext cx="3381157" cy="2842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6" name="TextBox 95"/>
          <p:cNvSpPr txBox="1"/>
          <p:nvPr/>
        </p:nvSpPr>
        <p:spPr>
          <a:xfrm>
            <a:off x="7305307" y="4260123"/>
            <a:ext cx="70860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KO+WT</a:t>
            </a:r>
            <a:endParaRPr lang="en-US" sz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211734" y="4260123"/>
            <a:ext cx="12451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KO+K54R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33259" y="388409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696826" y="388409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SFN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185176" y="388409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848743" y="388409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SFN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7122413" y="4191850"/>
            <a:ext cx="1050422" cy="0"/>
          </a:xfrm>
          <a:prstGeom prst="line">
            <a:avLst/>
          </a:prstGeom>
          <a:ln w="12700"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8308356" y="4191850"/>
            <a:ext cx="1050422" cy="0"/>
          </a:xfrm>
          <a:prstGeom prst="line">
            <a:avLst/>
          </a:prstGeom>
          <a:ln w="12700"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 flipV="1">
            <a:off x="7724498" y="2728525"/>
            <a:ext cx="4348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 flipV="1">
            <a:off x="8816128" y="1452895"/>
            <a:ext cx="4348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805328" y="3726294"/>
            <a:ext cx="4102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805327" y="2977038"/>
            <a:ext cx="4102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787568" y="2197365"/>
            <a:ext cx="4102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797241" y="1469673"/>
            <a:ext cx="4102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ight Brace 33"/>
          <p:cNvSpPr/>
          <p:nvPr/>
        </p:nvSpPr>
        <p:spPr>
          <a:xfrm rot="16200000">
            <a:off x="4536868" y="1383777"/>
            <a:ext cx="141591" cy="1737360"/>
          </a:xfrm>
          <a:prstGeom prst="rightBrace">
            <a:avLst>
              <a:gd name="adj1" fmla="val 97804"/>
              <a:gd name="adj2" fmla="val 4922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 flipV="1">
            <a:off x="4386906" y="1822105"/>
            <a:ext cx="398599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13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Bent-Up Arrow 110"/>
          <p:cNvSpPr/>
          <p:nvPr/>
        </p:nvSpPr>
        <p:spPr>
          <a:xfrm rot="16200000" flipV="1">
            <a:off x="6364381" y="2158849"/>
            <a:ext cx="501063" cy="382702"/>
          </a:xfrm>
          <a:prstGeom prst="bentUpArrow">
            <a:avLst>
              <a:gd name="adj1" fmla="val 25000"/>
              <a:gd name="adj2" fmla="val 39949"/>
              <a:gd name="adj3" fmla="val 20877"/>
            </a:avLst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rgbClr val="0000FF"/>
              </a:gs>
              <a:gs pos="100000">
                <a:srgbClr val="660066"/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tx1"/>
            </a:solidFill>
          </a:ln>
          <a:scene3d>
            <a:camera prst="orthographicFront"/>
            <a:lightRig rig="flood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12" name="Bent-Up Arrow 111"/>
          <p:cNvSpPr>
            <a:spLocks noChangeAspect="1"/>
          </p:cNvSpPr>
          <p:nvPr/>
        </p:nvSpPr>
        <p:spPr>
          <a:xfrm rot="16200000" flipV="1">
            <a:off x="6431554" y="4353524"/>
            <a:ext cx="233172" cy="178093"/>
          </a:xfrm>
          <a:prstGeom prst="bentUpArrow">
            <a:avLst>
              <a:gd name="adj1" fmla="val 25000"/>
              <a:gd name="adj2" fmla="val 39949"/>
              <a:gd name="adj3" fmla="val 20877"/>
            </a:avLst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rgbClr val="0000FF"/>
              </a:gs>
              <a:gs pos="100000">
                <a:srgbClr val="660066"/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tx1"/>
            </a:solidFill>
          </a:ln>
          <a:scene3d>
            <a:camera prst="orthographicFront"/>
            <a:lightRig rig="flood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grpSp>
        <p:nvGrpSpPr>
          <p:cNvPr id="113" name="Group 112"/>
          <p:cNvGrpSpPr/>
          <p:nvPr/>
        </p:nvGrpSpPr>
        <p:grpSpPr>
          <a:xfrm>
            <a:off x="4874641" y="1809508"/>
            <a:ext cx="821466" cy="332338"/>
            <a:chOff x="9188376" y="5136552"/>
            <a:chExt cx="966431" cy="390986"/>
          </a:xfrm>
        </p:grpSpPr>
        <p:sp>
          <p:nvSpPr>
            <p:cNvPr id="114" name="Flowchart: Terminator 113"/>
            <p:cNvSpPr/>
            <p:nvPr/>
          </p:nvSpPr>
          <p:spPr>
            <a:xfrm>
              <a:off x="9232112" y="5136552"/>
              <a:ext cx="878954" cy="390986"/>
            </a:xfrm>
            <a:prstGeom prst="flowChartTerminator">
              <a:avLst/>
            </a:prstGeom>
            <a:gradFill flip="none" rotWithShape="1">
              <a:gsLst>
                <a:gs pos="0">
                  <a:srgbClr val="A20000">
                    <a:shade val="30000"/>
                    <a:satMod val="115000"/>
                  </a:srgbClr>
                </a:gs>
                <a:gs pos="50000">
                  <a:srgbClr val="A20000">
                    <a:shade val="67500"/>
                    <a:satMod val="115000"/>
                  </a:srgbClr>
                </a:gs>
                <a:gs pos="100000">
                  <a:srgbClr val="A2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9188376" y="5216829"/>
              <a:ext cx="966431" cy="2172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CCAR2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6" name="Flowchart: Terminator 115"/>
          <p:cNvSpPr/>
          <p:nvPr/>
        </p:nvSpPr>
        <p:spPr>
          <a:xfrm>
            <a:off x="4915349" y="2168336"/>
            <a:ext cx="747112" cy="332338"/>
          </a:xfrm>
          <a:prstGeom prst="flowChartTerminator">
            <a:avLst/>
          </a:prstGeom>
          <a:solidFill>
            <a:schemeClr val="tx1"/>
          </a:solidFill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17" name="TextBox 116"/>
          <p:cNvSpPr txBox="1"/>
          <p:nvPr/>
        </p:nvSpPr>
        <p:spPr>
          <a:xfrm>
            <a:off x="5037476" y="2231081"/>
            <a:ext cx="5028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-cat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5540335" y="2226898"/>
            <a:ext cx="747112" cy="332338"/>
            <a:chOff x="1598159" y="5189389"/>
            <a:chExt cx="878955" cy="390986"/>
          </a:xfrm>
        </p:grpSpPr>
        <p:sp>
          <p:nvSpPr>
            <p:cNvPr id="119" name="Flowchart: Terminator 118"/>
            <p:cNvSpPr/>
            <p:nvPr/>
          </p:nvSpPr>
          <p:spPr>
            <a:xfrm>
              <a:off x="1598159" y="5189389"/>
              <a:ext cx="878955" cy="390986"/>
            </a:xfrm>
            <a:prstGeom prst="flowChartTerminator">
              <a:avLst/>
            </a:prstGeom>
            <a:solidFill>
              <a:schemeClr val="tx1"/>
            </a:solidFill>
            <a:ln w="25400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729470" y="5263303"/>
              <a:ext cx="619874" cy="2172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Tcf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5" name="Flowchart: Terminator 124"/>
          <p:cNvSpPr/>
          <p:nvPr/>
        </p:nvSpPr>
        <p:spPr>
          <a:xfrm>
            <a:off x="4918631" y="4152066"/>
            <a:ext cx="747112" cy="332338"/>
          </a:xfrm>
          <a:prstGeom prst="flowChartTerminator">
            <a:avLst/>
          </a:prstGeom>
          <a:solidFill>
            <a:schemeClr val="tx1"/>
          </a:solidFill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6" name="TextBox 125"/>
          <p:cNvSpPr txBox="1"/>
          <p:nvPr/>
        </p:nvSpPr>
        <p:spPr>
          <a:xfrm>
            <a:off x="5040758" y="4222629"/>
            <a:ext cx="5028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-cat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5543617" y="4210628"/>
            <a:ext cx="747112" cy="332338"/>
            <a:chOff x="1598159" y="5189389"/>
            <a:chExt cx="878955" cy="390986"/>
          </a:xfrm>
        </p:grpSpPr>
        <p:sp>
          <p:nvSpPr>
            <p:cNvPr id="128" name="Flowchart: Terminator 127"/>
            <p:cNvSpPr/>
            <p:nvPr/>
          </p:nvSpPr>
          <p:spPr>
            <a:xfrm>
              <a:off x="1598159" y="5189389"/>
              <a:ext cx="878955" cy="390986"/>
            </a:xfrm>
            <a:prstGeom prst="flowChartTerminator">
              <a:avLst/>
            </a:prstGeom>
            <a:solidFill>
              <a:schemeClr val="tx1"/>
            </a:solidFill>
            <a:ln w="25400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1721654" y="5263303"/>
              <a:ext cx="619874" cy="2172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Tcf</a:t>
              </a:r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1" name="Rectangle 120"/>
          <p:cNvSpPr/>
          <p:nvPr/>
        </p:nvSpPr>
        <p:spPr>
          <a:xfrm>
            <a:off x="4698833" y="2559236"/>
            <a:ext cx="2815305" cy="64486"/>
          </a:xfrm>
          <a:prstGeom prst="rect">
            <a:avLst/>
          </a:prstGeom>
          <a:gradFill>
            <a:gsLst>
              <a:gs pos="0">
                <a:schemeClr val="tx1"/>
              </a:gs>
              <a:gs pos="32000">
                <a:srgbClr val="7030A0"/>
              </a:gs>
              <a:gs pos="68000">
                <a:srgbClr val="7030A0"/>
              </a:gs>
              <a:gs pos="100000">
                <a:srgbClr val="660066"/>
              </a:gs>
            </a:gsLst>
            <a:lin ang="5400000" scaled="1"/>
          </a:gradFill>
          <a:ln>
            <a:noFill/>
          </a:ln>
          <a:scene3d>
            <a:camera prst="orthographicFront"/>
            <a:lightRig rig="flood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30" name="Rectangle 129"/>
          <p:cNvSpPr/>
          <p:nvPr/>
        </p:nvSpPr>
        <p:spPr>
          <a:xfrm>
            <a:off x="4702345" y="4542966"/>
            <a:ext cx="2815305" cy="64486"/>
          </a:xfrm>
          <a:prstGeom prst="rect">
            <a:avLst/>
          </a:prstGeom>
          <a:gradFill>
            <a:gsLst>
              <a:gs pos="0">
                <a:schemeClr val="tx1"/>
              </a:gs>
              <a:gs pos="32000">
                <a:srgbClr val="7030A0"/>
              </a:gs>
              <a:gs pos="68000">
                <a:srgbClr val="7030A0"/>
              </a:gs>
              <a:gs pos="100000">
                <a:srgbClr val="660066"/>
              </a:gs>
            </a:gsLst>
            <a:lin ang="5400000" scaled="1"/>
          </a:gradFill>
          <a:ln>
            <a:noFill/>
          </a:ln>
          <a:scene3d>
            <a:camera prst="orthographicFront"/>
            <a:lightRig rig="flood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37" name="TextBox 136"/>
          <p:cNvSpPr txBox="1"/>
          <p:nvPr/>
        </p:nvSpPr>
        <p:spPr>
          <a:xfrm>
            <a:off x="6865863" y="1978200"/>
            <a:ext cx="741883" cy="553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MMP7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CCND1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683337" y="4154327"/>
            <a:ext cx="493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MMP7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CCND1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en-US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9" name="Group 138"/>
          <p:cNvGrpSpPr/>
          <p:nvPr/>
        </p:nvGrpSpPr>
        <p:grpSpPr>
          <a:xfrm>
            <a:off x="4924729" y="1450438"/>
            <a:ext cx="747112" cy="332338"/>
            <a:chOff x="1598159" y="5166399"/>
            <a:chExt cx="878955" cy="390986"/>
          </a:xfrm>
          <a:solidFill>
            <a:schemeClr val="bg1"/>
          </a:solidFill>
        </p:grpSpPr>
        <p:sp>
          <p:nvSpPr>
            <p:cNvPr id="140" name="Flowchart: Terminator 139"/>
            <p:cNvSpPr/>
            <p:nvPr/>
          </p:nvSpPr>
          <p:spPr>
            <a:xfrm>
              <a:off x="1598159" y="5166399"/>
              <a:ext cx="878955" cy="390986"/>
            </a:xfrm>
            <a:prstGeom prst="flowChartTerminator">
              <a:avLst/>
            </a:prstGeom>
            <a:grpFill/>
            <a:ln w="25400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684940" y="5232279"/>
              <a:ext cx="689399" cy="2172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HDAC3</a:t>
              </a:r>
              <a:endParaRPr 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4943992" y="3355558"/>
            <a:ext cx="1020421" cy="482521"/>
            <a:chOff x="10199478" y="4570996"/>
            <a:chExt cx="1200495" cy="567672"/>
          </a:xfrm>
        </p:grpSpPr>
        <p:grpSp>
          <p:nvGrpSpPr>
            <p:cNvPr id="122" name="Group 121"/>
            <p:cNvGrpSpPr/>
            <p:nvPr/>
          </p:nvGrpSpPr>
          <p:grpSpPr>
            <a:xfrm>
              <a:off x="10370383" y="4570996"/>
              <a:ext cx="966431" cy="390986"/>
              <a:chOff x="9188376" y="5159542"/>
              <a:chExt cx="966431" cy="390986"/>
            </a:xfrm>
          </p:grpSpPr>
          <p:sp>
            <p:nvSpPr>
              <p:cNvPr id="123" name="Flowchart: Terminator 122"/>
              <p:cNvSpPr/>
              <p:nvPr/>
            </p:nvSpPr>
            <p:spPr>
              <a:xfrm>
                <a:off x="9232113" y="5159542"/>
                <a:ext cx="878955" cy="390986"/>
              </a:xfrm>
              <a:prstGeom prst="flowChartTerminator">
                <a:avLst/>
              </a:prstGeom>
              <a:gradFill flip="none" rotWithShape="1">
                <a:gsLst>
                  <a:gs pos="0">
                    <a:srgbClr val="A20000">
                      <a:shade val="30000"/>
                      <a:satMod val="115000"/>
                    </a:srgbClr>
                  </a:gs>
                  <a:gs pos="50000">
                    <a:srgbClr val="A20000">
                      <a:shade val="67500"/>
                      <a:satMod val="115000"/>
                    </a:srgbClr>
                  </a:gs>
                  <a:gs pos="100000">
                    <a:srgbClr val="A2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9188376" y="5230622"/>
                <a:ext cx="966431" cy="2172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CCAR2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10199478" y="4758600"/>
              <a:ext cx="343282" cy="278497"/>
              <a:chOff x="8437602" y="6340459"/>
              <a:chExt cx="343282" cy="278497"/>
            </a:xfrm>
          </p:grpSpPr>
          <p:sp>
            <p:nvSpPr>
              <p:cNvPr id="132" name="Oval 131"/>
              <p:cNvSpPr/>
              <p:nvPr/>
            </p:nvSpPr>
            <p:spPr>
              <a:xfrm>
                <a:off x="8456531" y="6340459"/>
                <a:ext cx="296228" cy="278497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8437602" y="6358850"/>
                <a:ext cx="343282" cy="2172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Ac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10468227" y="4860171"/>
              <a:ext cx="343282" cy="278497"/>
              <a:chOff x="8442200" y="6340459"/>
              <a:chExt cx="343282" cy="278497"/>
            </a:xfrm>
          </p:grpSpPr>
          <p:sp>
            <p:nvSpPr>
              <p:cNvPr id="135" name="Oval 134"/>
              <p:cNvSpPr/>
              <p:nvPr/>
            </p:nvSpPr>
            <p:spPr>
              <a:xfrm>
                <a:off x="8456531" y="6340459"/>
                <a:ext cx="296228" cy="278497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8442200" y="6363447"/>
                <a:ext cx="343282" cy="2172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Ac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2" name="Group 141"/>
            <p:cNvGrpSpPr/>
            <p:nvPr/>
          </p:nvGrpSpPr>
          <p:grpSpPr>
            <a:xfrm>
              <a:off x="11056691" y="4856326"/>
              <a:ext cx="343282" cy="278497"/>
              <a:chOff x="8433004" y="6340459"/>
              <a:chExt cx="343282" cy="278497"/>
            </a:xfrm>
          </p:grpSpPr>
          <p:sp>
            <p:nvSpPr>
              <p:cNvPr id="143" name="Oval 142"/>
              <p:cNvSpPr/>
              <p:nvPr/>
            </p:nvSpPr>
            <p:spPr>
              <a:xfrm>
                <a:off x="8456531" y="6340459"/>
                <a:ext cx="296228" cy="278497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8433004" y="6358850"/>
                <a:ext cx="343282" cy="2172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Ac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57" name="TextBox 156"/>
          <p:cNvSpPr txBox="1"/>
          <p:nvPr/>
        </p:nvSpPr>
        <p:spPr>
          <a:xfrm>
            <a:off x="4677624" y="4659567"/>
            <a:ext cx="297800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Reduced activation of Wnt/</a:t>
            </a:r>
            <a:r>
              <a:rPr lang="en-US" sz="1050" dirty="0" smtClean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-catenin target genes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994229" y="3378637"/>
            <a:ext cx="1651457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CCAR2 acetylation and displacement from </a:t>
            </a:r>
            <a:r>
              <a:rPr lang="en-US" sz="1050" dirty="0" smtClean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-cat, loss of co-activator role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Down Arrow 78"/>
          <p:cNvSpPr/>
          <p:nvPr/>
        </p:nvSpPr>
        <p:spPr>
          <a:xfrm>
            <a:off x="5747911" y="2718524"/>
            <a:ext cx="894230" cy="416428"/>
          </a:xfrm>
          <a:prstGeom prst="downArrow">
            <a:avLst/>
          </a:prstGeom>
          <a:solidFill>
            <a:srgbClr val="006600"/>
          </a:solidFill>
          <a:ln>
            <a:solidFill>
              <a:schemeClr val="tx1"/>
            </a:solidFill>
          </a:ln>
          <a:scene3d>
            <a:camera prst="orthographicFront"/>
            <a:lightRig rig="flood" dir="t"/>
          </a:scene3d>
          <a:sp3d prstMaterial="matt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TextBox 146"/>
          <p:cNvSpPr txBox="1"/>
          <p:nvPr/>
        </p:nvSpPr>
        <p:spPr>
          <a:xfrm>
            <a:off x="5935476" y="2821625"/>
            <a:ext cx="51152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SFN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063" y="6465388"/>
            <a:ext cx="2278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S5.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5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20063" y="6465388"/>
            <a:ext cx="2278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S6.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645FFF60-E204-4098-97F7-7007946CF7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1001" b="73728"/>
          <a:stretch/>
        </p:blipFill>
        <p:spPr>
          <a:xfrm>
            <a:off x="4068472" y="2339711"/>
            <a:ext cx="3620481" cy="77459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D136B82-940C-4635-B878-43746B759B13}"/>
              </a:ext>
            </a:extLst>
          </p:cNvPr>
          <p:cNvCxnSpPr>
            <a:cxnSpLocks/>
          </p:cNvCxnSpPr>
          <p:nvPr/>
        </p:nvCxnSpPr>
        <p:spPr>
          <a:xfrm>
            <a:off x="4598754" y="2057400"/>
            <a:ext cx="543461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7AABD3-CF51-40EB-9669-85402B3FCB43}"/>
              </a:ext>
            </a:extLst>
          </p:cNvPr>
          <p:cNvCxnSpPr>
            <a:cxnSpLocks/>
          </p:cNvCxnSpPr>
          <p:nvPr/>
        </p:nvCxnSpPr>
        <p:spPr>
          <a:xfrm>
            <a:off x="6103093" y="2057400"/>
            <a:ext cx="54901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DE8567B-1A4A-499F-AB52-06995A5E64C5}"/>
              </a:ext>
            </a:extLst>
          </p:cNvPr>
          <p:cNvCxnSpPr>
            <a:cxnSpLocks/>
          </p:cNvCxnSpPr>
          <p:nvPr/>
        </p:nvCxnSpPr>
        <p:spPr>
          <a:xfrm>
            <a:off x="6959600" y="2057400"/>
            <a:ext cx="54901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E3A00001-A349-49A8-A340-3C2D1E096CA7}"/>
              </a:ext>
            </a:extLst>
          </p:cNvPr>
          <p:cNvSpPr txBox="1"/>
          <p:nvPr/>
        </p:nvSpPr>
        <p:spPr>
          <a:xfrm>
            <a:off x="4560120" y="2015931"/>
            <a:ext cx="44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    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+     -      +       -       +      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   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1600" dirty="0"/>
              <a:t> 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Ac-Lys (24 h) 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AB7869C-53FD-44BA-8D6C-9DE7E2A6DDC8}"/>
              </a:ext>
            </a:extLst>
          </p:cNvPr>
          <p:cNvSpPr txBox="1"/>
          <p:nvPr/>
        </p:nvSpPr>
        <p:spPr>
          <a:xfrm>
            <a:off x="7691647" y="2488921"/>
            <a:ext cx="16301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HA-Tag (CCAR2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B094187-9DD3-4031-920F-087AFB4C4116}"/>
              </a:ext>
            </a:extLst>
          </p:cNvPr>
          <p:cNvCxnSpPr>
            <a:cxnSpLocks/>
          </p:cNvCxnSpPr>
          <p:nvPr/>
        </p:nvCxnSpPr>
        <p:spPr>
          <a:xfrm>
            <a:off x="5335251" y="2057400"/>
            <a:ext cx="543461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358577E2-81EE-4AAB-955C-8CA94BFC88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991" y="3712729"/>
            <a:ext cx="1896151" cy="1400425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DEC234B8-4E8F-484E-9501-F7879479B0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032" y="3712729"/>
            <a:ext cx="1896151" cy="1400425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B5CE9A21-DE44-4162-B62D-77E1F74A8497}"/>
              </a:ext>
            </a:extLst>
          </p:cNvPr>
          <p:cNvSpPr txBox="1"/>
          <p:nvPr/>
        </p:nvSpPr>
        <p:spPr>
          <a:xfrm>
            <a:off x="4466830" y="3357206"/>
            <a:ext cx="97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Ac-Lys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574D197-2483-477E-9939-4E32CEF4A91D}"/>
              </a:ext>
            </a:extLst>
          </p:cNvPr>
          <p:cNvSpPr txBox="1"/>
          <p:nvPr/>
        </p:nvSpPr>
        <p:spPr>
          <a:xfrm>
            <a:off x="6443133" y="3357206"/>
            <a:ext cx="97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Ac-Lys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16B30A4-022E-4771-B00A-82CAAAF10798}"/>
              </a:ext>
            </a:extLst>
          </p:cNvPr>
          <p:cNvSpPr txBox="1"/>
          <p:nvPr/>
        </p:nvSpPr>
        <p:spPr>
          <a:xfrm>
            <a:off x="7912646" y="4242332"/>
            <a:ext cx="1540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HA-</a:t>
            </a:r>
            <a:r>
              <a:rPr 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K97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-TAG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FA31E70-7CC1-411F-A474-8DE7EF74A7B2}"/>
              </a:ext>
            </a:extLst>
          </p:cNvPr>
          <p:cNvSpPr txBox="1"/>
          <p:nvPr/>
        </p:nvSpPr>
        <p:spPr>
          <a:xfrm rot="16200000">
            <a:off x="4392743" y="1410302"/>
            <a:ext cx="9164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HA-CCAR2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C478689-9E6F-4AAE-82C5-1246B134A964}"/>
              </a:ext>
            </a:extLst>
          </p:cNvPr>
          <p:cNvSpPr txBox="1"/>
          <p:nvPr/>
        </p:nvSpPr>
        <p:spPr>
          <a:xfrm rot="16200000">
            <a:off x="5141399" y="1402964"/>
            <a:ext cx="931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HA-Empty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B67DF8-53EE-4382-8CAA-44E971233641}"/>
              </a:ext>
            </a:extLst>
          </p:cNvPr>
          <p:cNvSpPr txBox="1"/>
          <p:nvPr/>
        </p:nvSpPr>
        <p:spPr>
          <a:xfrm rot="16200000">
            <a:off x="6759014" y="1393454"/>
            <a:ext cx="95018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HA-</a:t>
            </a:r>
            <a:r>
              <a:rPr lang="en-US" sz="1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K54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-TAG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FA0CC59-A10F-475B-B857-A6F2EF820DA2}"/>
              </a:ext>
            </a:extLst>
          </p:cNvPr>
          <p:cNvSpPr txBox="1"/>
          <p:nvPr/>
        </p:nvSpPr>
        <p:spPr>
          <a:xfrm rot="16200000">
            <a:off x="5902507" y="1393454"/>
            <a:ext cx="95018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HA-</a:t>
            </a:r>
            <a:r>
              <a:rPr lang="en-US" sz="1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K97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-TAG</a:t>
            </a:r>
          </a:p>
        </p:txBody>
      </p:sp>
      <p:sp>
        <p:nvSpPr>
          <p:cNvPr id="80" name="Rectangle 79"/>
          <p:cNvSpPr/>
          <p:nvPr/>
        </p:nvSpPr>
        <p:spPr>
          <a:xfrm>
            <a:off x="6386867" y="2541708"/>
            <a:ext cx="445733" cy="35407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3604720" y="1323201"/>
            <a:ext cx="2306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604720" y="3609201"/>
            <a:ext cx="2306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55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279733"/>
              </p:ext>
            </p:extLst>
          </p:nvPr>
        </p:nvGraphicFramePr>
        <p:xfrm>
          <a:off x="3726321" y="1843224"/>
          <a:ext cx="1835546" cy="984046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982460">
                  <a:extLst>
                    <a:ext uri="{9D8B030D-6E8A-4147-A177-3AD203B41FA5}">
                      <a16:colId xmlns:a16="http://schemas.microsoft.com/office/drawing/2014/main" val="203790469"/>
                    </a:ext>
                  </a:extLst>
                </a:gridCol>
                <a:gridCol w="853086">
                  <a:extLst>
                    <a:ext uri="{9D8B030D-6E8A-4147-A177-3AD203B41FA5}">
                      <a16:colId xmlns:a16="http://schemas.microsoft.com/office/drawing/2014/main" val="3381021442"/>
                    </a:ext>
                  </a:extLst>
                </a:gridCol>
              </a:tblGrid>
              <a:tr h="14213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BRD3 docking </a:t>
                      </a:r>
                      <a:r>
                        <a:rPr lang="en-US" sz="10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silico</a:t>
                      </a:r>
                      <a:endParaRPr 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Affinity, kcal/mol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72952050"/>
                  </a:ext>
                </a:extLst>
              </a:tr>
              <a:tr h="140646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H4K16ac</a:t>
                      </a:r>
                      <a:endParaRPr lang="en-US" sz="10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–5.3</a:t>
                      </a:r>
                      <a:endParaRPr lang="en-US" sz="10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51259088"/>
                  </a:ext>
                </a:extLst>
              </a:tr>
              <a:tr h="1406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CCAR2K54ac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–5.7 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66750988"/>
                  </a:ext>
                </a:extLst>
              </a:tr>
              <a:tr h="1406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CCAR2K96ac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–5.9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032797765"/>
                  </a:ext>
                </a:extLst>
              </a:tr>
              <a:tr h="222046"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CCAR2K916ac</a:t>
                      </a:r>
                      <a:endParaRPr lang="en-US" sz="11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–6.1</a:t>
                      </a:r>
                      <a:endParaRPr lang="en-US" sz="11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13026451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580112"/>
              </p:ext>
            </p:extLst>
          </p:nvPr>
        </p:nvGraphicFramePr>
        <p:xfrm>
          <a:off x="6401070" y="1843224"/>
          <a:ext cx="1835546" cy="984046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982460">
                  <a:extLst>
                    <a:ext uri="{9D8B030D-6E8A-4147-A177-3AD203B41FA5}">
                      <a16:colId xmlns:a16="http://schemas.microsoft.com/office/drawing/2014/main" val="203790469"/>
                    </a:ext>
                  </a:extLst>
                </a:gridCol>
                <a:gridCol w="853086">
                  <a:extLst>
                    <a:ext uri="{9D8B030D-6E8A-4147-A177-3AD203B41FA5}">
                      <a16:colId xmlns:a16="http://schemas.microsoft.com/office/drawing/2014/main" val="3381021442"/>
                    </a:ext>
                  </a:extLst>
                </a:gridCol>
              </a:tblGrid>
              <a:tr h="14213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BRD4 docking </a:t>
                      </a:r>
                      <a:r>
                        <a:rPr lang="en-US" sz="10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silico</a:t>
                      </a:r>
                      <a:endParaRPr 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Affinity, kcal/mol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72952050"/>
                  </a:ext>
                </a:extLst>
              </a:tr>
              <a:tr h="140646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H4K16ac</a:t>
                      </a:r>
                      <a:endParaRPr lang="en-US" sz="10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–4.8</a:t>
                      </a:r>
                      <a:endParaRPr lang="en-US" sz="10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51259088"/>
                  </a:ext>
                </a:extLst>
              </a:tr>
              <a:tr h="1406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CCAR2K54ac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–4.7 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66750988"/>
                  </a:ext>
                </a:extLst>
              </a:tr>
              <a:tr h="1406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CCAR2K96ac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–5.2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032797765"/>
                  </a:ext>
                </a:extLst>
              </a:tr>
              <a:tr h="222046"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CCAR2K916ac</a:t>
                      </a:r>
                      <a:endParaRPr lang="en-US" sz="11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–5.9</a:t>
                      </a:r>
                      <a:endParaRPr lang="en-US" sz="11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13026451"/>
                  </a:ext>
                </a:extLst>
              </a:tr>
            </a:tbl>
          </a:graphicData>
        </a:graphic>
      </p:graphicFrame>
      <p:pic>
        <p:nvPicPr>
          <p:cNvPr id="16" name="Picture 15" descr="B3_916_H4K16ac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6"/>
          <a:stretch/>
        </p:blipFill>
        <p:spPr>
          <a:xfrm>
            <a:off x="3599799" y="309239"/>
            <a:ext cx="2061794" cy="1448152"/>
          </a:xfrm>
          <a:prstGeom prst="rect">
            <a:avLst/>
          </a:prstGeom>
        </p:spPr>
      </p:pic>
      <p:pic>
        <p:nvPicPr>
          <p:cNvPr id="17" name="Picture 16" descr="B4_916_H4K16ac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" r="9045" b="8235"/>
          <a:stretch/>
        </p:blipFill>
        <p:spPr>
          <a:xfrm>
            <a:off x="6330027" y="333993"/>
            <a:ext cx="2007127" cy="1380266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572244"/>
              </p:ext>
            </p:extLst>
          </p:nvPr>
        </p:nvGraphicFramePr>
        <p:xfrm>
          <a:off x="9337356" y="1843224"/>
          <a:ext cx="1835546" cy="984046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982460">
                  <a:extLst>
                    <a:ext uri="{9D8B030D-6E8A-4147-A177-3AD203B41FA5}">
                      <a16:colId xmlns:a16="http://schemas.microsoft.com/office/drawing/2014/main" val="203790469"/>
                    </a:ext>
                  </a:extLst>
                </a:gridCol>
                <a:gridCol w="853086">
                  <a:extLst>
                    <a:ext uri="{9D8B030D-6E8A-4147-A177-3AD203B41FA5}">
                      <a16:colId xmlns:a16="http://schemas.microsoft.com/office/drawing/2014/main" val="3381021442"/>
                    </a:ext>
                  </a:extLst>
                </a:gridCol>
              </a:tblGrid>
              <a:tr h="14213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BRD9 docking </a:t>
                      </a:r>
                      <a:r>
                        <a:rPr lang="en-US" sz="10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silico</a:t>
                      </a:r>
                      <a:endParaRPr 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Affinity, kcal/mol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72952050"/>
                  </a:ext>
                </a:extLst>
              </a:tr>
              <a:tr h="140646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H4K16ac</a:t>
                      </a:r>
                      <a:endParaRPr lang="en-US" sz="10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–5.1</a:t>
                      </a:r>
                      <a:endParaRPr lang="en-US" sz="10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51259088"/>
                  </a:ext>
                </a:extLst>
              </a:tr>
              <a:tr h="1406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CCAR2K54ac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–5.0 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66750988"/>
                  </a:ext>
                </a:extLst>
              </a:tr>
              <a:tr h="1406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CCAR2K96ac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–5.2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032797765"/>
                  </a:ext>
                </a:extLst>
              </a:tr>
              <a:tr h="222046"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CCAR2K916ac</a:t>
                      </a:r>
                      <a:endParaRPr lang="en-US" sz="11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–6.1</a:t>
                      </a:r>
                      <a:endParaRPr lang="en-US" sz="11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13026451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3" r="11013"/>
          <a:stretch/>
        </p:blipFill>
        <p:spPr>
          <a:xfrm>
            <a:off x="9139024" y="476324"/>
            <a:ext cx="2091492" cy="13365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8" r="7434"/>
          <a:stretch/>
        </p:blipFill>
        <p:spPr>
          <a:xfrm>
            <a:off x="573420" y="3397021"/>
            <a:ext cx="3607062" cy="226015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250996" y="3391022"/>
            <a:ext cx="64928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800">
              <a:defRPr/>
            </a:pPr>
            <a:r>
              <a:rPr lang="en-US" dirty="0" smtClean="0">
                <a:solidFill>
                  <a:srgbClr val="FFCC99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BRD2</a:t>
            </a:r>
            <a:endParaRPr lang="en-US" dirty="0">
              <a:solidFill>
                <a:srgbClr val="FF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7122" y="3006413"/>
            <a:ext cx="23068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52919"/>
              </p:ext>
            </p:extLst>
          </p:nvPr>
        </p:nvGraphicFramePr>
        <p:xfrm>
          <a:off x="803174" y="1843224"/>
          <a:ext cx="1835546" cy="984046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982460">
                  <a:extLst>
                    <a:ext uri="{9D8B030D-6E8A-4147-A177-3AD203B41FA5}">
                      <a16:colId xmlns:a16="http://schemas.microsoft.com/office/drawing/2014/main" val="203790469"/>
                    </a:ext>
                  </a:extLst>
                </a:gridCol>
                <a:gridCol w="853086">
                  <a:extLst>
                    <a:ext uri="{9D8B030D-6E8A-4147-A177-3AD203B41FA5}">
                      <a16:colId xmlns:a16="http://schemas.microsoft.com/office/drawing/2014/main" val="3381021442"/>
                    </a:ext>
                  </a:extLst>
                </a:gridCol>
              </a:tblGrid>
              <a:tr h="14213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BRD2 docking </a:t>
                      </a:r>
                      <a:r>
                        <a:rPr lang="en-US" sz="10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silico</a:t>
                      </a:r>
                      <a:endParaRPr 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Affinity, kcal/mol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72952050"/>
                  </a:ext>
                </a:extLst>
              </a:tr>
              <a:tr h="140646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H4K16ac</a:t>
                      </a:r>
                      <a:endParaRPr lang="en-US" sz="10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–5.0</a:t>
                      </a:r>
                      <a:endParaRPr lang="en-US" sz="10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51259088"/>
                  </a:ext>
                </a:extLst>
              </a:tr>
              <a:tr h="1406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CCAR2K54ac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–5.2 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66750988"/>
                  </a:ext>
                </a:extLst>
              </a:tr>
              <a:tr h="1406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CCAR2K96ac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–5.5</a:t>
                      </a:r>
                      <a:endParaRPr 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032797765"/>
                  </a:ext>
                </a:extLst>
              </a:tr>
              <a:tr h="222046"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CCAR2K916ac</a:t>
                      </a:r>
                      <a:endParaRPr lang="en-US" sz="11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–6.6</a:t>
                      </a:r>
                      <a:endParaRPr lang="en-US" sz="11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13026451"/>
                  </a:ext>
                </a:extLst>
              </a:tr>
            </a:tbl>
          </a:graphicData>
        </a:graphic>
      </p:graphicFrame>
      <p:pic>
        <p:nvPicPr>
          <p:cNvPr id="20" name="Picture 19" descr="B2_916_H4K16ac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7"/>
          <a:stretch/>
        </p:blipFill>
        <p:spPr>
          <a:xfrm>
            <a:off x="801604" y="466087"/>
            <a:ext cx="1840360" cy="130933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703322" y="232733"/>
            <a:ext cx="23068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18355" y="232733"/>
            <a:ext cx="23068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332370" y="232733"/>
            <a:ext cx="23068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28391" y="5194649"/>
            <a:ext cx="127570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800">
              <a:defRPr/>
            </a:pPr>
            <a:r>
              <a:rPr lang="en-US" sz="1400" dirty="0" smtClean="0">
                <a:solidFill>
                  <a:srgbClr val="00B050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CCAR2K916ac</a:t>
            </a:r>
            <a:endParaRPr lang="en-US" sz="1400" dirty="0">
              <a:solidFill>
                <a:srgbClr val="FF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21368" y="5429063"/>
            <a:ext cx="7906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800">
              <a:defRPr/>
            </a:pPr>
            <a:r>
              <a:rPr lang="en-US" sz="1400" dirty="0" smtClean="0">
                <a:solidFill>
                  <a:srgbClr val="FF6600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H4K16ac</a:t>
            </a:r>
            <a:endParaRPr lang="en-US" sz="1400" dirty="0">
              <a:solidFill>
                <a:srgbClr val="FF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495045" y="4795862"/>
            <a:ext cx="36475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800">
              <a:defRPr/>
            </a:pPr>
            <a:r>
              <a:rPr lang="en-US" sz="1400" dirty="0" smtClean="0">
                <a:solidFill>
                  <a:srgbClr val="FF6699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JQ1</a:t>
            </a:r>
            <a:endParaRPr lang="en-US" sz="1400" dirty="0">
              <a:solidFill>
                <a:srgbClr val="FF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8943" y="232733"/>
            <a:ext cx="23068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063" y="6465388"/>
            <a:ext cx="2278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S7.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59042" y="3016573"/>
            <a:ext cx="23068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165842" y="3006413"/>
            <a:ext cx="23068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0" t="7844" r="12581" b="9473"/>
          <a:stretch/>
        </p:blipFill>
        <p:spPr>
          <a:xfrm>
            <a:off x="4281676" y="3422471"/>
            <a:ext cx="3662310" cy="24526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6" t="8640" r="10789" b="10645"/>
          <a:stretch/>
        </p:blipFill>
        <p:spPr>
          <a:xfrm>
            <a:off x="8121799" y="3430522"/>
            <a:ext cx="3537244" cy="232088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5678004" y="3391022"/>
            <a:ext cx="64928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800">
              <a:defRPr/>
            </a:pPr>
            <a:r>
              <a:rPr lang="en-US" dirty="0" smtClean="0">
                <a:solidFill>
                  <a:srgbClr val="FFCC99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BRD3</a:t>
            </a:r>
            <a:endParaRPr lang="en-US" dirty="0">
              <a:solidFill>
                <a:srgbClr val="FF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312220" y="5681734"/>
            <a:ext cx="127570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800">
              <a:defRPr/>
            </a:pPr>
            <a:r>
              <a:rPr lang="en-US" sz="1400" dirty="0" smtClean="0">
                <a:solidFill>
                  <a:srgbClr val="00B050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CCAR2K916ac</a:t>
            </a:r>
            <a:endParaRPr lang="en-US" sz="1400" dirty="0">
              <a:solidFill>
                <a:srgbClr val="FF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333590" y="3480042"/>
            <a:ext cx="7906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800">
              <a:defRPr/>
            </a:pPr>
            <a:r>
              <a:rPr lang="en-US" sz="1400" dirty="0" smtClean="0">
                <a:solidFill>
                  <a:srgbClr val="FF6600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H4K16ac</a:t>
            </a:r>
            <a:endParaRPr lang="en-US" sz="1400" dirty="0">
              <a:solidFill>
                <a:srgbClr val="FF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366655" y="4519276"/>
            <a:ext cx="36475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800">
              <a:defRPr/>
            </a:pPr>
            <a:r>
              <a:rPr lang="en-US" sz="1400" dirty="0" smtClean="0">
                <a:solidFill>
                  <a:srgbClr val="FF6699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JQ1</a:t>
            </a:r>
            <a:endParaRPr lang="en-US" sz="1400" dirty="0">
              <a:solidFill>
                <a:srgbClr val="FF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218296" y="3391022"/>
            <a:ext cx="64928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800">
              <a:defRPr/>
            </a:pPr>
            <a:r>
              <a:rPr lang="en-US" dirty="0" smtClean="0">
                <a:solidFill>
                  <a:srgbClr val="FFCC99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BRD4</a:t>
            </a:r>
            <a:endParaRPr lang="en-US" dirty="0">
              <a:solidFill>
                <a:srgbClr val="FF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0561147" y="5424912"/>
            <a:ext cx="127570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800">
              <a:defRPr/>
            </a:pPr>
            <a:r>
              <a:rPr lang="en-US" sz="1400" dirty="0" smtClean="0">
                <a:solidFill>
                  <a:srgbClr val="00B050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CCAR2K916ac</a:t>
            </a:r>
            <a:endParaRPr lang="en-US" sz="1400" dirty="0">
              <a:solidFill>
                <a:srgbClr val="FF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0920739" y="3769623"/>
            <a:ext cx="7906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800">
              <a:defRPr/>
            </a:pPr>
            <a:r>
              <a:rPr lang="en-US" sz="1400" dirty="0" smtClean="0">
                <a:solidFill>
                  <a:srgbClr val="FF6600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H4K16ac</a:t>
            </a:r>
            <a:endParaRPr lang="en-US" sz="1400" dirty="0">
              <a:solidFill>
                <a:srgbClr val="FF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1016621" y="5032358"/>
            <a:ext cx="36475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85800">
              <a:defRPr/>
            </a:pPr>
            <a:r>
              <a:rPr lang="en-US" sz="1400" dirty="0" smtClean="0">
                <a:solidFill>
                  <a:srgbClr val="FF6699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JQ1</a:t>
            </a:r>
            <a:endParaRPr lang="en-US" sz="1400" dirty="0">
              <a:solidFill>
                <a:srgbClr val="FF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17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8517</TotalTime>
  <Words>1089</Words>
  <Application>Microsoft Office PowerPoint</Application>
  <PresentationFormat>Widescreen</PresentationFormat>
  <Paragraphs>276</Paragraphs>
  <Slides>12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 Unicode MS</vt:lpstr>
      <vt:lpstr>Arial</vt:lpstr>
      <vt:lpstr>Calibri</vt:lpstr>
      <vt:lpstr>Calibri Light</vt:lpstr>
      <vt:lpstr>Cambria</vt:lpstr>
      <vt:lpstr>MS Mincho</vt:lpstr>
      <vt:lpstr>Symbol</vt:lpstr>
      <vt:lpstr>Times New Roman</vt:lpstr>
      <vt:lpstr>Office Theme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 Dashwood</dc:creator>
  <cp:lastModifiedBy>Dashwood, Roderick</cp:lastModifiedBy>
  <cp:revision>760</cp:revision>
  <dcterms:created xsi:type="dcterms:W3CDTF">2017-12-21T22:29:39Z</dcterms:created>
  <dcterms:modified xsi:type="dcterms:W3CDTF">2018-10-19T22:49:44Z</dcterms:modified>
</cp:coreProperties>
</file>