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32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01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90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5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534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49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44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868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7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984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0663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54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E84D1-05DF-4DE1-B155-DAAFB8F607AC}" type="datetimeFigureOut">
              <a:rPr lang="de-DE" smtClean="0"/>
              <a:t>22.06.2018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F90F3-94D5-46CC-9285-492C08044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107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9" Type="http://schemas.openxmlformats.org/officeDocument/2006/relationships/image" Target="../media/image38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42" Type="http://schemas.openxmlformats.org/officeDocument/2006/relationships/image" Target="../media/image41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38" Type="http://schemas.openxmlformats.org/officeDocument/2006/relationships/image" Target="../media/image37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41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37" Type="http://schemas.openxmlformats.org/officeDocument/2006/relationships/image" Target="../media/image36.jpeg"/><Relationship Id="rId40" Type="http://schemas.openxmlformats.org/officeDocument/2006/relationships/image" Target="../media/image39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36" Type="http://schemas.openxmlformats.org/officeDocument/2006/relationships/image" Target="../media/image35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Relationship Id="rId43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uppieren 112"/>
          <p:cNvGrpSpPr/>
          <p:nvPr/>
        </p:nvGrpSpPr>
        <p:grpSpPr>
          <a:xfrm>
            <a:off x="316951" y="1049048"/>
            <a:ext cx="6176530" cy="2998002"/>
            <a:chOff x="188640" y="107504"/>
            <a:chExt cx="6176530" cy="2998002"/>
          </a:xfrm>
        </p:grpSpPr>
        <p:pic>
          <p:nvPicPr>
            <p:cNvPr id="70" name="Grafik 6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660" t="47592" r="15820" b="49130"/>
            <a:stretch/>
          </p:blipFill>
          <p:spPr>
            <a:xfrm rot="171473">
              <a:off x="4026608" y="2157165"/>
              <a:ext cx="540000" cy="194250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30" t="49156" r="55817" b="47898"/>
            <a:stretch/>
          </p:blipFill>
          <p:spPr>
            <a:xfrm>
              <a:off x="1052736" y="1188913"/>
              <a:ext cx="540000" cy="162789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>
            <a:xfrm>
              <a:off x="5285049" y="1157882"/>
              <a:ext cx="6841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pGSK3</a:t>
              </a:r>
              <a:r>
                <a:rPr lang="el-GR" sz="1000" dirty="0" smtClean="0"/>
                <a:t>β</a:t>
              </a:r>
              <a:endParaRPr lang="de-DE" sz="1000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188640" y="1149306"/>
              <a:ext cx="864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>
                  <a:cs typeface="Arial" panose="020B0604020202020204" pitchFamily="34" charset="0"/>
                </a:rPr>
                <a:t>47 </a:t>
              </a:r>
              <a:r>
                <a:rPr lang="de-DE" sz="1000" dirty="0" err="1" smtClean="0">
                  <a:cs typeface="Arial" panose="020B0604020202020204" pitchFamily="34" charset="0"/>
                </a:rPr>
                <a:t>kDa</a:t>
              </a:r>
              <a:endParaRPr lang="de-DE" sz="1000" dirty="0">
                <a:cs typeface="Arial" panose="020B0604020202020204" pitchFamily="34" charset="0"/>
              </a:endParaRPr>
            </a:p>
          </p:txBody>
        </p:sp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07" t="45220" r="49440" b="51369"/>
            <a:stretch/>
          </p:blipFill>
          <p:spPr>
            <a:xfrm>
              <a:off x="1033889" y="1366144"/>
              <a:ext cx="540000" cy="188493"/>
            </a:xfrm>
            <a:prstGeom prst="rect">
              <a:avLst/>
            </a:prstGeom>
          </p:spPr>
        </p:pic>
        <p:sp>
          <p:nvSpPr>
            <p:cNvPr id="6" name="Textfeld 5"/>
            <p:cNvSpPr txBox="1"/>
            <p:nvPr/>
          </p:nvSpPr>
          <p:spPr>
            <a:xfrm>
              <a:off x="5285050" y="1348472"/>
              <a:ext cx="54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GSK3</a:t>
              </a:r>
              <a:r>
                <a:rPr lang="el-GR" sz="1000" dirty="0" smtClean="0"/>
                <a:t>β</a:t>
              </a:r>
              <a:endParaRPr lang="de-DE" sz="1000" dirty="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88640" y="1327321"/>
              <a:ext cx="864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>
                  <a:cs typeface="Arial" panose="020B0604020202020204" pitchFamily="34" charset="0"/>
                </a:rPr>
                <a:t>47 </a:t>
              </a:r>
              <a:r>
                <a:rPr lang="de-DE" sz="1000" dirty="0" err="1" smtClean="0">
                  <a:cs typeface="Arial" panose="020B0604020202020204" pitchFamily="34" charset="0"/>
                </a:rPr>
                <a:t>kDa</a:t>
              </a:r>
              <a:endParaRPr lang="de-DE" sz="1000" dirty="0">
                <a:cs typeface="Arial" panose="020B0604020202020204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 rot="16200000">
              <a:off x="805980" y="726129"/>
              <a:ext cx="6793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9" name="Textfeld 8"/>
            <p:cNvSpPr txBox="1"/>
            <p:nvPr/>
          </p:nvSpPr>
          <p:spPr>
            <a:xfrm rot="16200000">
              <a:off x="966640" y="598759"/>
              <a:ext cx="934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36" t="49728" r="56091" b="48102"/>
            <a:stretch/>
          </p:blipFill>
          <p:spPr>
            <a:xfrm>
              <a:off x="1796341" y="1215406"/>
              <a:ext cx="540000" cy="125861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35" t="42807" r="51111" b="53627"/>
            <a:stretch/>
          </p:blipFill>
          <p:spPr>
            <a:xfrm>
              <a:off x="1781939" y="1391254"/>
              <a:ext cx="540000" cy="182288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 rot="16200000">
              <a:off x="1585808" y="776756"/>
              <a:ext cx="5780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13" name="Textfeld 12"/>
            <p:cNvSpPr txBox="1"/>
            <p:nvPr/>
          </p:nvSpPr>
          <p:spPr>
            <a:xfrm rot="16200000">
              <a:off x="1692524" y="565242"/>
              <a:ext cx="1001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21" t="36953" r="41951" b="58377"/>
            <a:stretch/>
          </p:blipFill>
          <p:spPr>
            <a:xfrm rot="224337">
              <a:off x="2530326" y="1131076"/>
              <a:ext cx="540000" cy="256527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41" t="39257" r="44708" b="56693"/>
            <a:stretch/>
          </p:blipFill>
          <p:spPr>
            <a:xfrm rot="220017">
              <a:off x="2508070" y="1340056"/>
              <a:ext cx="540000" cy="222033"/>
            </a:xfrm>
            <a:prstGeom prst="rect">
              <a:avLst/>
            </a:prstGeom>
          </p:spPr>
        </p:pic>
        <p:sp>
          <p:nvSpPr>
            <p:cNvPr id="16" name="Textfeld 15"/>
            <p:cNvSpPr txBox="1"/>
            <p:nvPr/>
          </p:nvSpPr>
          <p:spPr>
            <a:xfrm rot="16200000">
              <a:off x="2362754" y="762110"/>
              <a:ext cx="607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17" name="Textfeld 16"/>
            <p:cNvSpPr txBox="1"/>
            <p:nvPr/>
          </p:nvSpPr>
          <p:spPr>
            <a:xfrm rot="16200000">
              <a:off x="2415628" y="568764"/>
              <a:ext cx="9940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19" t="32344" r="38185" b="65516"/>
            <a:stretch/>
          </p:blipFill>
          <p:spPr>
            <a:xfrm>
              <a:off x="3283500" y="1209867"/>
              <a:ext cx="540000" cy="131688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89" t="47481" r="34623" b="49316"/>
            <a:stretch/>
          </p:blipFill>
          <p:spPr>
            <a:xfrm>
              <a:off x="3276358" y="1378155"/>
              <a:ext cx="540000" cy="195387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 rot="16200000">
              <a:off x="3101526" y="762110"/>
              <a:ext cx="607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21" name="Textfeld 20"/>
            <p:cNvSpPr txBox="1"/>
            <p:nvPr/>
          </p:nvSpPr>
          <p:spPr>
            <a:xfrm rot="16200000">
              <a:off x="3230719" y="603271"/>
              <a:ext cx="9250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22" name="Grafik 21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64" t="45708" r="56457" b="51400"/>
            <a:stretch/>
          </p:blipFill>
          <p:spPr>
            <a:xfrm>
              <a:off x="4005064" y="1369622"/>
              <a:ext cx="540000" cy="160790"/>
            </a:xfrm>
            <a:prstGeom prst="rect">
              <a:avLst/>
            </a:prstGeom>
          </p:spPr>
        </p:pic>
        <p:pic>
          <p:nvPicPr>
            <p:cNvPr id="23" name="Grafik 22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828" t="46694" r="51892" b="49715"/>
            <a:stretch/>
          </p:blipFill>
          <p:spPr>
            <a:xfrm>
              <a:off x="4026608" y="1205312"/>
              <a:ext cx="540000" cy="199625"/>
            </a:xfrm>
            <a:prstGeom prst="rect">
              <a:avLst/>
            </a:prstGeom>
          </p:spPr>
        </p:pic>
        <p:sp>
          <p:nvSpPr>
            <p:cNvPr id="24" name="Textfeld 23"/>
            <p:cNvSpPr txBox="1"/>
            <p:nvPr/>
          </p:nvSpPr>
          <p:spPr>
            <a:xfrm rot="16200000">
              <a:off x="3830232" y="762110"/>
              <a:ext cx="6073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25" name="Textfeld 24"/>
            <p:cNvSpPr txBox="1"/>
            <p:nvPr/>
          </p:nvSpPr>
          <p:spPr>
            <a:xfrm rot="16200000">
              <a:off x="3919921" y="563767"/>
              <a:ext cx="10040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26" name="Grafik 25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37" t="45138" r="31272" b="50879"/>
            <a:stretch/>
          </p:blipFill>
          <p:spPr>
            <a:xfrm>
              <a:off x="4780994" y="1199176"/>
              <a:ext cx="540000" cy="223013"/>
            </a:xfrm>
            <a:prstGeom prst="rect">
              <a:avLst/>
            </a:prstGeom>
          </p:spPr>
        </p:pic>
        <p:pic>
          <p:nvPicPr>
            <p:cNvPr id="27" name="Grafik 26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245" t="40150" r="28521" b="56532"/>
            <a:stretch/>
          </p:blipFill>
          <p:spPr>
            <a:xfrm rot="21434644">
              <a:off x="4740910" y="1391317"/>
              <a:ext cx="540000" cy="185187"/>
            </a:xfrm>
            <a:prstGeom prst="rect">
              <a:avLst/>
            </a:prstGeom>
          </p:spPr>
        </p:pic>
        <p:sp>
          <p:nvSpPr>
            <p:cNvPr id="28" name="Textfeld 27"/>
            <p:cNvSpPr txBox="1"/>
            <p:nvPr/>
          </p:nvSpPr>
          <p:spPr>
            <a:xfrm rot="16200000">
              <a:off x="4550317" y="742211"/>
              <a:ext cx="6471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err="1" smtClean="0"/>
                <a:t>control</a:t>
              </a:r>
              <a:endParaRPr lang="de-DE" sz="1000" b="1" dirty="0"/>
            </a:p>
          </p:txBody>
        </p:sp>
        <p:sp>
          <p:nvSpPr>
            <p:cNvPr id="29" name="Textfeld 28"/>
            <p:cNvSpPr txBox="1"/>
            <p:nvPr/>
          </p:nvSpPr>
          <p:spPr>
            <a:xfrm rot="16200000">
              <a:off x="4579425" y="525097"/>
              <a:ext cx="10814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/>
                <a:t>200ng Wnt3a</a:t>
              </a:r>
              <a:endParaRPr lang="de-DE" sz="1000" b="1" dirty="0"/>
            </a:p>
          </p:txBody>
        </p:sp>
        <p:pic>
          <p:nvPicPr>
            <p:cNvPr id="44" name="Grafik 43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65" t="51655" r="48024" b="43448"/>
            <a:stretch/>
          </p:blipFill>
          <p:spPr>
            <a:xfrm>
              <a:off x="1052736" y="1901658"/>
              <a:ext cx="540000" cy="273789"/>
            </a:xfrm>
            <a:prstGeom prst="rect">
              <a:avLst/>
            </a:prstGeom>
          </p:spPr>
        </p:pic>
        <p:pic>
          <p:nvPicPr>
            <p:cNvPr id="45" name="Grafik 44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74" t="43865" r="41215" b="51653"/>
            <a:stretch/>
          </p:blipFill>
          <p:spPr>
            <a:xfrm>
              <a:off x="1052736" y="1672889"/>
              <a:ext cx="540000" cy="250550"/>
            </a:xfrm>
            <a:prstGeom prst="rect">
              <a:avLst/>
            </a:prstGeom>
          </p:spPr>
        </p:pic>
        <p:pic>
          <p:nvPicPr>
            <p:cNvPr id="46" name="Grafik 45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24" t="55995" r="44079" b="39570"/>
            <a:stretch/>
          </p:blipFill>
          <p:spPr>
            <a:xfrm>
              <a:off x="1796341" y="1899791"/>
              <a:ext cx="540000" cy="263335"/>
            </a:xfrm>
            <a:prstGeom prst="rect">
              <a:avLst/>
            </a:prstGeom>
          </p:spPr>
        </p:pic>
        <p:pic>
          <p:nvPicPr>
            <p:cNvPr id="47" name="Grafik 46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55" t="41509" r="53245" b="52770"/>
            <a:stretch/>
          </p:blipFill>
          <p:spPr>
            <a:xfrm rot="327595">
              <a:off x="1796341" y="1572699"/>
              <a:ext cx="540000" cy="289298"/>
            </a:xfrm>
            <a:prstGeom prst="rect">
              <a:avLst/>
            </a:prstGeom>
          </p:spPr>
        </p:pic>
        <p:pic>
          <p:nvPicPr>
            <p:cNvPr id="48" name="Grafik 47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44" t="53062" r="36694" b="42978"/>
            <a:stretch/>
          </p:blipFill>
          <p:spPr>
            <a:xfrm>
              <a:off x="2530326" y="1902433"/>
              <a:ext cx="540000" cy="215249"/>
            </a:xfrm>
            <a:prstGeom prst="rect">
              <a:avLst/>
            </a:prstGeom>
          </p:spPr>
        </p:pic>
        <p:pic>
          <p:nvPicPr>
            <p:cNvPr id="49" name="Grafik 48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68" t="57030" r="35164" b="39173"/>
            <a:stretch/>
          </p:blipFill>
          <p:spPr>
            <a:xfrm rot="21308256">
              <a:off x="2530326" y="1662986"/>
              <a:ext cx="540000" cy="212966"/>
            </a:xfrm>
            <a:prstGeom prst="rect">
              <a:avLst/>
            </a:prstGeom>
          </p:spPr>
        </p:pic>
        <p:pic>
          <p:nvPicPr>
            <p:cNvPr id="50" name="Grafik 49"/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14" t="62951" r="42247" b="34962"/>
            <a:stretch/>
          </p:blipFill>
          <p:spPr>
            <a:xfrm>
              <a:off x="3283500" y="1654195"/>
              <a:ext cx="540000" cy="122440"/>
            </a:xfrm>
            <a:prstGeom prst="rect">
              <a:avLst/>
            </a:prstGeom>
          </p:spPr>
        </p:pic>
        <p:pic>
          <p:nvPicPr>
            <p:cNvPr id="51" name="Grafik 50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92" t="52136" r="43589" b="45102"/>
            <a:stretch/>
          </p:blipFill>
          <p:spPr>
            <a:xfrm rot="295401">
              <a:off x="3283500" y="1897383"/>
              <a:ext cx="540000" cy="142633"/>
            </a:xfrm>
            <a:prstGeom prst="rect">
              <a:avLst/>
            </a:prstGeom>
          </p:spPr>
        </p:pic>
        <p:pic>
          <p:nvPicPr>
            <p:cNvPr id="52" name="Grafik 51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13" t="58981" r="20617" b="36684"/>
            <a:stretch/>
          </p:blipFill>
          <p:spPr>
            <a:xfrm>
              <a:off x="4026608" y="1623433"/>
              <a:ext cx="540000" cy="272225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156" t="52893" r="19331" b="42408"/>
            <a:stretch/>
          </p:blipFill>
          <p:spPr>
            <a:xfrm>
              <a:off x="4026608" y="1902433"/>
              <a:ext cx="540000" cy="278631"/>
            </a:xfrm>
            <a:prstGeom prst="rect">
              <a:avLst/>
            </a:prstGeom>
          </p:spPr>
        </p:pic>
        <p:pic>
          <p:nvPicPr>
            <p:cNvPr id="54" name="Grafik 53"/>
            <p:cNvPicPr>
              <a:picLocks noChangeAspect="1"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96" t="53047" r="38507" b="41856"/>
            <a:stretch/>
          </p:blipFill>
          <p:spPr>
            <a:xfrm>
              <a:off x="4780994" y="1594594"/>
              <a:ext cx="540000" cy="292438"/>
            </a:xfrm>
            <a:prstGeom prst="rect">
              <a:avLst/>
            </a:prstGeom>
          </p:spPr>
        </p:pic>
        <p:pic>
          <p:nvPicPr>
            <p:cNvPr id="55" name="Grafik 54"/>
            <p:cNvPicPr>
              <a:picLocks noChangeAspect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33" t="51230" r="36028" b="44129"/>
            <a:stretch/>
          </p:blipFill>
          <p:spPr>
            <a:xfrm>
              <a:off x="4780994" y="1902433"/>
              <a:ext cx="540000" cy="241127"/>
            </a:xfrm>
            <a:prstGeom prst="rect">
              <a:avLst/>
            </a:prstGeom>
          </p:spPr>
        </p:pic>
        <p:sp>
          <p:nvSpPr>
            <p:cNvPr id="58" name="Textfeld 57"/>
            <p:cNvSpPr txBox="1"/>
            <p:nvPr/>
          </p:nvSpPr>
          <p:spPr>
            <a:xfrm>
              <a:off x="286995" y="1867574"/>
              <a:ext cx="7657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>
                  <a:cs typeface="Arial" panose="020B0604020202020204" pitchFamily="34" charset="0"/>
                </a:rPr>
                <a:t>92 </a:t>
              </a:r>
              <a:r>
                <a:rPr lang="de-DE" sz="1000" dirty="0" err="1" smtClean="0">
                  <a:cs typeface="Arial" panose="020B0604020202020204" pitchFamily="34" charset="0"/>
                </a:rPr>
                <a:t>kDa</a:t>
              </a:r>
              <a:endParaRPr lang="de-DE" sz="1000" dirty="0">
                <a:cs typeface="Arial" panose="020B0604020202020204" pitchFamily="34" charset="0"/>
              </a:endParaRPr>
            </a:p>
          </p:txBody>
        </p:sp>
        <p:sp>
          <p:nvSpPr>
            <p:cNvPr id="59" name="Textfeld 58"/>
            <p:cNvSpPr txBox="1"/>
            <p:nvPr/>
          </p:nvSpPr>
          <p:spPr>
            <a:xfrm>
              <a:off x="188640" y="1589475"/>
              <a:ext cx="8640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>
                  <a:cs typeface="Arial" panose="020B0604020202020204" pitchFamily="34" charset="0"/>
                </a:rPr>
                <a:t>92 </a:t>
              </a:r>
              <a:r>
                <a:rPr lang="de-DE" sz="1000" dirty="0" err="1" smtClean="0">
                  <a:cs typeface="Arial" panose="020B0604020202020204" pitchFamily="34" charset="0"/>
                </a:rPr>
                <a:t>kDa</a:t>
              </a:r>
              <a:endParaRPr lang="de-DE" sz="1000" dirty="0">
                <a:cs typeface="Arial" panose="020B0604020202020204" pitchFamily="34" charset="0"/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>
              <a:off x="5285050" y="1871461"/>
              <a:ext cx="8998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/>
                <a:t>β</a:t>
              </a:r>
              <a:r>
                <a:rPr lang="de-DE" sz="1000" dirty="0" smtClean="0"/>
                <a:t>-Catenin</a:t>
              </a:r>
              <a:endParaRPr lang="de-DE" sz="1000" dirty="0"/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5285050" y="1589055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/>
                <a:t>p</a:t>
              </a:r>
              <a:r>
                <a:rPr lang="el-GR" sz="1000" dirty="0" smtClean="0"/>
                <a:t>β</a:t>
              </a:r>
              <a:r>
                <a:rPr lang="de-DE" sz="1000" dirty="0" smtClean="0"/>
                <a:t>-Catenin</a:t>
              </a:r>
              <a:endParaRPr lang="de-DE" sz="1000" dirty="0"/>
            </a:p>
          </p:txBody>
        </p:sp>
        <p:pic>
          <p:nvPicPr>
            <p:cNvPr id="62" name="Grafik 61"/>
            <p:cNvPicPr>
              <a:picLocks noChangeAspect="1"/>
            </p:cNvPicPr>
            <p:nvPr/>
          </p:nvPicPr>
          <p:blipFill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56" t="43824" r="50399" b="53383"/>
            <a:stretch/>
          </p:blipFill>
          <p:spPr>
            <a:xfrm>
              <a:off x="1052736" y="2183436"/>
              <a:ext cx="540000" cy="155674"/>
            </a:xfrm>
            <a:prstGeom prst="rect">
              <a:avLst/>
            </a:prstGeom>
          </p:spPr>
        </p:pic>
        <p:pic>
          <p:nvPicPr>
            <p:cNvPr id="63" name="Grafik 62"/>
            <p:cNvPicPr>
              <a:picLocks noChangeAspect="1"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82" t="41253" r="49274" b="55944"/>
            <a:stretch/>
          </p:blipFill>
          <p:spPr>
            <a:xfrm>
              <a:off x="1052736" y="2362001"/>
              <a:ext cx="540000" cy="156271"/>
            </a:xfrm>
            <a:prstGeom prst="rect">
              <a:avLst/>
            </a:prstGeom>
          </p:spPr>
        </p:pic>
        <p:pic>
          <p:nvPicPr>
            <p:cNvPr id="64" name="Grafik 63"/>
            <p:cNvPicPr>
              <a:picLocks noChangeAspect="1"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086" t="35491" r="28684" b="62293"/>
            <a:stretch/>
          </p:blipFill>
          <p:spPr>
            <a:xfrm>
              <a:off x="1796341" y="2215371"/>
              <a:ext cx="540000" cy="123740"/>
            </a:xfrm>
            <a:prstGeom prst="rect">
              <a:avLst/>
            </a:prstGeom>
          </p:spPr>
        </p:pic>
        <p:pic>
          <p:nvPicPr>
            <p:cNvPr id="65" name="Grafik 64"/>
            <p:cNvPicPr>
              <a:picLocks noChangeAspect="1"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47" t="45927" r="30923" b="50908"/>
            <a:stretch/>
          </p:blipFill>
          <p:spPr>
            <a:xfrm>
              <a:off x="1796341" y="2358872"/>
              <a:ext cx="540000" cy="176652"/>
            </a:xfrm>
            <a:prstGeom prst="rect">
              <a:avLst/>
            </a:prstGeom>
          </p:spPr>
        </p:pic>
        <p:pic>
          <p:nvPicPr>
            <p:cNvPr id="66" name="Grafik 65"/>
            <p:cNvPicPr>
              <a:picLocks noChangeAspect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61" t="42260" r="43667" b="55854"/>
            <a:stretch/>
          </p:blipFill>
          <p:spPr>
            <a:xfrm>
              <a:off x="2530326" y="2209314"/>
              <a:ext cx="540000" cy="119522"/>
            </a:xfrm>
            <a:prstGeom prst="rect">
              <a:avLst/>
            </a:prstGeom>
          </p:spPr>
        </p:pic>
        <p:pic>
          <p:nvPicPr>
            <p:cNvPr id="67" name="Grafik 66"/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02" t="35902" r="44895" b="60871"/>
            <a:stretch/>
          </p:blipFill>
          <p:spPr>
            <a:xfrm>
              <a:off x="2530326" y="2316426"/>
              <a:ext cx="540000" cy="180510"/>
            </a:xfrm>
            <a:prstGeom prst="rect">
              <a:avLst/>
            </a:prstGeom>
          </p:spPr>
        </p:pic>
        <p:pic>
          <p:nvPicPr>
            <p:cNvPr id="68" name="Grafik 67"/>
            <p:cNvPicPr>
              <a:picLocks noChangeAspect="1"/>
            </p:cNvPicPr>
            <p:nvPr/>
          </p:nvPicPr>
          <p:blipFill rotWithShape="1"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113" t="40090" r="10722" b="57770"/>
            <a:stretch/>
          </p:blipFill>
          <p:spPr>
            <a:xfrm>
              <a:off x="3283500" y="2209988"/>
              <a:ext cx="540000" cy="120112"/>
            </a:xfrm>
            <a:prstGeom prst="rect">
              <a:avLst/>
            </a:prstGeom>
          </p:spPr>
        </p:pic>
        <p:pic>
          <p:nvPicPr>
            <p:cNvPr id="69" name="Grafik 68"/>
            <p:cNvPicPr>
              <a:picLocks noChangeAspect="1"/>
            </p:cNvPicPr>
            <p:nvPr/>
          </p:nvPicPr>
          <p:blipFill rotWithShape="1"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608" t="39223" r="20993" b="56238"/>
            <a:stretch/>
          </p:blipFill>
          <p:spPr>
            <a:xfrm>
              <a:off x="3283500" y="2340386"/>
              <a:ext cx="540000" cy="249894"/>
            </a:xfrm>
            <a:prstGeom prst="rect">
              <a:avLst/>
            </a:prstGeom>
          </p:spPr>
        </p:pic>
        <p:pic>
          <p:nvPicPr>
            <p:cNvPr id="71" name="Grafik 70"/>
            <p:cNvPicPr>
              <a:picLocks noChangeAspect="1"/>
            </p:cNvPicPr>
            <p:nvPr/>
          </p:nvPicPr>
          <p:blipFill rotWithShape="1"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908" t="46771" r="16572" b="49522"/>
            <a:stretch/>
          </p:blipFill>
          <p:spPr>
            <a:xfrm>
              <a:off x="4026608" y="2310200"/>
              <a:ext cx="540000" cy="219698"/>
            </a:xfrm>
            <a:prstGeom prst="rect">
              <a:avLst/>
            </a:prstGeom>
          </p:spPr>
        </p:pic>
        <p:pic>
          <p:nvPicPr>
            <p:cNvPr id="72" name="Grafik 71"/>
            <p:cNvPicPr>
              <a:picLocks noChangeAspect="1"/>
            </p:cNvPicPr>
            <p:nvPr/>
          </p:nvPicPr>
          <p:blipFill rotWithShape="1"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30" t="42691" r="37807" b="55254"/>
            <a:stretch/>
          </p:blipFill>
          <p:spPr>
            <a:xfrm>
              <a:off x="4780994" y="2215371"/>
              <a:ext cx="540000" cy="113465"/>
            </a:xfrm>
            <a:prstGeom prst="rect">
              <a:avLst/>
            </a:prstGeom>
          </p:spPr>
        </p:pic>
        <p:pic>
          <p:nvPicPr>
            <p:cNvPr id="73" name="Grafik 72"/>
            <p:cNvPicPr>
              <a:picLocks noChangeAspect="1"/>
            </p:cNvPicPr>
            <p:nvPr/>
          </p:nvPicPr>
          <p:blipFill rotWithShape="1"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16" t="41212" r="34993" b="55369"/>
            <a:stretch/>
          </p:blipFill>
          <p:spPr>
            <a:xfrm>
              <a:off x="4780994" y="2328616"/>
              <a:ext cx="540000" cy="181030"/>
            </a:xfrm>
            <a:prstGeom prst="rect">
              <a:avLst/>
            </a:prstGeom>
          </p:spPr>
        </p:pic>
        <p:sp>
          <p:nvSpPr>
            <p:cNvPr id="74" name="Textfeld 73"/>
            <p:cNvSpPr txBox="1"/>
            <p:nvPr/>
          </p:nvSpPr>
          <p:spPr>
            <a:xfrm>
              <a:off x="5285050" y="2115102"/>
              <a:ext cx="8998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err="1" smtClean="0"/>
                <a:t>pAkt</a:t>
              </a:r>
              <a:endParaRPr lang="de-DE" sz="1000" dirty="0"/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286994" y="2123728"/>
              <a:ext cx="7657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/>
                <a:t>60 </a:t>
              </a:r>
              <a:r>
                <a:rPr lang="de-DE" sz="1000" dirty="0" err="1" smtClean="0"/>
                <a:t>kDa</a:t>
              </a:r>
              <a:endParaRPr lang="de-DE" sz="1000" dirty="0"/>
            </a:p>
          </p:txBody>
        </p:sp>
        <p:sp>
          <p:nvSpPr>
            <p:cNvPr id="76" name="Textfeld 75"/>
            <p:cNvSpPr txBox="1"/>
            <p:nvPr/>
          </p:nvSpPr>
          <p:spPr>
            <a:xfrm>
              <a:off x="5285050" y="2301828"/>
              <a:ext cx="8998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 smtClean="0"/>
                <a:t>Akt</a:t>
              </a:r>
              <a:endParaRPr lang="de-DE" sz="1000" dirty="0"/>
            </a:p>
          </p:txBody>
        </p:sp>
        <p:sp>
          <p:nvSpPr>
            <p:cNvPr id="77" name="Textfeld 76"/>
            <p:cNvSpPr txBox="1"/>
            <p:nvPr/>
          </p:nvSpPr>
          <p:spPr>
            <a:xfrm>
              <a:off x="286995" y="2293622"/>
              <a:ext cx="7657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/>
                <a:t>60 </a:t>
              </a:r>
              <a:r>
                <a:rPr lang="de-DE" sz="1000" dirty="0" err="1" smtClean="0"/>
                <a:t>kDa</a:t>
              </a:r>
              <a:endParaRPr lang="de-DE" sz="1000" dirty="0"/>
            </a:p>
          </p:txBody>
        </p:sp>
        <p:pic>
          <p:nvPicPr>
            <p:cNvPr id="78" name="Grafik 77"/>
            <p:cNvPicPr>
              <a:picLocks noChangeAspect="1"/>
            </p:cNvPicPr>
            <p:nvPr/>
          </p:nvPicPr>
          <p:blipFill rotWithShape="1"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23" t="56598" r="49659" b="41464"/>
            <a:stretch/>
          </p:blipFill>
          <p:spPr>
            <a:xfrm>
              <a:off x="1052736" y="2598364"/>
              <a:ext cx="540000" cy="105718"/>
            </a:xfrm>
            <a:prstGeom prst="rect">
              <a:avLst/>
            </a:prstGeom>
          </p:spPr>
        </p:pic>
        <p:pic>
          <p:nvPicPr>
            <p:cNvPr id="79" name="Grafik 78"/>
            <p:cNvPicPr>
              <a:picLocks noChangeAspect="1"/>
            </p:cNvPicPr>
            <p:nvPr/>
          </p:nvPicPr>
          <p:blipFill rotWithShape="1"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855" t="46384" r="21541" b="51405"/>
            <a:stretch/>
          </p:blipFill>
          <p:spPr>
            <a:xfrm rot="21441006">
              <a:off x="1795864" y="2586189"/>
              <a:ext cx="540000" cy="130067"/>
            </a:xfrm>
            <a:prstGeom prst="rect">
              <a:avLst/>
            </a:prstGeom>
          </p:spPr>
        </p:pic>
        <p:pic>
          <p:nvPicPr>
            <p:cNvPr id="80" name="Grafik 79"/>
            <p:cNvPicPr>
              <a:picLocks noChangeAspect="1"/>
            </p:cNvPicPr>
            <p:nvPr/>
          </p:nvPicPr>
          <p:blipFill rotWithShape="1"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53" t="45642" r="50413" b="52597"/>
            <a:stretch/>
          </p:blipFill>
          <p:spPr>
            <a:xfrm rot="216467">
              <a:off x="2529372" y="2611450"/>
              <a:ext cx="540000" cy="93671"/>
            </a:xfrm>
            <a:prstGeom prst="rect">
              <a:avLst/>
            </a:prstGeom>
          </p:spPr>
        </p:pic>
        <p:pic>
          <p:nvPicPr>
            <p:cNvPr id="81" name="Grafik 80"/>
            <p:cNvPicPr>
              <a:picLocks noChangeAspect="1"/>
            </p:cNvPicPr>
            <p:nvPr/>
          </p:nvPicPr>
          <p:blipFill rotWithShape="1"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47" t="42564" r="43587" b="56084"/>
            <a:stretch/>
          </p:blipFill>
          <p:spPr>
            <a:xfrm rot="196667">
              <a:off x="3282069" y="2612927"/>
              <a:ext cx="540000" cy="73464"/>
            </a:xfrm>
            <a:prstGeom prst="rect">
              <a:avLst/>
            </a:prstGeom>
          </p:spPr>
        </p:pic>
        <p:pic>
          <p:nvPicPr>
            <p:cNvPr id="82" name="Grafik 81"/>
            <p:cNvPicPr>
              <a:picLocks noChangeAspect="1"/>
            </p:cNvPicPr>
            <p:nvPr/>
          </p:nvPicPr>
          <p:blipFill rotWithShape="1"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15" t="42476" r="43010" b="55346"/>
            <a:stretch/>
          </p:blipFill>
          <p:spPr>
            <a:xfrm>
              <a:off x="4024700" y="2569385"/>
              <a:ext cx="540000" cy="126279"/>
            </a:xfrm>
            <a:prstGeom prst="rect">
              <a:avLst/>
            </a:prstGeom>
          </p:spPr>
        </p:pic>
        <p:pic>
          <p:nvPicPr>
            <p:cNvPr id="83" name="Grafik 82"/>
            <p:cNvPicPr>
              <a:picLocks noChangeAspect="1"/>
            </p:cNvPicPr>
            <p:nvPr/>
          </p:nvPicPr>
          <p:blipFill rotWithShape="1"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65" t="43033" r="51559" b="54920"/>
            <a:stretch/>
          </p:blipFill>
          <p:spPr>
            <a:xfrm rot="170946">
              <a:off x="4778610" y="2582551"/>
              <a:ext cx="540000" cy="109351"/>
            </a:xfrm>
            <a:prstGeom prst="rect">
              <a:avLst/>
            </a:prstGeom>
          </p:spPr>
        </p:pic>
        <p:sp>
          <p:nvSpPr>
            <p:cNvPr id="84" name="Textfeld 83"/>
            <p:cNvSpPr txBox="1"/>
            <p:nvPr/>
          </p:nvSpPr>
          <p:spPr>
            <a:xfrm>
              <a:off x="5285050" y="2499281"/>
              <a:ext cx="5723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>
                  <a:cs typeface="Arial" panose="020B0604020202020204" pitchFamily="34" charset="0"/>
                </a:rPr>
                <a:t>β</a:t>
              </a:r>
              <a:r>
                <a:rPr lang="de-DE" sz="1000" dirty="0" smtClean="0">
                  <a:cs typeface="Arial" panose="020B0604020202020204" pitchFamily="34" charset="0"/>
                </a:rPr>
                <a:t>-</a:t>
              </a:r>
              <a:r>
                <a:rPr lang="de-DE" sz="1000" dirty="0" err="1" smtClean="0">
                  <a:cs typeface="Arial" panose="020B0604020202020204" pitchFamily="34" charset="0"/>
                </a:rPr>
                <a:t>Actin</a:t>
              </a:r>
              <a:endParaRPr lang="de-DE" sz="1000" dirty="0" smtClean="0">
                <a:cs typeface="Arial" panose="020B0604020202020204" pitchFamily="34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286995" y="2512646"/>
              <a:ext cx="7657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dirty="0" smtClean="0">
                  <a:cs typeface="Arial" panose="020B0604020202020204" pitchFamily="34" charset="0"/>
                </a:rPr>
                <a:t>42 </a:t>
              </a:r>
              <a:r>
                <a:rPr lang="de-DE" sz="1000" dirty="0" err="1" smtClean="0">
                  <a:cs typeface="Arial" panose="020B0604020202020204" pitchFamily="34" charset="0"/>
                </a:rPr>
                <a:t>kDa</a:t>
              </a:r>
              <a:endParaRPr lang="de-DE" sz="1000" dirty="0">
                <a:cs typeface="Arial" panose="020B0604020202020204" pitchFamily="34" charset="0"/>
              </a:endParaRPr>
            </a:p>
          </p:txBody>
        </p:sp>
        <p:grpSp>
          <p:nvGrpSpPr>
            <p:cNvPr id="97" name="Gruppieren 96"/>
            <p:cNvGrpSpPr/>
            <p:nvPr/>
          </p:nvGrpSpPr>
          <p:grpSpPr>
            <a:xfrm>
              <a:off x="1039637" y="2843808"/>
              <a:ext cx="534252" cy="261698"/>
              <a:chOff x="1039637" y="2915816"/>
              <a:chExt cx="534252" cy="261698"/>
            </a:xfrm>
          </p:grpSpPr>
          <p:cxnSp>
            <p:nvCxnSpPr>
              <p:cNvPr id="90" name="Gerade Verbindung 89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feld 95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EPC-1</a:t>
                </a:r>
                <a:endParaRPr lang="de-DE" sz="1100" b="1" dirty="0"/>
              </a:p>
            </p:txBody>
          </p:sp>
        </p:grpSp>
        <p:grpSp>
          <p:nvGrpSpPr>
            <p:cNvPr id="98" name="Gruppieren 97"/>
            <p:cNvGrpSpPr/>
            <p:nvPr/>
          </p:nvGrpSpPr>
          <p:grpSpPr>
            <a:xfrm>
              <a:off x="1796341" y="2843808"/>
              <a:ext cx="534252" cy="261698"/>
              <a:chOff x="1039637" y="2915816"/>
              <a:chExt cx="534252" cy="261698"/>
            </a:xfrm>
          </p:grpSpPr>
          <p:cxnSp>
            <p:nvCxnSpPr>
              <p:cNvPr id="99" name="Gerade Verbindung 98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feld 99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EPC-2</a:t>
                </a:r>
                <a:endParaRPr lang="de-DE" sz="1100" b="1" dirty="0"/>
              </a:p>
            </p:txBody>
          </p:sp>
        </p:grpSp>
        <p:grpSp>
          <p:nvGrpSpPr>
            <p:cNvPr id="101" name="Gruppieren 100"/>
            <p:cNvGrpSpPr/>
            <p:nvPr/>
          </p:nvGrpSpPr>
          <p:grpSpPr>
            <a:xfrm>
              <a:off x="2544708" y="2843808"/>
              <a:ext cx="534252" cy="261698"/>
              <a:chOff x="1039637" y="2915816"/>
              <a:chExt cx="534252" cy="261698"/>
            </a:xfrm>
          </p:grpSpPr>
          <p:cxnSp>
            <p:nvCxnSpPr>
              <p:cNvPr id="102" name="Gerade Verbindung 101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feld 102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CP-A</a:t>
                </a:r>
                <a:endParaRPr lang="de-DE" sz="1100" b="1" dirty="0"/>
              </a:p>
            </p:txBody>
          </p:sp>
        </p:grpSp>
        <p:grpSp>
          <p:nvGrpSpPr>
            <p:cNvPr id="104" name="Gruppieren 103"/>
            <p:cNvGrpSpPr/>
            <p:nvPr/>
          </p:nvGrpSpPr>
          <p:grpSpPr>
            <a:xfrm>
              <a:off x="3303012" y="2843808"/>
              <a:ext cx="534252" cy="261698"/>
              <a:chOff x="1039637" y="2915816"/>
              <a:chExt cx="534252" cy="261698"/>
            </a:xfrm>
          </p:grpSpPr>
          <p:cxnSp>
            <p:nvCxnSpPr>
              <p:cNvPr id="105" name="Gerade Verbindung 104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feld 105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CP-B</a:t>
                </a:r>
                <a:endParaRPr lang="de-DE" sz="1100" b="1" dirty="0"/>
              </a:p>
            </p:txBody>
          </p:sp>
        </p:grpSp>
        <p:grpSp>
          <p:nvGrpSpPr>
            <p:cNvPr id="107" name="Gruppieren 106"/>
            <p:cNvGrpSpPr/>
            <p:nvPr/>
          </p:nvGrpSpPr>
          <p:grpSpPr>
            <a:xfrm>
              <a:off x="4046876" y="2843808"/>
              <a:ext cx="534252" cy="261698"/>
              <a:chOff x="1039637" y="2915816"/>
              <a:chExt cx="534252" cy="261698"/>
            </a:xfrm>
          </p:grpSpPr>
          <p:cxnSp>
            <p:nvCxnSpPr>
              <p:cNvPr id="108" name="Gerade Verbindung 107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Textfeld 108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OE33</a:t>
                </a:r>
                <a:endParaRPr lang="de-DE" sz="1100" b="1" dirty="0"/>
              </a:p>
            </p:txBody>
          </p:sp>
        </p:grpSp>
        <p:grpSp>
          <p:nvGrpSpPr>
            <p:cNvPr id="110" name="Gruppieren 109"/>
            <p:cNvGrpSpPr/>
            <p:nvPr/>
          </p:nvGrpSpPr>
          <p:grpSpPr>
            <a:xfrm>
              <a:off x="4814404" y="2843808"/>
              <a:ext cx="534252" cy="261698"/>
              <a:chOff x="1039637" y="2915816"/>
              <a:chExt cx="534252" cy="261698"/>
            </a:xfrm>
          </p:grpSpPr>
          <p:cxnSp>
            <p:nvCxnSpPr>
              <p:cNvPr id="111" name="Gerade Verbindung 110"/>
              <p:cNvCxnSpPr/>
              <p:nvPr/>
            </p:nvCxnSpPr>
            <p:spPr>
              <a:xfrm>
                <a:off x="1052792" y="2915816"/>
                <a:ext cx="504000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feld 111"/>
              <p:cNvSpPr txBox="1"/>
              <p:nvPr/>
            </p:nvSpPr>
            <p:spPr>
              <a:xfrm>
                <a:off x="1039637" y="2915904"/>
                <a:ext cx="5342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b="1" dirty="0" smtClean="0"/>
                  <a:t>OE19</a:t>
                </a:r>
                <a:endParaRPr lang="de-DE" sz="1100" b="1" dirty="0"/>
              </a:p>
            </p:txBody>
          </p:sp>
        </p:grpSp>
      </p:grpSp>
      <p:sp>
        <p:nvSpPr>
          <p:cNvPr id="30" name="Textfeld 29"/>
          <p:cNvSpPr txBox="1"/>
          <p:nvPr/>
        </p:nvSpPr>
        <p:spPr>
          <a:xfrm>
            <a:off x="620688" y="539552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SFigure</a:t>
            </a:r>
            <a:r>
              <a:rPr lang="de-DE" dirty="0" smtClean="0"/>
              <a:t>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11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Leipzig AöR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René Thieme</dc:creator>
  <cp:lastModifiedBy>Dr. René Thieme</cp:lastModifiedBy>
  <cp:revision>3</cp:revision>
  <dcterms:created xsi:type="dcterms:W3CDTF">2018-03-16T10:49:15Z</dcterms:created>
  <dcterms:modified xsi:type="dcterms:W3CDTF">2018-06-22T10:17:37Z</dcterms:modified>
</cp:coreProperties>
</file>