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charts/chart2.xml" ContentType="application/vnd.openxmlformats-officedocument.drawingml.chart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450" autoAdjust="0"/>
  </p:normalViewPr>
  <p:slideViewPr>
    <p:cSldViewPr snapToGrid="0">
      <p:cViewPr>
        <p:scale>
          <a:sx n="53" d="100"/>
          <a:sy n="53" d="100"/>
        </p:scale>
        <p:origin x="-2584" y="-115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Distribution-Common Rhythmic Genes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11317366579178"/>
          <c:y val="0.173873942840478"/>
          <c:w val="0.441254374453193"/>
          <c:h val="0.735423957421989"/>
        </c:manualLayout>
      </c:layout>
      <c:radarChart>
        <c:radarStyle val="marker"/>
        <c:varyColors val="0"/>
        <c:ser>
          <c:idx val="0"/>
          <c:order val="0"/>
          <c:tx>
            <c:strRef>
              <c:f>'[PHASE DISTRIBUTION COMMON RHYTHMIC RK.xlsx]Radar chart- ALL common genes'!$E$3</c:f>
              <c:strCache>
                <c:ptCount val="1"/>
                <c:pt idx="0">
                  <c:v>AL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cat>
            <c:numRef>
              <c:f>'[PHASE DISTRIBUTION COMMON RHYTHMIC RK.xlsx]Radar chart- ALL common genes'!$D$4:$D$15</c:f>
              <c:numCache>
                <c:formatCode>General</c:formatCode>
                <c:ptCount val="12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6.0</c:v>
                </c:pt>
                <c:pt idx="4">
                  <c:v>8.0</c:v>
                </c:pt>
                <c:pt idx="5">
                  <c:v>10.0</c:v>
                </c:pt>
                <c:pt idx="6">
                  <c:v>12.0</c:v>
                </c:pt>
                <c:pt idx="7">
                  <c:v>14.0</c:v>
                </c:pt>
                <c:pt idx="8">
                  <c:v>16.0</c:v>
                </c:pt>
                <c:pt idx="9">
                  <c:v>18.0</c:v>
                </c:pt>
                <c:pt idx="10">
                  <c:v>20.0</c:v>
                </c:pt>
                <c:pt idx="11">
                  <c:v>22.0</c:v>
                </c:pt>
              </c:numCache>
            </c:numRef>
          </c:cat>
          <c:val>
            <c:numRef>
              <c:f>'[PHASE DISTRIBUTION COMMON RHYTHMIC RK.xlsx]Radar chart- ALL common genes'!$E$4:$E$15</c:f>
              <c:numCache>
                <c:formatCode>General</c:formatCode>
                <c:ptCount val="12"/>
                <c:pt idx="0">
                  <c:v>46.0</c:v>
                </c:pt>
                <c:pt idx="1">
                  <c:v>26.0</c:v>
                </c:pt>
                <c:pt idx="2">
                  <c:v>3.0</c:v>
                </c:pt>
                <c:pt idx="3">
                  <c:v>9.0</c:v>
                </c:pt>
                <c:pt idx="4">
                  <c:v>5.0</c:v>
                </c:pt>
                <c:pt idx="5">
                  <c:v>23.0</c:v>
                </c:pt>
                <c:pt idx="6">
                  <c:v>36.0</c:v>
                </c:pt>
                <c:pt idx="7">
                  <c:v>27.0</c:v>
                </c:pt>
                <c:pt idx="8">
                  <c:v>13.0</c:v>
                </c:pt>
                <c:pt idx="9">
                  <c:v>7.0</c:v>
                </c:pt>
                <c:pt idx="10">
                  <c:v>10.0</c:v>
                </c:pt>
                <c:pt idx="11">
                  <c:v>29.0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30-4641-9110-E78B2B4C7D57}"/>
            </c:ext>
          </c:extLst>
        </c:ser>
        <c:ser>
          <c:idx val="1"/>
          <c:order val="1"/>
          <c:tx>
            <c:strRef>
              <c:f>'[PHASE DISTRIBUTION COMMON RHYTHMIC RK.xlsx]Radar chart- ALL common genes'!$F$3</c:f>
              <c:strCache>
                <c:ptCount val="1"/>
                <c:pt idx="0">
                  <c:v>CR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'[PHASE DISTRIBUTION COMMON RHYTHMIC RK.xlsx]Radar chart- ALL common genes'!$D$4:$D$15</c:f>
              <c:numCache>
                <c:formatCode>General</c:formatCode>
                <c:ptCount val="12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6.0</c:v>
                </c:pt>
                <c:pt idx="4">
                  <c:v>8.0</c:v>
                </c:pt>
                <c:pt idx="5">
                  <c:v>10.0</c:v>
                </c:pt>
                <c:pt idx="6">
                  <c:v>12.0</c:v>
                </c:pt>
                <c:pt idx="7">
                  <c:v>14.0</c:v>
                </c:pt>
                <c:pt idx="8">
                  <c:v>16.0</c:v>
                </c:pt>
                <c:pt idx="9">
                  <c:v>18.0</c:v>
                </c:pt>
                <c:pt idx="10">
                  <c:v>20.0</c:v>
                </c:pt>
                <c:pt idx="11">
                  <c:v>22.0</c:v>
                </c:pt>
              </c:numCache>
            </c:numRef>
          </c:cat>
          <c:val>
            <c:numRef>
              <c:f>'[PHASE DISTRIBUTION COMMON RHYTHMIC RK.xlsx]Radar chart- ALL common genes'!$F$4:$F$15</c:f>
              <c:numCache>
                <c:formatCode>General</c:formatCode>
                <c:ptCount val="12"/>
                <c:pt idx="0">
                  <c:v>33.0</c:v>
                </c:pt>
                <c:pt idx="1">
                  <c:v>17.0</c:v>
                </c:pt>
                <c:pt idx="2">
                  <c:v>8.0</c:v>
                </c:pt>
                <c:pt idx="3">
                  <c:v>10.0</c:v>
                </c:pt>
                <c:pt idx="4">
                  <c:v>8.0</c:v>
                </c:pt>
                <c:pt idx="5">
                  <c:v>15.0</c:v>
                </c:pt>
                <c:pt idx="6">
                  <c:v>43.0</c:v>
                </c:pt>
                <c:pt idx="7">
                  <c:v>23.0</c:v>
                </c:pt>
                <c:pt idx="8">
                  <c:v>18.0</c:v>
                </c:pt>
                <c:pt idx="9">
                  <c:v>11.0</c:v>
                </c:pt>
                <c:pt idx="10">
                  <c:v>8.0</c:v>
                </c:pt>
                <c:pt idx="11">
                  <c:v>40.0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30-4641-9110-E78B2B4C7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6405176"/>
        <c:axId val="-2122152280"/>
      </c:radarChart>
      <c:catAx>
        <c:axId val="-2106405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2122152280"/>
        <c:crosses val="autoZero"/>
        <c:auto val="1"/>
        <c:lblAlgn val="ctr"/>
        <c:lblOffset val="100"/>
        <c:noMultiLvlLbl val="0"/>
      </c:catAx>
      <c:valAx>
        <c:axId val="-2122152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3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6405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22678774348609"/>
          <c:y val="0.912453703703704"/>
          <c:w val="0.346787793767158"/>
          <c:h val="0.07812554680664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change- Common Rhythmic Genes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spPr>
            <a:ln>
              <a:noFill/>
            </a:ln>
            <a:scene3d>
              <a:camera prst="orthographicFront"/>
              <a:lightRig rig="threePt" dir="t"/>
            </a:scene3d>
            <a:sp3d>
              <a:bevelT w="63500"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635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3A3-4567-9F11-68762220811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635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3A3-4567-9F11-6876222081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635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3A3-4567-9F11-6876222081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635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3A3-4567-9F11-6876222081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'[PHASE DISTRIBUTION COMMON RHYTHMIC RK.xlsx]quantification of phase shift'!$J$6:$J$9</c:f>
              <c:strCache>
                <c:ptCount val="4"/>
                <c:pt idx="0">
                  <c:v>No</c:v>
                </c:pt>
                <c:pt idx="1">
                  <c:v>2 Hours</c:v>
                </c:pt>
                <c:pt idx="2">
                  <c:v>4 Hours</c:v>
                </c:pt>
                <c:pt idx="3">
                  <c:v>6 and more</c:v>
                </c:pt>
              </c:strCache>
            </c:strRef>
          </c:cat>
          <c:val>
            <c:numRef>
              <c:f>'[PHASE DISTRIBUTION COMMON RHYTHMIC RK.xlsx]quantification of phase shift'!$K$6:$K$9</c:f>
              <c:numCache>
                <c:formatCode>General</c:formatCode>
                <c:ptCount val="4"/>
                <c:pt idx="0">
                  <c:v>73.0</c:v>
                </c:pt>
                <c:pt idx="1">
                  <c:v>105.0</c:v>
                </c:pt>
                <c:pt idx="2">
                  <c:v>38.0</c:v>
                </c:pt>
                <c:pt idx="3">
                  <c:v>18.0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3A3-4567-9F11-68762220811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3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4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4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6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7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5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0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6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6C3FE-54AF-488F-A6A6-0FF5C73A496A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00624-FBE9-4848-8DC8-05ACA626B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1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tif"/><Relationship Id="rId12" Type="http://schemas.openxmlformats.org/officeDocument/2006/relationships/image" Target="../media/image9.tif"/><Relationship Id="rId13" Type="http://schemas.openxmlformats.org/officeDocument/2006/relationships/image" Target="../media/image10.tif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3.tif"/><Relationship Id="rId7" Type="http://schemas.openxmlformats.org/officeDocument/2006/relationships/image" Target="../media/image4.tif"/><Relationship Id="rId8" Type="http://schemas.openxmlformats.org/officeDocument/2006/relationships/image" Target="../media/image5.tif"/><Relationship Id="rId9" Type="http://schemas.openxmlformats.org/officeDocument/2006/relationships/image" Target="../media/image6.tif"/><Relationship Id="rId10" Type="http://schemas.openxmlformats.org/officeDocument/2006/relationships/image" Target="../media/image7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6DAF38D-A161-4709-BFE3-63C1E8E69F61}"/>
              </a:ext>
            </a:extLst>
          </p:cNvPr>
          <p:cNvGrpSpPr/>
          <p:nvPr/>
        </p:nvGrpSpPr>
        <p:grpSpPr>
          <a:xfrm>
            <a:off x="506650" y="373417"/>
            <a:ext cx="5795134" cy="7414504"/>
            <a:chOff x="506650" y="373417"/>
            <a:chExt cx="5824664" cy="7995883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22CD8F28-A10B-4037-8C4D-5A0BAE971A01}"/>
                </a:ext>
              </a:extLst>
            </p:cNvPr>
            <p:cNvGrpSpPr/>
            <p:nvPr/>
          </p:nvGrpSpPr>
          <p:grpSpPr>
            <a:xfrm>
              <a:off x="506650" y="373417"/>
              <a:ext cx="5398372" cy="2756282"/>
              <a:chOff x="311929" y="1245704"/>
              <a:chExt cx="8514019" cy="2806047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20A31C4C-6A12-4377-A04A-43B58CF6521C}"/>
                  </a:ext>
                </a:extLst>
              </p:cNvPr>
              <p:cNvGrpSpPr/>
              <p:nvPr/>
            </p:nvGrpSpPr>
            <p:grpSpPr>
              <a:xfrm>
                <a:off x="311929" y="1415231"/>
                <a:ext cx="8514019" cy="2636520"/>
                <a:chOff x="311929" y="1415231"/>
                <a:chExt cx="7904725" cy="2636520"/>
              </a:xfrm>
            </p:grpSpPr>
            <p:graphicFrame>
              <p:nvGraphicFramePr>
                <p:cNvPr id="68" name="Chart 67">
                  <a:extLst>
                    <a:ext uri="{FF2B5EF4-FFF2-40B4-BE49-F238E27FC236}">
                      <a16:creationId xmlns:a16="http://schemas.microsoft.com/office/drawing/2014/main" xmlns="" id="{8DEAA3B4-5C7D-4ADC-A544-D1AB84CDE712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697542952"/>
                    </p:ext>
                  </p:extLst>
                </p:nvPr>
              </p:nvGraphicFramePr>
              <p:xfrm>
                <a:off x="311929" y="1415231"/>
                <a:ext cx="3977640" cy="25527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69" name="Chart 68">
                  <a:extLst>
                    <a:ext uri="{FF2B5EF4-FFF2-40B4-BE49-F238E27FC236}">
                      <a16:creationId xmlns:a16="http://schemas.microsoft.com/office/drawing/2014/main" xmlns="" id="{519A19BE-A958-4060-B4B7-9B375AB28F10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773490631"/>
                    </p:ext>
                  </p:extLst>
                </p:nvPr>
              </p:nvGraphicFramePr>
              <p:xfrm>
                <a:off x="4142494" y="1415231"/>
                <a:ext cx="4074160" cy="26365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417DE895-96CC-4A22-A124-13F36D74B177}"/>
                  </a:ext>
                </a:extLst>
              </p:cNvPr>
              <p:cNvSpPr txBox="1"/>
              <p:nvPr/>
            </p:nvSpPr>
            <p:spPr>
              <a:xfrm>
                <a:off x="622852" y="1245704"/>
                <a:ext cx="45057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48463498-E0FB-402F-9EA9-029C2BBD2E63}"/>
                  </a:ext>
                </a:extLst>
              </p:cNvPr>
              <p:cNvSpPr txBox="1"/>
              <p:nvPr/>
            </p:nvSpPr>
            <p:spPr>
              <a:xfrm>
                <a:off x="4909933" y="1252332"/>
                <a:ext cx="45057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1F1EBED8-0B84-4118-A891-3BB0F54AE17C}"/>
                </a:ext>
              </a:extLst>
            </p:cNvPr>
            <p:cNvGrpSpPr/>
            <p:nvPr/>
          </p:nvGrpSpPr>
          <p:grpSpPr>
            <a:xfrm>
              <a:off x="512778" y="3519722"/>
              <a:ext cx="5818536" cy="4849578"/>
              <a:chOff x="976932" y="821656"/>
              <a:chExt cx="5818536" cy="4849578"/>
            </a:xfrm>
          </p:grpSpPr>
          <p:pic>
            <p:nvPicPr>
              <p:cNvPr id="10" name="Picture 9" descr="A close up of a map&#10;&#10;Description generated with high confidence">
                <a:extLst>
                  <a:ext uri="{FF2B5EF4-FFF2-40B4-BE49-F238E27FC236}">
                    <a16:creationId xmlns:a16="http://schemas.microsoft.com/office/drawing/2014/main" xmlns="" id="{65B7F694-DE84-4A7B-AE57-6F900FAA4A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634" y="4621442"/>
                <a:ext cx="1348393" cy="1044965"/>
              </a:xfrm>
              <a:prstGeom prst="rect">
                <a:avLst/>
              </a:prstGeom>
            </p:spPr>
          </p:pic>
          <p:pic>
            <p:nvPicPr>
              <p:cNvPr id="11" name="Picture 10" descr="A close up of a device&#10;&#10;Description generated with high confidence">
                <a:extLst>
                  <a:ext uri="{FF2B5EF4-FFF2-40B4-BE49-F238E27FC236}">
                    <a16:creationId xmlns:a16="http://schemas.microsoft.com/office/drawing/2014/main" xmlns="" id="{BB0B51FD-6F2A-422C-B8B1-F2E803BCD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6012" y="4634056"/>
                <a:ext cx="1174212" cy="1002406"/>
              </a:xfrm>
              <a:prstGeom prst="rect">
                <a:avLst/>
              </a:prstGeom>
            </p:spPr>
          </p:pic>
          <p:pic>
            <p:nvPicPr>
              <p:cNvPr id="12" name="Picture 11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5A78FC7B-7C2F-4CC5-9199-B3BC3635D3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5514" y="3123364"/>
                <a:ext cx="1209954" cy="995287"/>
              </a:xfrm>
              <a:prstGeom prst="rect">
                <a:avLst/>
              </a:prstGeom>
            </p:spPr>
          </p:pic>
          <p:pic>
            <p:nvPicPr>
              <p:cNvPr id="13" name="Picture 12" descr="A close up of a map&#10;&#10;Description generated with high confidence">
                <a:extLst>
                  <a:ext uri="{FF2B5EF4-FFF2-40B4-BE49-F238E27FC236}">
                    <a16:creationId xmlns:a16="http://schemas.microsoft.com/office/drawing/2014/main" xmlns="" id="{9D401E5E-D57F-4562-BE41-CE8E876979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85756" y="3117206"/>
                <a:ext cx="1174213" cy="1002407"/>
              </a:xfrm>
              <a:prstGeom prst="rect">
                <a:avLst/>
              </a:prstGeom>
            </p:spPr>
          </p:pic>
          <p:pic>
            <p:nvPicPr>
              <p:cNvPr id="14" name="Picture 13" descr="A close up of a map&#10;&#10;Description generated with high confidence">
                <a:extLst>
                  <a:ext uri="{FF2B5EF4-FFF2-40B4-BE49-F238E27FC236}">
                    <a16:creationId xmlns:a16="http://schemas.microsoft.com/office/drawing/2014/main" xmlns="" id="{628A8665-13D6-4F1E-AE4B-772718F4A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6429" y="3115546"/>
                <a:ext cx="1165873" cy="995287"/>
              </a:xfrm>
              <a:prstGeom prst="rect">
                <a:avLst/>
              </a:prstGeom>
            </p:spPr>
          </p:pic>
          <p:pic>
            <p:nvPicPr>
              <p:cNvPr id="15" name="Picture 14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F3062AAD-D39F-4CD7-BF63-C7E9AEF30C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7360" y="3140123"/>
                <a:ext cx="1174213" cy="995287"/>
              </a:xfrm>
              <a:prstGeom prst="rect">
                <a:avLst/>
              </a:prstGeom>
            </p:spPr>
          </p:pic>
          <p:pic>
            <p:nvPicPr>
              <p:cNvPr id="16" name="Picture 15" descr="A close up of a logo&#10;&#10;Description generated with high confidence">
                <a:extLst>
                  <a:ext uri="{FF2B5EF4-FFF2-40B4-BE49-F238E27FC236}">
                    <a16:creationId xmlns:a16="http://schemas.microsoft.com/office/drawing/2014/main" xmlns="" id="{D46A03DE-40AD-484D-85AC-22CAB76C1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37029" y="1463271"/>
                <a:ext cx="1184476" cy="1013842"/>
              </a:xfrm>
              <a:prstGeom prst="rect">
                <a:avLst/>
              </a:prstGeom>
            </p:spPr>
          </p:pic>
          <p:pic>
            <p:nvPicPr>
              <p:cNvPr id="17" name="Picture 16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D5A0AEDF-562A-4372-96D5-17CC6372E4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6308" y="1461142"/>
                <a:ext cx="1165916" cy="997955"/>
              </a:xfrm>
              <a:prstGeom prst="rect">
                <a:avLst/>
              </a:prstGeom>
            </p:spPr>
          </p:pic>
          <p:pic>
            <p:nvPicPr>
              <p:cNvPr id="18" name="Picture 17" descr="A close up of a map&#10;&#10;Description generated with high confidence">
                <a:extLst>
                  <a:ext uri="{FF2B5EF4-FFF2-40B4-BE49-F238E27FC236}">
                    <a16:creationId xmlns:a16="http://schemas.microsoft.com/office/drawing/2014/main" xmlns="" id="{9031F784-90D0-4C59-94A8-97C56568CB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9797" y="1444315"/>
                <a:ext cx="1162401" cy="1011149"/>
              </a:xfrm>
              <a:prstGeom prst="rect">
                <a:avLst/>
              </a:prstGeom>
            </p:spPr>
          </p:pic>
          <p:pic>
            <p:nvPicPr>
              <p:cNvPr id="19" name="Picture 18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C68AFCA1-6913-4C37-B76A-AB48CB6C0A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2698" y="1448811"/>
                <a:ext cx="1170543" cy="1018232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DCDE1A2B-5C47-4A64-B426-97FE2F3B84B4}"/>
                  </a:ext>
                </a:extLst>
              </p:cNvPr>
              <p:cNvSpPr txBox="1"/>
              <p:nvPr/>
            </p:nvSpPr>
            <p:spPr>
              <a:xfrm>
                <a:off x="2977423" y="1132489"/>
                <a:ext cx="560603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Ugt2b35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4ADD0E26-2119-4121-951A-58ACF4185998}"/>
                  </a:ext>
                </a:extLst>
              </p:cNvPr>
              <p:cNvSpPr txBox="1"/>
              <p:nvPr/>
            </p:nvSpPr>
            <p:spPr>
              <a:xfrm>
                <a:off x="4405095" y="1131039"/>
                <a:ext cx="478328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Sorbs3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F13325CF-0DC0-4378-8B93-D23C2DCDA9D7}"/>
                  </a:ext>
                </a:extLst>
              </p:cNvPr>
              <p:cNvSpPr txBox="1"/>
              <p:nvPr/>
            </p:nvSpPr>
            <p:spPr>
              <a:xfrm>
                <a:off x="4411624" y="2840199"/>
                <a:ext cx="505279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Mcm10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50B15728-0DF0-4202-9F98-1A16160757C4}"/>
                  </a:ext>
                </a:extLst>
              </p:cNvPr>
              <p:cNvSpPr txBox="1"/>
              <p:nvPr/>
            </p:nvSpPr>
            <p:spPr>
              <a:xfrm>
                <a:off x="6026867" y="2790524"/>
                <a:ext cx="391797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Pck1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04100650-0C51-4859-A89A-2E97306AA88E}"/>
                  </a:ext>
                </a:extLst>
              </p:cNvPr>
              <p:cNvSpPr txBox="1"/>
              <p:nvPr/>
            </p:nvSpPr>
            <p:spPr>
              <a:xfrm>
                <a:off x="1545654" y="2841795"/>
                <a:ext cx="529395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Slc17a4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B5AD6D63-2855-45B1-9D0F-EBD77636ACCE}"/>
                  </a:ext>
                </a:extLst>
              </p:cNvPr>
              <p:cNvSpPr txBox="1"/>
              <p:nvPr/>
            </p:nvSpPr>
            <p:spPr>
              <a:xfrm>
                <a:off x="2938943" y="2811068"/>
                <a:ext cx="472654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Ophn1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E291DB4D-4A79-4228-B97D-F3CD290FE1E9}"/>
                  </a:ext>
                </a:extLst>
              </p:cNvPr>
              <p:cNvSpPr txBox="1"/>
              <p:nvPr/>
            </p:nvSpPr>
            <p:spPr>
              <a:xfrm>
                <a:off x="6069426" y="1134084"/>
                <a:ext cx="452795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Car14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8347A69C-EC5D-4E3C-A009-594072FCE4AD}"/>
                  </a:ext>
                </a:extLst>
              </p:cNvPr>
              <p:cNvSpPr/>
              <p:nvPr/>
            </p:nvSpPr>
            <p:spPr>
              <a:xfrm>
                <a:off x="1603073" y="1131359"/>
                <a:ext cx="434354" cy="2241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Paip2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E7946E5D-364E-43E1-AEC0-66ADE1CB1E95}"/>
                  </a:ext>
                </a:extLst>
              </p:cNvPr>
              <p:cNvSpPr txBox="1"/>
              <p:nvPr/>
            </p:nvSpPr>
            <p:spPr>
              <a:xfrm>
                <a:off x="1110755" y="844173"/>
                <a:ext cx="2696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A62FFDCE-91DE-484A-BA83-0699FBA34C2A}"/>
                  </a:ext>
                </a:extLst>
              </p:cNvPr>
              <p:cNvSpPr txBox="1"/>
              <p:nvPr/>
            </p:nvSpPr>
            <p:spPr>
              <a:xfrm>
                <a:off x="2579796" y="837983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340E04FD-7CC8-4799-AEE5-C9D2DB3D5C94}"/>
                  </a:ext>
                </a:extLst>
              </p:cNvPr>
              <p:cNvSpPr txBox="1"/>
              <p:nvPr/>
            </p:nvSpPr>
            <p:spPr>
              <a:xfrm>
                <a:off x="3995801" y="844177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04D74742-A852-4AF7-9885-BDCE464BA9FD}"/>
                  </a:ext>
                </a:extLst>
              </p:cNvPr>
              <p:cNvSpPr txBox="1"/>
              <p:nvPr/>
            </p:nvSpPr>
            <p:spPr>
              <a:xfrm>
                <a:off x="5379989" y="821656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xmlns="" id="{9D76BFC8-E60A-400A-87B9-B36F801210AB}"/>
                  </a:ext>
                </a:extLst>
              </p:cNvPr>
              <p:cNvGrpSpPr/>
              <p:nvPr/>
            </p:nvGrpSpPr>
            <p:grpSpPr>
              <a:xfrm>
                <a:off x="1126535" y="2595660"/>
                <a:ext cx="4491760" cy="273869"/>
                <a:chOff x="161364" y="1933052"/>
                <a:chExt cx="5075896" cy="300778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xmlns="" id="{29458530-95D5-4509-80D2-BE106D28E0AB}"/>
                    </a:ext>
                  </a:extLst>
                </p:cNvPr>
                <p:cNvSpPr txBox="1"/>
                <p:nvPr/>
              </p:nvSpPr>
              <p:spPr>
                <a:xfrm>
                  <a:off x="4972422" y="1933052"/>
                  <a:ext cx="264838" cy="2704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xmlns="" id="{C4C08DA8-286B-4A32-BD44-96B36B75CBB8}"/>
                    </a:ext>
                  </a:extLst>
                </p:cNvPr>
                <p:cNvSpPr txBox="1"/>
                <p:nvPr/>
              </p:nvSpPr>
              <p:spPr>
                <a:xfrm>
                  <a:off x="3433272" y="1949948"/>
                  <a:ext cx="257592" cy="2704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xmlns="" id="{D0033ADC-4487-4913-9924-B46404A2B4CE}"/>
                    </a:ext>
                  </a:extLst>
                </p:cNvPr>
                <p:cNvSpPr txBox="1"/>
                <p:nvPr/>
              </p:nvSpPr>
              <p:spPr>
                <a:xfrm>
                  <a:off x="1808050" y="1949946"/>
                  <a:ext cx="313746" cy="2704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xmlns="" id="{170FBFF8-27AE-40B2-9D34-CD56FF0E2C7F}"/>
                    </a:ext>
                  </a:extLst>
                </p:cNvPr>
                <p:cNvSpPr txBox="1"/>
                <p:nvPr/>
              </p:nvSpPr>
              <p:spPr>
                <a:xfrm>
                  <a:off x="161364" y="1963417"/>
                  <a:ext cx="313746" cy="2704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5F21171F-8E75-4505-91E4-C03217892F71}"/>
                  </a:ext>
                </a:extLst>
              </p:cNvPr>
              <p:cNvSpPr txBox="1"/>
              <p:nvPr/>
            </p:nvSpPr>
            <p:spPr>
              <a:xfrm>
                <a:off x="1132900" y="4169378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CB61FF3C-9AE2-459D-BE49-68759363D342}"/>
                  </a:ext>
                </a:extLst>
              </p:cNvPr>
              <p:cNvSpPr txBox="1"/>
              <p:nvPr/>
            </p:nvSpPr>
            <p:spPr>
              <a:xfrm>
                <a:off x="2579796" y="4159826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5E7FFCF4-1CF8-4ABC-865A-792DFA9F68D0}"/>
                  </a:ext>
                </a:extLst>
              </p:cNvPr>
              <p:cNvGrpSpPr/>
              <p:nvPr/>
            </p:nvGrpSpPr>
            <p:grpSpPr>
              <a:xfrm>
                <a:off x="3833805" y="1117824"/>
                <a:ext cx="211221" cy="3034748"/>
                <a:chOff x="3220704" y="421119"/>
                <a:chExt cx="238690" cy="3120622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xmlns="" id="{13510A35-8B06-468D-B254-56780B6E3A59}"/>
                    </a:ext>
                  </a:extLst>
                </p:cNvPr>
                <p:cNvSpPr txBox="1"/>
                <p:nvPr/>
              </p:nvSpPr>
              <p:spPr>
                <a:xfrm rot="16200000">
                  <a:off x="2646048" y="1003633"/>
                  <a:ext cx="139585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xmlns="" id="{B1D234C4-6212-4D2F-A63A-BE27EC04DA04}"/>
                    </a:ext>
                  </a:extLst>
                </p:cNvPr>
                <p:cNvSpPr txBox="1"/>
                <p:nvPr/>
              </p:nvSpPr>
              <p:spPr>
                <a:xfrm rot="16200000">
                  <a:off x="2638190" y="2728396"/>
                  <a:ext cx="139585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0343FA1A-61C2-4C52-AC8F-8495B7DF7D2F}"/>
                  </a:ext>
                </a:extLst>
              </p:cNvPr>
              <p:cNvGrpSpPr/>
              <p:nvPr/>
            </p:nvGrpSpPr>
            <p:grpSpPr>
              <a:xfrm>
                <a:off x="5354934" y="1085720"/>
                <a:ext cx="209579" cy="3082740"/>
                <a:chOff x="4804740" y="379680"/>
                <a:chExt cx="236834" cy="3385645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xmlns="" id="{149F24F7-333A-4DBD-B8C6-B78655E26387}"/>
                    </a:ext>
                  </a:extLst>
                </p:cNvPr>
                <p:cNvSpPr txBox="1"/>
                <p:nvPr/>
              </p:nvSpPr>
              <p:spPr>
                <a:xfrm rot="16200000">
                  <a:off x="4152434" y="1031986"/>
                  <a:ext cx="153544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xmlns="" id="{30B80290-F8A8-43CF-AE4B-4C74189DB095}"/>
                    </a:ext>
                  </a:extLst>
                </p:cNvPr>
                <p:cNvSpPr txBox="1"/>
                <p:nvPr/>
              </p:nvSpPr>
              <p:spPr>
                <a:xfrm rot="16200000">
                  <a:off x="4158434" y="2882186"/>
                  <a:ext cx="1535447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xmlns="" id="{697FB4C9-15E3-4D7A-9D63-BBA3DEFA0AF1}"/>
                  </a:ext>
                </a:extLst>
              </p:cNvPr>
              <p:cNvGrpSpPr/>
              <p:nvPr/>
            </p:nvGrpSpPr>
            <p:grpSpPr>
              <a:xfrm>
                <a:off x="976932" y="1131039"/>
                <a:ext cx="214871" cy="4540195"/>
                <a:chOff x="-7694" y="429451"/>
                <a:chExt cx="242814" cy="4986308"/>
              </a:xfrm>
            </p:grpSpPr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xmlns="" id="{A53E9478-1B16-4AB4-827A-635445A50AC8}"/>
                    </a:ext>
                  </a:extLst>
                </p:cNvPr>
                <p:cNvSpPr txBox="1"/>
                <p:nvPr/>
              </p:nvSpPr>
              <p:spPr>
                <a:xfrm rot="16200000">
                  <a:off x="-612662" y="1046401"/>
                  <a:ext cx="14647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xmlns="" id="{52E2BB6D-108B-423D-BC3E-3EB47413EA46}"/>
                    </a:ext>
                  </a:extLst>
                </p:cNvPr>
                <p:cNvSpPr txBox="1"/>
                <p:nvPr/>
              </p:nvSpPr>
              <p:spPr>
                <a:xfrm rot="16200000">
                  <a:off x="-700191" y="2766833"/>
                  <a:ext cx="1627807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xmlns="" id="{A46C96A3-0D6D-4013-9C44-C6DBEBBB32D0}"/>
                    </a:ext>
                  </a:extLst>
                </p:cNvPr>
                <p:cNvSpPr txBox="1"/>
                <p:nvPr/>
              </p:nvSpPr>
              <p:spPr>
                <a:xfrm rot="16200000">
                  <a:off x="-660216" y="4532406"/>
                  <a:ext cx="153587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xmlns="" id="{F0C0640D-552B-450A-B150-D64438432AA6}"/>
                  </a:ext>
                </a:extLst>
              </p:cNvPr>
              <p:cNvGrpSpPr/>
              <p:nvPr/>
            </p:nvGrpSpPr>
            <p:grpSpPr>
              <a:xfrm flipV="1">
                <a:off x="1441573" y="1354962"/>
                <a:ext cx="912134" cy="49017"/>
                <a:chOff x="4529688" y="494287"/>
                <a:chExt cx="1265024" cy="45574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xmlns="" id="{26B5D7B7-8462-45B6-9A40-C711B4125A52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xmlns="" id="{CB6A9A72-082F-452B-9BF9-85554F8D26F9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xmlns="" id="{449980F2-FBEE-45DF-B88A-BFC9D4553517}"/>
                  </a:ext>
                </a:extLst>
              </p:cNvPr>
              <p:cNvGrpSpPr/>
              <p:nvPr/>
            </p:nvGrpSpPr>
            <p:grpSpPr>
              <a:xfrm flipV="1">
                <a:off x="2833542" y="1354771"/>
                <a:ext cx="912134" cy="59310"/>
                <a:chOff x="4529688" y="494287"/>
                <a:chExt cx="1265024" cy="45574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xmlns="" id="{D9BCCC7B-5FC9-4571-B33F-89921FD5B758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xmlns="" id="{F20F7B43-4B71-493A-98A2-7647015D59EA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xmlns="" id="{9C462053-03CB-47A3-BDBD-5CE5EE820B26}"/>
                  </a:ext>
                </a:extLst>
              </p:cNvPr>
              <p:cNvGrpSpPr/>
              <p:nvPr/>
            </p:nvGrpSpPr>
            <p:grpSpPr>
              <a:xfrm flipV="1">
                <a:off x="4228522" y="1344855"/>
                <a:ext cx="912134" cy="59310"/>
                <a:chOff x="4529688" y="494287"/>
                <a:chExt cx="1265024" cy="45574"/>
              </a:xfrm>
            </p:grpSpPr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xmlns="" id="{F1A4A143-13E9-4E3C-8F98-342BCADB0E0A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xmlns="" id="{ED90AB21-1868-433C-8FA7-945FE375FB73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xmlns="" id="{4C24EA60-CF3B-4041-B47E-68180D3D8339}"/>
                  </a:ext>
                </a:extLst>
              </p:cNvPr>
              <p:cNvGrpSpPr/>
              <p:nvPr/>
            </p:nvGrpSpPr>
            <p:grpSpPr>
              <a:xfrm flipV="1">
                <a:off x="5749328" y="1358504"/>
                <a:ext cx="912134" cy="59310"/>
                <a:chOff x="4529688" y="494287"/>
                <a:chExt cx="1265024" cy="45574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xmlns="" id="{255B07F4-9179-4985-BD06-88727CD27846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xmlns="" id="{828A10B9-45C6-44F0-AC0D-DB83CA58BED5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2B8B78DE-B743-4044-82DD-EE73B045712B}"/>
                  </a:ext>
                </a:extLst>
              </p:cNvPr>
              <p:cNvGrpSpPr/>
              <p:nvPr/>
            </p:nvGrpSpPr>
            <p:grpSpPr>
              <a:xfrm flipV="1">
                <a:off x="1420117" y="3054650"/>
                <a:ext cx="912134" cy="59310"/>
                <a:chOff x="4529688" y="494287"/>
                <a:chExt cx="1265024" cy="45574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xmlns="" id="{903483CA-34DF-4B73-91AB-03808588F8E4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xmlns="" id="{8326E3A3-EC6D-41D1-8797-31B87F1932C5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xmlns="" id="{7C55A402-5FC3-4F83-B289-7145CBEDF845}"/>
                  </a:ext>
                </a:extLst>
              </p:cNvPr>
              <p:cNvGrpSpPr/>
              <p:nvPr/>
            </p:nvGrpSpPr>
            <p:grpSpPr>
              <a:xfrm flipV="1">
                <a:off x="2823909" y="3039779"/>
                <a:ext cx="912134" cy="59310"/>
                <a:chOff x="4529688" y="494287"/>
                <a:chExt cx="1265024" cy="45574"/>
              </a:xfrm>
            </p:grpSpPr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xmlns="" id="{F81D713C-E31A-49FA-9735-09E4E0D1782C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xmlns="" id="{7125D373-5BF0-497A-9D6A-4C7A48E6DD56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xmlns="" id="{1433B050-9A6C-4A79-93FF-5C3AE745E6A5}"/>
                  </a:ext>
                </a:extLst>
              </p:cNvPr>
              <p:cNvGrpSpPr/>
              <p:nvPr/>
            </p:nvGrpSpPr>
            <p:grpSpPr>
              <a:xfrm flipV="1">
                <a:off x="4216259" y="3054648"/>
                <a:ext cx="912134" cy="59310"/>
                <a:chOff x="4529688" y="494287"/>
                <a:chExt cx="1265024" cy="45574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xmlns="" id="{48E3E8F9-1DB9-4729-9CCA-C1DB0B945F6B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xmlns="" id="{57F0F31C-80DC-4789-A230-B4539D7B7938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xmlns="" id="{DAD15BA3-7C11-463F-A3F3-15BF3C68DCB5}"/>
                  </a:ext>
                </a:extLst>
              </p:cNvPr>
              <p:cNvGrpSpPr/>
              <p:nvPr/>
            </p:nvGrpSpPr>
            <p:grpSpPr>
              <a:xfrm flipV="1">
                <a:off x="5803291" y="3039780"/>
                <a:ext cx="912134" cy="59310"/>
                <a:chOff x="4529688" y="494287"/>
                <a:chExt cx="1265024" cy="45574"/>
              </a:xfrm>
            </p:grpSpPr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xmlns="" id="{35FBCC20-311C-4058-9A33-5C00675D6639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xmlns="" id="{A60BD919-417D-4AB1-853E-09F4EFEC475E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xmlns="" id="{F709D15C-4A38-419D-B6DB-F62B8730266A}"/>
                  </a:ext>
                </a:extLst>
              </p:cNvPr>
              <p:cNvGrpSpPr/>
              <p:nvPr/>
            </p:nvGrpSpPr>
            <p:grpSpPr>
              <a:xfrm flipV="1">
                <a:off x="1451389" y="4496816"/>
                <a:ext cx="912134" cy="59310"/>
                <a:chOff x="4529688" y="494287"/>
                <a:chExt cx="1265024" cy="45574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xmlns="" id="{EA10F7F0-1A4A-44A6-AA7C-35A1DC984EEB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xmlns="" id="{1E2D8D9A-ACCE-4BA6-AB78-CC62B0452597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xmlns="" id="{0FAD01F1-5A60-49BA-8DE1-2340E3BA6578}"/>
                  </a:ext>
                </a:extLst>
              </p:cNvPr>
              <p:cNvGrpSpPr/>
              <p:nvPr/>
            </p:nvGrpSpPr>
            <p:grpSpPr>
              <a:xfrm flipV="1">
                <a:off x="2857184" y="4496818"/>
                <a:ext cx="912134" cy="59310"/>
                <a:chOff x="4529688" y="494287"/>
                <a:chExt cx="1265024" cy="45574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xmlns="" id="{B67DDB15-BD9C-40FF-A21A-72AFAD8C3736}"/>
                    </a:ext>
                  </a:extLst>
                </p:cNvPr>
                <p:cNvSpPr/>
                <p:nvPr/>
              </p:nvSpPr>
              <p:spPr>
                <a:xfrm>
                  <a:off x="5162200" y="494287"/>
                  <a:ext cx="632512" cy="4557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xmlns="" id="{BEF1310D-A854-4AA3-8BAF-8630014F04EE}"/>
                    </a:ext>
                  </a:extLst>
                </p:cNvPr>
                <p:cNvSpPr/>
                <p:nvPr/>
              </p:nvSpPr>
              <p:spPr>
                <a:xfrm>
                  <a:off x="4529688" y="494287"/>
                  <a:ext cx="632512" cy="455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0ACF9316-FAF0-4465-B5EA-6BD4F56059CA}"/>
                  </a:ext>
                </a:extLst>
              </p:cNvPr>
              <p:cNvSpPr txBox="1"/>
              <p:nvPr/>
            </p:nvSpPr>
            <p:spPr>
              <a:xfrm>
                <a:off x="1628570" y="4278609"/>
                <a:ext cx="459887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Elovl5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91CD6BDA-06AA-4F9C-8CA9-8F1B06617870}"/>
                  </a:ext>
                </a:extLst>
              </p:cNvPr>
              <p:cNvSpPr txBox="1"/>
              <p:nvPr/>
            </p:nvSpPr>
            <p:spPr>
              <a:xfrm>
                <a:off x="2987120" y="4283562"/>
                <a:ext cx="440027" cy="224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Errfi1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xmlns="" id="{4A4131E8-9133-4618-8713-4E6C87339E46}"/>
                  </a:ext>
                </a:extLst>
              </p:cNvPr>
              <p:cNvGrpSpPr/>
              <p:nvPr/>
            </p:nvGrpSpPr>
            <p:grpSpPr>
              <a:xfrm>
                <a:off x="2423107" y="1131037"/>
                <a:ext cx="221830" cy="4520927"/>
                <a:chOff x="1626551" y="429449"/>
                <a:chExt cx="250678" cy="4965146"/>
              </a:xfrm>
            </p:grpSpPr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xmlns="" id="{D868769F-20EF-4179-A3FF-ECF7E0F2F521}"/>
                    </a:ext>
                  </a:extLst>
                </p:cNvPr>
                <p:cNvSpPr txBox="1"/>
                <p:nvPr/>
              </p:nvSpPr>
              <p:spPr>
                <a:xfrm rot="16200000">
                  <a:off x="1020046" y="1049801"/>
                  <a:ext cx="147153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xmlns="" id="{D99108E7-414B-434F-BB40-912D6D071B5D}"/>
                    </a:ext>
                  </a:extLst>
                </p:cNvPr>
                <p:cNvSpPr txBox="1"/>
                <p:nvPr/>
              </p:nvSpPr>
              <p:spPr>
                <a:xfrm rot="16200000">
                  <a:off x="947910" y="2773636"/>
                  <a:ext cx="1627806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xmlns="" id="{8F9B5750-250D-48AF-833A-6478E073E3EE}"/>
                    </a:ext>
                  </a:extLst>
                </p:cNvPr>
                <p:cNvSpPr txBox="1"/>
                <p:nvPr/>
              </p:nvSpPr>
              <p:spPr>
                <a:xfrm rot="16200000">
                  <a:off x="974030" y="4511243"/>
                  <a:ext cx="153587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Relative Expression, </a:t>
                  </a:r>
                  <a:r>
                    <a:rPr lang="en-US" sz="9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91634DFD-D233-4CD1-9C5D-BC25AD0257B9}"/>
                </a:ext>
              </a:extLst>
            </p:cNvPr>
            <p:cNvSpPr txBox="1"/>
            <p:nvPr/>
          </p:nvSpPr>
          <p:spPr>
            <a:xfrm>
              <a:off x="2664352" y="3255569"/>
              <a:ext cx="14245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mRNA-Seq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04834" y="8039627"/>
            <a:ext cx="757172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/>
                <a:cs typeface="Times New Roman"/>
              </a:rPr>
              <a:t>Figure S1: Effects of diet on phase, amplitude and daily average for P-mRNAs rhythmic under both AL and CR. </a:t>
            </a:r>
            <a:r>
              <a:rPr lang="en-US" sz="1100" dirty="0">
                <a:latin typeface="Times New Roman"/>
                <a:cs typeface="Times New Roman"/>
              </a:rPr>
              <a:t>(A) P-mRNA abundance for transcripts rhythmic under both AL and CR diets. (B) Number of genes with change or no change in phase under CR treatment. The examples</a:t>
            </a:r>
            <a:r>
              <a:rPr lang="en-US" sz="1100" b="1" dirty="0">
                <a:latin typeface="Times New Roman"/>
                <a:cs typeface="Times New Roman"/>
              </a:rPr>
              <a:t> </a:t>
            </a:r>
            <a:r>
              <a:rPr lang="en-US" sz="1100" dirty="0">
                <a:latin typeface="Times New Roman"/>
                <a:cs typeface="Times New Roman"/>
              </a:rPr>
              <a:t>illustrating CR induced changes in the rhythm, phase, amplitude, and daily average of P-mRNAs. (C)  </a:t>
            </a:r>
            <a:r>
              <a:rPr lang="en-US" sz="1100" i="1" dirty="0">
                <a:latin typeface="Times New Roman"/>
                <a:cs typeface="Times New Roman"/>
              </a:rPr>
              <a:t>Paip2</a:t>
            </a:r>
            <a:r>
              <a:rPr lang="en-US" sz="1100" dirty="0">
                <a:latin typeface="Times New Roman"/>
                <a:cs typeface="Times New Roman"/>
              </a:rPr>
              <a:t>, arrhythmic under both diets. (D) </a:t>
            </a:r>
            <a:r>
              <a:rPr lang="en-US" sz="1100" i="1" dirty="0">
                <a:latin typeface="Times New Roman"/>
                <a:cs typeface="Times New Roman"/>
              </a:rPr>
              <a:t>Ugt2b35</a:t>
            </a:r>
            <a:r>
              <a:rPr lang="en-US" sz="1100" dirty="0">
                <a:latin typeface="Times New Roman"/>
                <a:cs typeface="Times New Roman"/>
              </a:rPr>
              <a:t>, lost rhythmicity under CR. (E) </a:t>
            </a:r>
            <a:r>
              <a:rPr lang="en-US" sz="1100" i="1" dirty="0">
                <a:latin typeface="Times New Roman"/>
                <a:cs typeface="Times New Roman"/>
              </a:rPr>
              <a:t>Sorbs3</a:t>
            </a:r>
            <a:r>
              <a:rPr lang="en-US" sz="1100" dirty="0">
                <a:latin typeface="Times New Roman"/>
                <a:cs typeface="Times New Roman"/>
              </a:rPr>
              <a:t>, gained rhythmicity under CR. (F-L) P-mRNAs, rhythmic under both diets: (F) </a:t>
            </a:r>
            <a:r>
              <a:rPr lang="en-US" sz="1100" i="1" dirty="0">
                <a:latin typeface="Times New Roman"/>
                <a:cs typeface="Times New Roman"/>
              </a:rPr>
              <a:t>Car14</a:t>
            </a:r>
            <a:r>
              <a:rPr lang="en-US" sz="1100" dirty="0">
                <a:latin typeface="Times New Roman"/>
                <a:cs typeface="Times New Roman"/>
              </a:rPr>
              <a:t>, no significant effect of the diet on the rhythms, (G) P </a:t>
            </a:r>
            <a:r>
              <a:rPr lang="en-US" sz="1100" i="1" dirty="0">
                <a:latin typeface="Times New Roman"/>
                <a:cs typeface="Times New Roman"/>
              </a:rPr>
              <a:t>Slc17a4</a:t>
            </a:r>
            <a:r>
              <a:rPr lang="en-US" sz="1100" dirty="0">
                <a:latin typeface="Times New Roman"/>
                <a:cs typeface="Times New Roman"/>
              </a:rPr>
              <a:t>, phase delayed. (H) </a:t>
            </a:r>
            <a:r>
              <a:rPr lang="en-US" sz="1100" i="1" dirty="0">
                <a:latin typeface="Times New Roman"/>
                <a:cs typeface="Times New Roman"/>
              </a:rPr>
              <a:t>Ophn1</a:t>
            </a:r>
            <a:r>
              <a:rPr lang="en-US" sz="1100" dirty="0">
                <a:latin typeface="Times New Roman"/>
                <a:cs typeface="Times New Roman"/>
              </a:rPr>
              <a:t>, phase advanced, (I) </a:t>
            </a:r>
            <a:r>
              <a:rPr lang="en-US" sz="1100" i="1" dirty="0">
                <a:latin typeface="Times New Roman"/>
                <a:cs typeface="Times New Roman"/>
              </a:rPr>
              <a:t>Mcm10</a:t>
            </a:r>
            <a:r>
              <a:rPr lang="en-US" sz="1100" dirty="0">
                <a:latin typeface="Times New Roman"/>
                <a:cs typeface="Times New Roman"/>
              </a:rPr>
              <a:t>, decreased daily average, (J) </a:t>
            </a:r>
            <a:r>
              <a:rPr lang="en-US" sz="1100" i="1" dirty="0">
                <a:latin typeface="Times New Roman"/>
                <a:cs typeface="Times New Roman"/>
              </a:rPr>
              <a:t>Pck1</a:t>
            </a:r>
            <a:r>
              <a:rPr lang="en-US" sz="1100" dirty="0">
                <a:latin typeface="Times New Roman"/>
                <a:cs typeface="Times New Roman"/>
              </a:rPr>
              <a:t>, increased daily average, (K) </a:t>
            </a:r>
            <a:r>
              <a:rPr lang="en-US" sz="1100" i="1" dirty="0">
                <a:latin typeface="Times New Roman"/>
                <a:cs typeface="Times New Roman"/>
              </a:rPr>
              <a:t>Elovl5</a:t>
            </a:r>
            <a:r>
              <a:rPr lang="en-US" sz="1100" dirty="0">
                <a:latin typeface="Times New Roman"/>
                <a:cs typeface="Times New Roman"/>
              </a:rPr>
              <a:t>, decreased amplitude, (L)</a:t>
            </a:r>
            <a:r>
              <a:rPr lang="en-US" sz="1100" i="1" dirty="0">
                <a:latin typeface="Times New Roman"/>
                <a:cs typeface="Times New Roman"/>
              </a:rPr>
              <a:t> Errfi1</a:t>
            </a:r>
            <a:r>
              <a:rPr lang="en-US" sz="1100" dirty="0">
                <a:latin typeface="Times New Roman"/>
                <a:cs typeface="Times New Roman"/>
              </a:rPr>
              <a:t>, increased amplitude under CR. Light and dark bar at the top represents light and dark phase of the day (n=2 for every time point for each diet). ZT is </a:t>
            </a:r>
            <a:r>
              <a:rPr lang="en-US" sz="1100" dirty="0" err="1">
                <a:latin typeface="Times New Roman"/>
                <a:cs typeface="Times New Roman"/>
              </a:rPr>
              <a:t>Zeitgeber</a:t>
            </a:r>
            <a:r>
              <a:rPr lang="en-US" sz="1100" dirty="0">
                <a:latin typeface="Times New Roman"/>
                <a:cs typeface="Times New Roman"/>
              </a:rPr>
              <a:t> Time (light is on at ZT0 and light is off at ZT12). Two biological for every time point of AL animals were compared to that of CR for differential P-mRNA abundance using Deseq2 software. Log2 values for the fold change thus obtained were used to plot graphs (n=2 for every time point for each diet)</a:t>
            </a:r>
          </a:p>
          <a:p>
            <a:pPr algn="just"/>
            <a:endParaRPr lang="en-US" sz="11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989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2135</TotalTime>
  <Words>375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kuldeep makwana</dc:creator>
  <cp:lastModifiedBy>Roman Kondralov</cp:lastModifiedBy>
  <cp:revision>36</cp:revision>
  <cp:lastPrinted>2018-10-03T21:00:35Z</cp:lastPrinted>
  <dcterms:created xsi:type="dcterms:W3CDTF">2018-10-03T13:01:42Z</dcterms:created>
  <dcterms:modified xsi:type="dcterms:W3CDTF">2018-11-02T21:14:12Z</dcterms:modified>
</cp:coreProperties>
</file>