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8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01" autoAdjust="0"/>
    <p:restoredTop sz="95204"/>
  </p:normalViewPr>
  <p:slideViewPr>
    <p:cSldViewPr snapToGrid="0">
      <p:cViewPr>
        <p:scale>
          <a:sx n="150" d="100"/>
          <a:sy n="150" d="100"/>
        </p:scale>
        <p:origin x="48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332BA6-5739-C543-940A-A200065E218B}" type="datetimeFigureOut">
              <a:rPr lang="es-ES_tradnl" smtClean="0"/>
              <a:pPr/>
              <a:t>05/03/2019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E0D0B8-8EA9-B748-9734-970388B6C0C9}" type="slidenum">
              <a:rPr lang="es-ES_tradnl" smtClean="0"/>
              <a:pPr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xmlns="" val="780371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E0D0B8-8EA9-B748-9734-970388B6C0C9}" type="slidenum">
              <a:rPr lang="es-ES_tradnl" smtClean="0"/>
              <a:pPr/>
              <a:t>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xmlns="" val="136988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3865A-B067-4D0C-B715-1A4CB2E09A13}" type="datetimeFigureOut">
              <a:rPr lang="es-ES" smtClean="0"/>
              <a:pPr/>
              <a:t>05/03/2019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73A6C-2256-4441-A578-057F174F3CF6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00802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3865A-B067-4D0C-B715-1A4CB2E09A13}" type="datetimeFigureOut">
              <a:rPr lang="es-ES" smtClean="0"/>
              <a:pPr/>
              <a:t>05/03/2019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73A6C-2256-4441-A578-057F174F3CF6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75776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3865A-B067-4D0C-B715-1A4CB2E09A13}" type="datetimeFigureOut">
              <a:rPr lang="es-ES" smtClean="0"/>
              <a:pPr/>
              <a:t>05/03/2019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73A6C-2256-4441-A578-057F174F3CF6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91656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3865A-B067-4D0C-B715-1A4CB2E09A13}" type="datetimeFigureOut">
              <a:rPr lang="es-ES" smtClean="0"/>
              <a:pPr/>
              <a:t>05/03/2019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73A6C-2256-4441-A578-057F174F3CF6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75303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3865A-B067-4D0C-B715-1A4CB2E09A13}" type="datetimeFigureOut">
              <a:rPr lang="es-ES" smtClean="0"/>
              <a:pPr/>
              <a:t>05/03/2019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73A6C-2256-4441-A578-057F174F3CF6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671985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3865A-B067-4D0C-B715-1A4CB2E09A13}" type="datetimeFigureOut">
              <a:rPr lang="es-ES" smtClean="0"/>
              <a:pPr/>
              <a:t>05/03/2019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73A6C-2256-4441-A578-057F174F3CF6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29207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3865A-B067-4D0C-B715-1A4CB2E09A13}" type="datetimeFigureOut">
              <a:rPr lang="es-ES" smtClean="0"/>
              <a:pPr/>
              <a:t>05/03/2019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73A6C-2256-4441-A578-057F174F3CF6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683446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3865A-B067-4D0C-B715-1A4CB2E09A13}" type="datetimeFigureOut">
              <a:rPr lang="es-ES" smtClean="0"/>
              <a:pPr/>
              <a:t>05/03/2019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73A6C-2256-4441-A578-057F174F3CF6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141601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3865A-B067-4D0C-B715-1A4CB2E09A13}" type="datetimeFigureOut">
              <a:rPr lang="es-ES" smtClean="0"/>
              <a:pPr/>
              <a:t>05/03/2019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73A6C-2256-4441-A578-057F174F3CF6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820257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3865A-B067-4D0C-B715-1A4CB2E09A13}" type="datetimeFigureOut">
              <a:rPr lang="es-ES" smtClean="0"/>
              <a:pPr/>
              <a:t>05/03/2019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73A6C-2256-4441-A578-057F174F3CF6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486614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3865A-B067-4D0C-B715-1A4CB2E09A13}" type="datetimeFigureOut">
              <a:rPr lang="es-ES" smtClean="0"/>
              <a:pPr/>
              <a:t>05/03/2019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73A6C-2256-4441-A578-057F174F3CF6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642211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3865A-B067-4D0C-B715-1A4CB2E09A13}" type="datetimeFigureOut">
              <a:rPr lang="es-ES" smtClean="0"/>
              <a:pPr/>
              <a:t>05/03/2019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273A6C-2256-4441-A578-057F174F3CF6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096655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xmlns="" id="{78CBE859-6863-45B3-83E5-56586E3BE5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85871090"/>
              </p:ext>
            </p:extLst>
          </p:nvPr>
        </p:nvGraphicFramePr>
        <p:xfrm>
          <a:off x="923348" y="618660"/>
          <a:ext cx="5175526" cy="169200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78881">
                  <a:extLst>
                    <a:ext uri="{9D8B030D-6E8A-4147-A177-3AD203B41FA5}">
                      <a16:colId xmlns:a16="http://schemas.microsoft.com/office/drawing/2014/main" xmlns="" val="604361719"/>
                    </a:ext>
                  </a:extLst>
                </a:gridCol>
                <a:gridCol w="306443">
                  <a:extLst>
                    <a:ext uri="{9D8B030D-6E8A-4147-A177-3AD203B41FA5}">
                      <a16:colId xmlns:a16="http://schemas.microsoft.com/office/drawing/2014/main" xmlns="" val="2931238272"/>
                    </a:ext>
                  </a:extLst>
                </a:gridCol>
                <a:gridCol w="306443">
                  <a:extLst>
                    <a:ext uri="{9D8B030D-6E8A-4147-A177-3AD203B41FA5}">
                      <a16:colId xmlns:a16="http://schemas.microsoft.com/office/drawing/2014/main" xmlns="" val="3735726220"/>
                    </a:ext>
                  </a:extLst>
                </a:gridCol>
                <a:gridCol w="30644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30644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30644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306443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306443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306443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306443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306443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306443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306443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306443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  <a:gridCol w="306443">
                  <a:extLst>
                    <a:ext uri="{9D8B030D-6E8A-4147-A177-3AD203B41FA5}">
                      <a16:colId xmlns:a16="http://schemas.microsoft.com/office/drawing/2014/main" xmlns="" val="20014"/>
                    </a:ext>
                  </a:extLst>
                </a:gridCol>
                <a:gridCol w="306443">
                  <a:extLst>
                    <a:ext uri="{9D8B030D-6E8A-4147-A177-3AD203B41FA5}">
                      <a16:colId xmlns:a16="http://schemas.microsoft.com/office/drawing/2014/main" xmlns="" val="20015"/>
                    </a:ext>
                  </a:extLst>
                </a:gridCol>
              </a:tblGrid>
              <a:tr h="205597">
                <a:tc>
                  <a:txBody>
                    <a:bodyPr/>
                    <a:lstStyle/>
                    <a:p>
                      <a:r>
                        <a:rPr lang="es-ES" sz="700" dirty="0"/>
                        <a:t>CONTROL</a:t>
                      </a:r>
                    </a:p>
                  </a:txBody>
                  <a:tcPr/>
                </a:tc>
                <a:tc gridSpan="15"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700" baseline="0" dirty="0" err="1"/>
                        <a:t>Mice</a:t>
                      </a:r>
                      <a:r>
                        <a:rPr lang="es-ES" sz="700" baseline="0" dirty="0"/>
                        <a:t> </a:t>
                      </a:r>
                      <a:r>
                        <a:rPr lang="es-ES" sz="700" baseline="0" dirty="0" err="1"/>
                        <a:t>weight</a:t>
                      </a:r>
                      <a:r>
                        <a:rPr lang="es-ES" sz="700" baseline="0" dirty="0"/>
                        <a:t> </a:t>
                      </a:r>
                      <a:r>
                        <a:rPr lang="es-ES" sz="700" dirty="0"/>
                        <a:t> (g/</a:t>
                      </a:r>
                      <a:r>
                        <a:rPr lang="es-ES" sz="700" dirty="0" err="1"/>
                        <a:t>day</a:t>
                      </a:r>
                      <a:r>
                        <a:rPr lang="es-ES" sz="700" dirty="0"/>
                        <a:t>)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79293869"/>
                  </a:ext>
                </a:extLst>
              </a:tr>
              <a:tr h="205597">
                <a:tc>
                  <a:txBody>
                    <a:bodyPr/>
                    <a:lstStyle/>
                    <a:p>
                      <a:pPr algn="l"/>
                      <a:r>
                        <a:rPr lang="es-ES" sz="700" b="1" dirty="0" err="1">
                          <a:solidFill>
                            <a:schemeClr val="bg1"/>
                          </a:solidFill>
                        </a:rPr>
                        <a:t>Mice</a:t>
                      </a:r>
                      <a:endParaRPr lang="es-ES" sz="7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13468">
                <a:tc>
                  <a:txBody>
                    <a:bodyPr/>
                    <a:lstStyle/>
                    <a:p>
                      <a:pPr algn="l"/>
                      <a:r>
                        <a:rPr lang="es-ES" sz="700" b="1" dirty="0"/>
                        <a:t>J1-1   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28,5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30,5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30,5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410200474"/>
                  </a:ext>
                </a:extLst>
              </a:tr>
              <a:tr h="213468">
                <a:tc>
                  <a:txBody>
                    <a:bodyPr/>
                    <a:lstStyle/>
                    <a:p>
                      <a:pPr algn="l"/>
                      <a:r>
                        <a:rPr lang="es-ES" sz="700" b="1" dirty="0"/>
                        <a:t>J2-1  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500" dirty="0"/>
                        <a:t>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500" dirty="0"/>
                        <a:t>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500" dirty="0"/>
                        <a:t>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500" dirty="0"/>
                        <a:t>32,5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500" dirty="0"/>
                        <a:t>32,5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500" dirty="0"/>
                        <a:t>32,5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500" dirty="0"/>
                        <a:t>33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500" dirty="0"/>
                        <a:t>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500" dirty="0"/>
                        <a:t>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500" dirty="0"/>
                        <a:t>32,5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500" dirty="0"/>
                        <a:t>32,5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500" dirty="0"/>
                        <a:t>33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500" dirty="0"/>
                        <a:t>33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500" dirty="0"/>
                        <a:t>32,5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500" dirty="0"/>
                        <a:t>32,5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012249779"/>
                  </a:ext>
                </a:extLst>
              </a:tr>
              <a:tr h="213468">
                <a:tc>
                  <a:txBody>
                    <a:bodyPr/>
                    <a:lstStyle/>
                    <a:p>
                      <a:pPr algn="l"/>
                      <a:r>
                        <a:rPr lang="es-ES" sz="700" b="1" dirty="0"/>
                        <a:t>J2-2 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  30 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28,5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665811265"/>
                  </a:ext>
                </a:extLst>
              </a:tr>
              <a:tr h="213468">
                <a:tc>
                  <a:txBody>
                    <a:bodyPr/>
                    <a:lstStyle/>
                    <a:p>
                      <a:pPr algn="l"/>
                      <a:r>
                        <a:rPr lang="es-ES" sz="700" b="1" dirty="0"/>
                        <a:t>J4-3  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  32 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32,5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32,5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31,5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31,5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31,5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31,5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31,5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31,5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31,5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31,5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528394711"/>
                  </a:ext>
                </a:extLst>
              </a:tr>
              <a:tr h="213468">
                <a:tc>
                  <a:txBody>
                    <a:bodyPr/>
                    <a:lstStyle/>
                    <a:p>
                      <a:pPr algn="l"/>
                      <a:r>
                        <a:rPr lang="es-ES" sz="700" b="1" dirty="0"/>
                        <a:t>J4-4 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 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30,5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30,5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30,5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50583292"/>
                  </a:ext>
                </a:extLst>
              </a:tr>
              <a:tr h="213468">
                <a:tc>
                  <a:txBody>
                    <a:bodyPr/>
                    <a:lstStyle/>
                    <a:p>
                      <a:pPr algn="l"/>
                      <a:r>
                        <a:rPr lang="es-ES" sz="700" b="1" dirty="0"/>
                        <a:t>J5-4 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  37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36,5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37,5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37,5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38,5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70899298"/>
                  </a:ext>
                </a:extLst>
              </a:tr>
            </a:tbl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1182716" y="372439"/>
            <a:ext cx="51065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b="1" dirty="0" err="1" smtClean="0"/>
              <a:t>Table</a:t>
            </a:r>
            <a:r>
              <a:rPr lang="es-ES_tradnl" sz="1000" b="1" dirty="0" smtClean="0"/>
              <a:t> </a:t>
            </a:r>
            <a:r>
              <a:rPr lang="es-ES_tradnl" sz="1000" b="1" smtClean="0"/>
              <a:t>S2</a:t>
            </a:r>
            <a:r>
              <a:rPr lang="es-ES_tradnl" sz="1000" b="1" dirty="0"/>
              <a:t>. </a:t>
            </a:r>
            <a:r>
              <a:rPr lang="es-ES_tradnl" sz="1000" dirty="0"/>
              <a:t>PC3 </a:t>
            </a:r>
            <a:r>
              <a:rPr lang="es-ES" sz="1000" dirty="0" err="1"/>
              <a:t>xenografts-wearing</a:t>
            </a:r>
            <a:r>
              <a:rPr lang="es-ES" sz="1000" dirty="0"/>
              <a:t> m</a:t>
            </a:r>
            <a:r>
              <a:rPr lang="es-ES_tradnl" sz="1000" dirty="0"/>
              <a:t>ice </a:t>
            </a:r>
            <a:r>
              <a:rPr lang="es-ES_tradnl" sz="1000" dirty="0" err="1"/>
              <a:t>weighs</a:t>
            </a:r>
            <a:r>
              <a:rPr lang="es-ES_tradnl" sz="1000" dirty="0"/>
              <a:t> </a:t>
            </a:r>
            <a:r>
              <a:rPr lang="es-ES_tradnl" sz="1000" dirty="0" err="1"/>
              <a:t>during</a:t>
            </a:r>
            <a:r>
              <a:rPr lang="es-ES_tradnl" sz="1000" dirty="0"/>
              <a:t> </a:t>
            </a:r>
            <a:r>
              <a:rPr lang="es-ES_tradnl" sz="1000" dirty="0" err="1"/>
              <a:t>the</a:t>
            </a:r>
            <a:r>
              <a:rPr lang="es-ES_tradnl" sz="1000" dirty="0"/>
              <a:t> </a:t>
            </a:r>
            <a:r>
              <a:rPr lang="es-ES_tradnl" sz="1000" dirty="0" err="1"/>
              <a:t>treatment</a:t>
            </a:r>
            <a:r>
              <a:rPr lang="es-ES_tradnl" sz="1000" dirty="0"/>
              <a:t>.</a:t>
            </a:r>
            <a:endParaRPr lang="es-ES" sz="1000" b="1" dirty="0"/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xmlns="" id="{78CBE859-6863-45B3-83E5-56586E3BE5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89375119"/>
              </p:ext>
            </p:extLst>
          </p:nvPr>
        </p:nvGraphicFramePr>
        <p:xfrm>
          <a:off x="923348" y="2374613"/>
          <a:ext cx="5175526" cy="179279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94901">
                  <a:extLst>
                    <a:ext uri="{9D8B030D-6E8A-4147-A177-3AD203B41FA5}">
                      <a16:colId xmlns:a16="http://schemas.microsoft.com/office/drawing/2014/main" xmlns="" val="604361719"/>
                    </a:ext>
                  </a:extLst>
                </a:gridCol>
                <a:gridCol w="305375">
                  <a:extLst>
                    <a:ext uri="{9D8B030D-6E8A-4147-A177-3AD203B41FA5}">
                      <a16:colId xmlns:a16="http://schemas.microsoft.com/office/drawing/2014/main" xmlns="" val="2931238272"/>
                    </a:ext>
                  </a:extLst>
                </a:gridCol>
                <a:gridCol w="305375">
                  <a:extLst>
                    <a:ext uri="{9D8B030D-6E8A-4147-A177-3AD203B41FA5}">
                      <a16:colId xmlns:a16="http://schemas.microsoft.com/office/drawing/2014/main" xmlns="" val="3735726220"/>
                    </a:ext>
                  </a:extLst>
                </a:gridCol>
                <a:gridCol w="30537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30537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30537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305375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305375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305375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305375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305375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305375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305375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305375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  <a:gridCol w="305375">
                  <a:extLst>
                    <a:ext uri="{9D8B030D-6E8A-4147-A177-3AD203B41FA5}">
                      <a16:colId xmlns:a16="http://schemas.microsoft.com/office/drawing/2014/main" xmlns="" val="20014"/>
                    </a:ext>
                  </a:extLst>
                </a:gridCol>
                <a:gridCol w="305375">
                  <a:extLst>
                    <a:ext uri="{9D8B030D-6E8A-4147-A177-3AD203B41FA5}">
                      <a16:colId xmlns:a16="http://schemas.microsoft.com/office/drawing/2014/main" xmlns="" val="20015"/>
                    </a:ext>
                  </a:extLst>
                </a:gridCol>
              </a:tblGrid>
              <a:tr h="212524">
                <a:tc>
                  <a:txBody>
                    <a:bodyPr/>
                    <a:lstStyle/>
                    <a:p>
                      <a:r>
                        <a:rPr lang="es-ES" sz="700" dirty="0"/>
                        <a:t>DTX</a:t>
                      </a:r>
                    </a:p>
                  </a:txBody>
                  <a:tcPr/>
                </a:tc>
                <a:tc gridSpan="15"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700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s-ES" sz="700" baseline="0" dirty="0" err="1"/>
                        <a:t>Mice</a:t>
                      </a:r>
                      <a:r>
                        <a:rPr lang="es-ES" sz="700" baseline="0" dirty="0"/>
                        <a:t> </a:t>
                      </a:r>
                      <a:r>
                        <a:rPr lang="es-ES" sz="700" baseline="0" dirty="0" err="1"/>
                        <a:t>weight</a:t>
                      </a:r>
                      <a:r>
                        <a:rPr lang="es-ES" sz="700" baseline="0" dirty="0"/>
                        <a:t> </a:t>
                      </a:r>
                      <a:r>
                        <a:rPr lang="es-ES" sz="700" dirty="0"/>
                        <a:t> (g/</a:t>
                      </a:r>
                      <a:r>
                        <a:rPr lang="es-ES" sz="700" dirty="0" err="1"/>
                        <a:t>day</a:t>
                      </a:r>
                      <a:r>
                        <a:rPr lang="es-ES" sz="700" dirty="0"/>
                        <a:t>)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79293869"/>
                  </a:ext>
                </a:extLst>
              </a:tr>
              <a:tr h="212524">
                <a:tc>
                  <a:txBody>
                    <a:bodyPr/>
                    <a:lstStyle/>
                    <a:p>
                      <a:r>
                        <a:rPr lang="es-ES" sz="700" b="1" dirty="0" err="1">
                          <a:solidFill>
                            <a:schemeClr val="bg1"/>
                          </a:solidFill>
                        </a:rPr>
                        <a:t>Mice</a:t>
                      </a:r>
                      <a:endParaRPr lang="es-ES" sz="7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12524">
                <a:tc>
                  <a:txBody>
                    <a:bodyPr/>
                    <a:lstStyle/>
                    <a:p>
                      <a:r>
                        <a:rPr lang="es-ES" sz="700" b="1" dirty="0"/>
                        <a:t>J1-2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28,5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28,5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28,5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26,5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26,5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26,5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410200474"/>
                  </a:ext>
                </a:extLst>
              </a:tr>
              <a:tr h="243393">
                <a:tc>
                  <a:txBody>
                    <a:bodyPr/>
                    <a:lstStyle/>
                    <a:p>
                      <a:r>
                        <a:rPr lang="es-ES" sz="700" b="1" dirty="0"/>
                        <a:t>J1-3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32,5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32,5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33,5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33,5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33,5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33,5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32,5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31,5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30,5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012249779"/>
                  </a:ext>
                </a:extLst>
              </a:tr>
              <a:tr h="243393">
                <a:tc>
                  <a:txBody>
                    <a:bodyPr/>
                    <a:lstStyle/>
                    <a:p>
                      <a:r>
                        <a:rPr lang="es-ES" sz="700" b="1" dirty="0"/>
                        <a:t>J1-4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30,5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31,5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28,5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28,5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27,5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27,5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26,5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25,5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25,5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24,5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665811265"/>
                  </a:ext>
                </a:extLst>
              </a:tr>
              <a:tr h="212524">
                <a:tc>
                  <a:txBody>
                    <a:bodyPr/>
                    <a:lstStyle/>
                    <a:p>
                      <a:r>
                        <a:rPr lang="es-ES" sz="700" b="1" dirty="0"/>
                        <a:t>J5-2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30,5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30,5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30,5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30,5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26,5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25,5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25,5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50583292"/>
                  </a:ext>
                </a:extLst>
              </a:tr>
              <a:tr h="212524">
                <a:tc>
                  <a:txBody>
                    <a:bodyPr/>
                    <a:lstStyle/>
                    <a:p>
                      <a:r>
                        <a:rPr lang="es-ES" sz="700" b="1" dirty="0"/>
                        <a:t>J5-3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30,5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30,5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26,5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3393">
                <a:tc>
                  <a:txBody>
                    <a:bodyPr/>
                    <a:lstStyle/>
                    <a:p>
                      <a:r>
                        <a:rPr lang="es-ES" sz="700" b="1" dirty="0"/>
                        <a:t>J6-2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33,5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33,5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33,5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33,5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33,5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33,5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33,5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33,5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33,5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70899298"/>
                  </a:ext>
                </a:extLst>
              </a:tr>
            </a:tbl>
          </a:graphicData>
        </a:graphic>
      </p:graphicFrame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xmlns="" id="{78CBE859-6863-45B3-83E5-56586E3BE5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74281041"/>
              </p:ext>
            </p:extLst>
          </p:nvPr>
        </p:nvGraphicFramePr>
        <p:xfrm>
          <a:off x="923348" y="4231363"/>
          <a:ext cx="5175526" cy="17033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94901">
                  <a:extLst>
                    <a:ext uri="{9D8B030D-6E8A-4147-A177-3AD203B41FA5}">
                      <a16:colId xmlns:a16="http://schemas.microsoft.com/office/drawing/2014/main" xmlns="" val="604361719"/>
                    </a:ext>
                  </a:extLst>
                </a:gridCol>
                <a:gridCol w="305375">
                  <a:extLst>
                    <a:ext uri="{9D8B030D-6E8A-4147-A177-3AD203B41FA5}">
                      <a16:colId xmlns:a16="http://schemas.microsoft.com/office/drawing/2014/main" xmlns="" val="2931238272"/>
                    </a:ext>
                  </a:extLst>
                </a:gridCol>
                <a:gridCol w="305375">
                  <a:extLst>
                    <a:ext uri="{9D8B030D-6E8A-4147-A177-3AD203B41FA5}">
                      <a16:colId xmlns:a16="http://schemas.microsoft.com/office/drawing/2014/main" xmlns="" val="3735726220"/>
                    </a:ext>
                  </a:extLst>
                </a:gridCol>
                <a:gridCol w="30537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30537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30537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305375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305375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305375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305375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305375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305375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305375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305375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  <a:gridCol w="305375">
                  <a:extLst>
                    <a:ext uri="{9D8B030D-6E8A-4147-A177-3AD203B41FA5}">
                      <a16:colId xmlns:a16="http://schemas.microsoft.com/office/drawing/2014/main" xmlns="" val="20014"/>
                    </a:ext>
                  </a:extLst>
                </a:gridCol>
                <a:gridCol w="305375">
                  <a:extLst>
                    <a:ext uri="{9D8B030D-6E8A-4147-A177-3AD203B41FA5}">
                      <a16:colId xmlns:a16="http://schemas.microsoft.com/office/drawing/2014/main" xmlns="" val="20015"/>
                    </a:ext>
                  </a:extLst>
                </a:gridCol>
              </a:tblGrid>
              <a:tr h="212914">
                <a:tc>
                  <a:txBody>
                    <a:bodyPr/>
                    <a:lstStyle/>
                    <a:p>
                      <a:r>
                        <a:rPr lang="es-ES" sz="700" dirty="0"/>
                        <a:t>CAP</a:t>
                      </a:r>
                    </a:p>
                  </a:txBody>
                  <a:tcPr/>
                </a:tc>
                <a:tc gridSpan="15"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700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s-ES" sz="700" baseline="0" dirty="0" err="1"/>
                        <a:t>Mice</a:t>
                      </a:r>
                      <a:r>
                        <a:rPr lang="es-ES" sz="700" baseline="0" dirty="0"/>
                        <a:t> </a:t>
                      </a:r>
                      <a:r>
                        <a:rPr lang="es-ES" sz="700" baseline="0" dirty="0" err="1"/>
                        <a:t>weight</a:t>
                      </a:r>
                      <a:r>
                        <a:rPr lang="es-ES" sz="700" baseline="0" dirty="0"/>
                        <a:t> </a:t>
                      </a:r>
                      <a:r>
                        <a:rPr lang="es-ES" sz="700" dirty="0"/>
                        <a:t> (g/</a:t>
                      </a:r>
                      <a:r>
                        <a:rPr lang="es-ES" sz="700" dirty="0" err="1"/>
                        <a:t>day</a:t>
                      </a:r>
                      <a:r>
                        <a:rPr lang="es-ES" sz="700" dirty="0"/>
                        <a:t>)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79293869"/>
                  </a:ext>
                </a:extLst>
              </a:tr>
              <a:tr h="212914">
                <a:tc>
                  <a:txBody>
                    <a:bodyPr/>
                    <a:lstStyle/>
                    <a:p>
                      <a:r>
                        <a:rPr lang="es-ES" sz="700" b="1" dirty="0" err="1">
                          <a:solidFill>
                            <a:schemeClr val="bg1"/>
                          </a:solidFill>
                        </a:rPr>
                        <a:t>Mice</a:t>
                      </a:r>
                      <a:endParaRPr lang="es-ES" sz="7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12914">
                <a:tc>
                  <a:txBody>
                    <a:bodyPr/>
                    <a:lstStyle/>
                    <a:p>
                      <a:r>
                        <a:rPr lang="es-ES" sz="700" b="1" dirty="0"/>
                        <a:t>J2-3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28,5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28,5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28,5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28,5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28,5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410200474"/>
                  </a:ext>
                </a:extLst>
              </a:tr>
              <a:tr h="212914">
                <a:tc>
                  <a:txBody>
                    <a:bodyPr/>
                    <a:lstStyle/>
                    <a:p>
                      <a:r>
                        <a:rPr lang="es-ES" sz="700" b="1" dirty="0"/>
                        <a:t>J2-4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32,5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32,5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32,5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32,5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33,5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33,5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33,5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33,5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012249779"/>
                  </a:ext>
                </a:extLst>
              </a:tr>
              <a:tr h="212914">
                <a:tc>
                  <a:txBody>
                    <a:bodyPr/>
                    <a:lstStyle/>
                    <a:p>
                      <a:r>
                        <a:rPr lang="es-ES" sz="700" b="1" dirty="0"/>
                        <a:t>J3-1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30,5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30,5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31,5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31,5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31,5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31,5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32,5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665811265"/>
                  </a:ext>
                </a:extLst>
              </a:tr>
              <a:tr h="212914">
                <a:tc>
                  <a:txBody>
                    <a:bodyPr/>
                    <a:lstStyle/>
                    <a:p>
                      <a:r>
                        <a:rPr lang="es-ES" sz="700" b="1" dirty="0"/>
                        <a:t>J4-1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25,5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25,5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26,5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26,5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25,5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528394711"/>
                  </a:ext>
                </a:extLst>
              </a:tr>
              <a:tr h="212914">
                <a:tc>
                  <a:txBody>
                    <a:bodyPr/>
                    <a:lstStyle/>
                    <a:p>
                      <a:r>
                        <a:rPr lang="es-ES" sz="700" b="1" dirty="0"/>
                        <a:t>J4-2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32,5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33,5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33,5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33,5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33,5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33,5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33,5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33,5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32,5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33,5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33,5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33,5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50583292"/>
                  </a:ext>
                </a:extLst>
              </a:tr>
              <a:tr h="212914">
                <a:tc>
                  <a:txBody>
                    <a:bodyPr/>
                    <a:lstStyle/>
                    <a:p>
                      <a:r>
                        <a:rPr lang="es-ES" sz="700" b="1" dirty="0"/>
                        <a:t>J6-1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27,5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28,5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30,5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28,5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70899298"/>
                  </a:ext>
                </a:extLst>
              </a:tr>
            </a:tbl>
          </a:graphicData>
        </a:graphic>
      </p:graphicFrame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xmlns="" id="{78CBE859-6863-45B3-83E5-56586E3BE5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66740157"/>
              </p:ext>
            </p:extLst>
          </p:nvPr>
        </p:nvGraphicFramePr>
        <p:xfrm>
          <a:off x="923348" y="5998625"/>
          <a:ext cx="5175526" cy="170375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94901">
                  <a:extLst>
                    <a:ext uri="{9D8B030D-6E8A-4147-A177-3AD203B41FA5}">
                      <a16:colId xmlns:a16="http://schemas.microsoft.com/office/drawing/2014/main" xmlns="" val="604361719"/>
                    </a:ext>
                  </a:extLst>
                </a:gridCol>
                <a:gridCol w="305375">
                  <a:extLst>
                    <a:ext uri="{9D8B030D-6E8A-4147-A177-3AD203B41FA5}">
                      <a16:colId xmlns:a16="http://schemas.microsoft.com/office/drawing/2014/main" xmlns="" val="2931238272"/>
                    </a:ext>
                  </a:extLst>
                </a:gridCol>
                <a:gridCol w="305375">
                  <a:extLst>
                    <a:ext uri="{9D8B030D-6E8A-4147-A177-3AD203B41FA5}">
                      <a16:colId xmlns:a16="http://schemas.microsoft.com/office/drawing/2014/main" xmlns="" val="3735726220"/>
                    </a:ext>
                  </a:extLst>
                </a:gridCol>
                <a:gridCol w="30537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30537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30537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305375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305375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305375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305375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305375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305375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305375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305375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  <a:gridCol w="305375">
                  <a:extLst>
                    <a:ext uri="{9D8B030D-6E8A-4147-A177-3AD203B41FA5}">
                      <a16:colId xmlns:a16="http://schemas.microsoft.com/office/drawing/2014/main" xmlns="" val="20014"/>
                    </a:ext>
                  </a:extLst>
                </a:gridCol>
                <a:gridCol w="305375">
                  <a:extLst>
                    <a:ext uri="{9D8B030D-6E8A-4147-A177-3AD203B41FA5}">
                      <a16:colId xmlns:a16="http://schemas.microsoft.com/office/drawing/2014/main" xmlns="" val="20015"/>
                    </a:ext>
                  </a:extLst>
                </a:gridCol>
              </a:tblGrid>
              <a:tr h="212914">
                <a:tc>
                  <a:txBody>
                    <a:bodyPr/>
                    <a:lstStyle/>
                    <a:p>
                      <a:r>
                        <a:rPr lang="es-ES" sz="700" dirty="0"/>
                        <a:t>DTX+CAP</a:t>
                      </a:r>
                    </a:p>
                  </a:txBody>
                  <a:tcPr/>
                </a:tc>
                <a:tc gridSpan="15"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800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s-ES" sz="700" baseline="0" dirty="0" err="1"/>
                        <a:t>Mice</a:t>
                      </a:r>
                      <a:r>
                        <a:rPr lang="es-ES" sz="700" baseline="0" dirty="0"/>
                        <a:t> </a:t>
                      </a:r>
                      <a:r>
                        <a:rPr lang="es-ES" sz="700" baseline="0" dirty="0" err="1"/>
                        <a:t>weight</a:t>
                      </a:r>
                      <a:r>
                        <a:rPr lang="es-ES" sz="700" baseline="0" dirty="0"/>
                        <a:t> </a:t>
                      </a:r>
                      <a:r>
                        <a:rPr lang="es-ES" sz="700" dirty="0"/>
                        <a:t> (g/</a:t>
                      </a:r>
                      <a:r>
                        <a:rPr lang="es-ES" sz="700" dirty="0" err="1"/>
                        <a:t>day</a:t>
                      </a:r>
                      <a:r>
                        <a:rPr lang="es-ES" sz="700" dirty="0"/>
                        <a:t>)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79293869"/>
                  </a:ext>
                </a:extLst>
              </a:tr>
              <a:tr h="212914">
                <a:tc>
                  <a:txBody>
                    <a:bodyPr/>
                    <a:lstStyle/>
                    <a:p>
                      <a:r>
                        <a:rPr lang="es-ES" sz="700" b="1" dirty="0" err="1">
                          <a:solidFill>
                            <a:schemeClr val="bg1"/>
                          </a:solidFill>
                        </a:rPr>
                        <a:t>Mice</a:t>
                      </a:r>
                      <a:endParaRPr lang="es-ES" sz="7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12914">
                <a:tc>
                  <a:txBody>
                    <a:bodyPr/>
                    <a:lstStyle/>
                    <a:p>
                      <a:r>
                        <a:rPr lang="es-ES" sz="700" b="1" dirty="0"/>
                        <a:t>J3-2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 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28,5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28,5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28,5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28,5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26,5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26,5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410200474"/>
                  </a:ext>
                </a:extLst>
              </a:tr>
              <a:tr h="212914">
                <a:tc>
                  <a:txBody>
                    <a:bodyPr/>
                    <a:lstStyle/>
                    <a:p>
                      <a:r>
                        <a:rPr lang="es-ES" sz="700" b="1" dirty="0"/>
                        <a:t>J3-3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27,5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27,5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28,5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28,5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28,5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27,5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26,5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25,5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012249779"/>
                  </a:ext>
                </a:extLst>
              </a:tr>
              <a:tr h="212914">
                <a:tc>
                  <a:txBody>
                    <a:bodyPr/>
                    <a:lstStyle/>
                    <a:p>
                      <a:r>
                        <a:rPr lang="es-ES" sz="700" b="1" dirty="0"/>
                        <a:t>J3-4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31 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30,5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30,5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30,5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28,5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28,5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27,5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665811265"/>
                  </a:ext>
                </a:extLst>
              </a:tr>
              <a:tr h="212914">
                <a:tc>
                  <a:txBody>
                    <a:bodyPr/>
                    <a:lstStyle/>
                    <a:p>
                      <a:r>
                        <a:rPr lang="es-ES" sz="700" b="1" dirty="0"/>
                        <a:t>J5-1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27,5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27,5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26,5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26,5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25,5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24,5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23,5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22,5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22,5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528394711"/>
                  </a:ext>
                </a:extLst>
              </a:tr>
              <a:tr h="212914">
                <a:tc>
                  <a:txBody>
                    <a:bodyPr/>
                    <a:lstStyle/>
                    <a:p>
                      <a:r>
                        <a:rPr lang="es-ES" sz="700" b="1" dirty="0"/>
                        <a:t>J6-3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50583292"/>
                  </a:ext>
                </a:extLst>
              </a:tr>
              <a:tr h="212914">
                <a:tc>
                  <a:txBody>
                    <a:bodyPr/>
                    <a:lstStyle/>
                    <a:p>
                      <a:r>
                        <a:rPr lang="es-ES" sz="700" b="1" dirty="0"/>
                        <a:t>J6-4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30,5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500" dirty="0"/>
                        <a:t>27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708992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96140420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270</TotalTime>
  <Words>483</Words>
  <Application>Microsoft Office PowerPoint</Application>
  <PresentationFormat>On-screen Show (4:3)</PresentationFormat>
  <Paragraphs>458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Tema de Office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Díaz-Laviada Marturet Inés</dc:creator>
  <cp:lastModifiedBy>0012761</cp:lastModifiedBy>
  <cp:revision>66</cp:revision>
  <dcterms:created xsi:type="dcterms:W3CDTF">2019-01-31T18:32:39Z</dcterms:created>
  <dcterms:modified xsi:type="dcterms:W3CDTF">2019-03-05T01:27:19Z</dcterms:modified>
</cp:coreProperties>
</file>