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</p:sldIdLst>
  <p:sldSz cx="9144000" cy="1080135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3A1111-55E9-6C41-B0D3-379988F6FEDC}" v="22" dt="2018-12-13T11:21:36.702"/>
    <p1510:client id="{CCD9C5A6-0C3F-3341-BA05-CB3FB5257E59}" v="82" dt="2018-12-13T10:39:23.2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40" d="100"/>
          <a:sy n="40" d="100"/>
        </p:scale>
        <p:origin x="347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67722"/>
            <a:ext cx="7772400" cy="376047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673210"/>
            <a:ext cx="6858000" cy="26078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6114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4236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575072"/>
            <a:ext cx="1971675" cy="915364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575072"/>
            <a:ext cx="5800725" cy="915364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3374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1309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692840"/>
            <a:ext cx="7886700" cy="4493061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7228406"/>
            <a:ext cx="7886700" cy="236279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896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875360"/>
            <a:ext cx="3886200" cy="6853357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875360"/>
            <a:ext cx="3886200" cy="6853357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5182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575074"/>
            <a:ext cx="7886700" cy="208776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647832"/>
            <a:ext cx="3868340" cy="12976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3945493"/>
            <a:ext cx="3868340" cy="5803226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647832"/>
            <a:ext cx="3887391" cy="12976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3945493"/>
            <a:ext cx="3887391" cy="5803226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050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8086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2640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20090"/>
            <a:ext cx="2949178" cy="252031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555197"/>
            <a:ext cx="4629150" cy="76759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3240405"/>
            <a:ext cx="2949178" cy="600325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5578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20090"/>
            <a:ext cx="2949178" cy="252031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555197"/>
            <a:ext cx="4629150" cy="767595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3240405"/>
            <a:ext cx="2949178" cy="600325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8710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575074"/>
            <a:ext cx="7886700" cy="2087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875360"/>
            <a:ext cx="7886700" cy="6853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10011254"/>
            <a:ext cx="2057400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10011254"/>
            <a:ext cx="3086100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10011254"/>
            <a:ext cx="2057400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8496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3953488"/>
              </p:ext>
            </p:extLst>
          </p:nvPr>
        </p:nvGraphicFramePr>
        <p:xfrm>
          <a:off x="593817" y="1853307"/>
          <a:ext cx="2295891" cy="1703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Prism Project" r:id="rId3" imgW="3204000" imgH="2376000" progId="Prism5.Document">
                  <p:embed/>
                </p:oleObj>
              </mc:Choice>
              <mc:Fallback>
                <p:oleObj name="Prism Project" r:id="rId3" imgW="3204000" imgH="2376000" progId="Prism5.Document">
                  <p:embed/>
                  <p:pic>
                    <p:nvPicPr>
                      <p:cNvPr id="2" name="Objeto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3817" y="1853307"/>
                        <a:ext cx="2295891" cy="17031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2776732"/>
              </p:ext>
            </p:extLst>
          </p:nvPr>
        </p:nvGraphicFramePr>
        <p:xfrm>
          <a:off x="327533" y="5626553"/>
          <a:ext cx="2735045" cy="1728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Prism Project" r:id="rId5" imgW="3816000" imgH="2412000" progId="Prism5.Document">
                  <p:embed/>
                </p:oleObj>
              </mc:Choice>
              <mc:Fallback>
                <p:oleObj name="Prism Project" r:id="rId5" imgW="3816000" imgH="2412000" progId="Prism5.Document">
                  <p:embed/>
                  <p:pic>
                    <p:nvPicPr>
                      <p:cNvPr id="3" name="Objeto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7533" y="5626553"/>
                        <a:ext cx="2735045" cy="17281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8672328"/>
              </p:ext>
            </p:extLst>
          </p:nvPr>
        </p:nvGraphicFramePr>
        <p:xfrm>
          <a:off x="3391149" y="1853307"/>
          <a:ext cx="2554150" cy="1703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Prism Project" r:id="rId7" imgW="3564000" imgH="2376000" progId="Prism5.Document">
                  <p:embed/>
                </p:oleObj>
              </mc:Choice>
              <mc:Fallback>
                <p:oleObj name="Prism Project" r:id="rId7" imgW="3564000" imgH="2376000" progId="Prism5.Document">
                  <p:embed/>
                  <p:pic>
                    <p:nvPicPr>
                      <p:cNvPr id="4" name="Objeto 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391149" y="1853307"/>
                        <a:ext cx="2554150" cy="17031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0715710"/>
              </p:ext>
            </p:extLst>
          </p:nvPr>
        </p:nvGraphicFramePr>
        <p:xfrm>
          <a:off x="3210254" y="5626553"/>
          <a:ext cx="2735045" cy="1728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Prism Project" r:id="rId9" imgW="3816000" imgH="2412000" progId="Prism5.Document">
                  <p:embed/>
                </p:oleObj>
              </mc:Choice>
              <mc:Fallback>
                <p:oleObj name="Prism Project" r:id="rId9" imgW="3816000" imgH="2412000" progId="Prism5.Document">
                  <p:embed/>
                  <p:pic>
                    <p:nvPicPr>
                      <p:cNvPr id="5" name="Objeto 4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210254" y="5626553"/>
                        <a:ext cx="2735045" cy="17281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0571051"/>
              </p:ext>
            </p:extLst>
          </p:nvPr>
        </p:nvGraphicFramePr>
        <p:xfrm>
          <a:off x="6387473" y="1853307"/>
          <a:ext cx="2554150" cy="1703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Prism Project" r:id="rId11" imgW="3564000" imgH="2376000" progId="Prism5.Document">
                  <p:embed/>
                </p:oleObj>
              </mc:Choice>
              <mc:Fallback>
                <p:oleObj name="Prism Project" r:id="rId11" imgW="3564000" imgH="2376000" progId="Prism5.Document">
                  <p:embed/>
                  <p:pic>
                    <p:nvPicPr>
                      <p:cNvPr id="6" name="Objeto 5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387473" y="1853307"/>
                        <a:ext cx="2554150" cy="17031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5759906"/>
              </p:ext>
            </p:extLst>
          </p:nvPr>
        </p:nvGraphicFramePr>
        <p:xfrm>
          <a:off x="6387473" y="5626553"/>
          <a:ext cx="2735045" cy="1728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Prism Project" r:id="rId13" imgW="3816000" imgH="2412000" progId="Prism5.Document">
                  <p:embed/>
                </p:oleObj>
              </mc:Choice>
              <mc:Fallback>
                <p:oleObj name="Prism Project" r:id="rId13" imgW="3816000" imgH="2412000" progId="Prism5.Document">
                  <p:embed/>
                  <p:pic>
                    <p:nvPicPr>
                      <p:cNvPr id="7" name="Objeto 6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387473" y="5626553"/>
                        <a:ext cx="2735045" cy="17281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tângulo 7"/>
          <p:cNvSpPr/>
          <p:nvPr/>
        </p:nvSpPr>
        <p:spPr>
          <a:xfrm>
            <a:off x="1132629" y="3443110"/>
            <a:ext cx="401699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/>
              <a:t>M0</a:t>
            </a:r>
          </a:p>
        </p:txBody>
      </p:sp>
      <p:sp>
        <p:nvSpPr>
          <p:cNvPr id="10" name="Retângulo 9"/>
          <p:cNvSpPr/>
          <p:nvPr/>
        </p:nvSpPr>
        <p:spPr>
          <a:xfrm>
            <a:off x="1770706" y="3436307"/>
            <a:ext cx="1144677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>
                <a:cs typeface="Calibri" panose="020F0502020204030204" pitchFamily="34" charset="0"/>
              </a:rPr>
              <a:t>M(LPS+IFN-</a:t>
            </a:r>
            <a:r>
              <a:rPr lang="el-GR" sz="1200" dirty="0">
                <a:cs typeface="Calibri" panose="020F0502020204030204" pitchFamily="34" charset="0"/>
              </a:rPr>
              <a:t>γ</a:t>
            </a:r>
            <a:r>
              <a:rPr lang="pt-BR" sz="1200" dirty="0"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81393" y="2009184"/>
            <a:ext cx="553998" cy="1270248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pt-BR" sz="1200" b="1" i="1" dirty="0"/>
              <a:t>iNOS/</a:t>
            </a:r>
            <a:r>
              <a:rPr lang="pt-BR" sz="1200" b="1" i="1" dirty="0" err="1"/>
              <a:t>Gapdh</a:t>
            </a:r>
            <a:r>
              <a:rPr lang="pt-BR" sz="1200" b="1" dirty="0"/>
              <a:t> </a:t>
            </a:r>
            <a:r>
              <a:rPr lang="pt-BR" sz="1200" b="1" dirty="0" err="1"/>
              <a:t>expression</a:t>
            </a:r>
            <a:r>
              <a:rPr lang="pt-BR" sz="1200" b="1" dirty="0"/>
              <a:t> (a.u.)</a:t>
            </a:r>
          </a:p>
        </p:txBody>
      </p:sp>
      <p:sp>
        <p:nvSpPr>
          <p:cNvPr id="12" name="Retângulo 11"/>
          <p:cNvSpPr/>
          <p:nvPr/>
        </p:nvSpPr>
        <p:spPr>
          <a:xfrm>
            <a:off x="6930301" y="3438791"/>
            <a:ext cx="460328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/>
              <a:t>M0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7706393" y="3436307"/>
            <a:ext cx="923364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>
                <a:cs typeface="Calibri" panose="020F0502020204030204" pitchFamily="34" charset="0"/>
              </a:rPr>
              <a:t>M(IL-4)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3917643" y="3426879"/>
            <a:ext cx="476665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/>
              <a:t>M0</a:t>
            </a:r>
          </a:p>
        </p:txBody>
      </p:sp>
      <p:sp>
        <p:nvSpPr>
          <p:cNvPr id="17" name="Retângulo 16"/>
          <p:cNvSpPr/>
          <p:nvPr/>
        </p:nvSpPr>
        <p:spPr>
          <a:xfrm>
            <a:off x="4715474" y="3436307"/>
            <a:ext cx="923364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>
                <a:cs typeface="Calibri" panose="020F0502020204030204" pitchFamily="34" charset="0"/>
              </a:rPr>
              <a:t>M(IL-4)</a:t>
            </a:r>
          </a:p>
        </p:txBody>
      </p:sp>
      <p:sp>
        <p:nvSpPr>
          <p:cNvPr id="18" name="Retângulo 17"/>
          <p:cNvSpPr/>
          <p:nvPr/>
        </p:nvSpPr>
        <p:spPr>
          <a:xfrm>
            <a:off x="2938133" y="2009184"/>
            <a:ext cx="553998" cy="1270248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pt-BR" sz="1200" b="1" i="1" dirty="0"/>
              <a:t>Mrc1/</a:t>
            </a:r>
            <a:r>
              <a:rPr lang="pt-BR" sz="1200" b="1" i="1" dirty="0" err="1"/>
              <a:t>Gapdh</a:t>
            </a:r>
            <a:r>
              <a:rPr lang="pt-BR" sz="1200" b="1" dirty="0"/>
              <a:t> </a:t>
            </a:r>
            <a:r>
              <a:rPr lang="pt-BR" sz="1200" b="1" dirty="0" err="1"/>
              <a:t>expression</a:t>
            </a:r>
            <a:r>
              <a:rPr lang="pt-BR" sz="1200" b="1" dirty="0"/>
              <a:t> (a.u.)</a:t>
            </a:r>
          </a:p>
        </p:txBody>
      </p:sp>
      <p:sp>
        <p:nvSpPr>
          <p:cNvPr id="19" name="Retângulo 18"/>
          <p:cNvSpPr/>
          <p:nvPr/>
        </p:nvSpPr>
        <p:spPr>
          <a:xfrm>
            <a:off x="5934457" y="1999316"/>
            <a:ext cx="553998" cy="1270248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pt-BR" sz="1200" b="1" i="1" dirty="0"/>
              <a:t>Arg1/</a:t>
            </a:r>
            <a:r>
              <a:rPr lang="pt-BR" sz="1200" b="1" i="1" dirty="0" err="1"/>
              <a:t>Gapdh</a:t>
            </a:r>
            <a:r>
              <a:rPr lang="pt-BR" sz="1200" b="1" i="1" dirty="0"/>
              <a:t> </a:t>
            </a:r>
            <a:r>
              <a:rPr lang="pt-BR" sz="1200" b="1" dirty="0"/>
              <a:t> </a:t>
            </a:r>
            <a:r>
              <a:rPr lang="pt-BR" sz="1200" b="1" dirty="0" err="1"/>
              <a:t>expression</a:t>
            </a:r>
            <a:r>
              <a:rPr lang="pt-BR" sz="1200" b="1" dirty="0"/>
              <a:t> (a.u.)</a:t>
            </a:r>
          </a:p>
        </p:txBody>
      </p:sp>
      <p:sp>
        <p:nvSpPr>
          <p:cNvPr id="20" name="Retângulo 19"/>
          <p:cNvSpPr/>
          <p:nvPr/>
        </p:nvSpPr>
        <p:spPr>
          <a:xfrm>
            <a:off x="98933" y="5913442"/>
            <a:ext cx="553998" cy="1270248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pt-BR" sz="1200" b="1" i="1" dirty="0"/>
              <a:t>iNOS/</a:t>
            </a:r>
            <a:r>
              <a:rPr lang="pt-BR" sz="1200" b="1" i="1" dirty="0" err="1"/>
              <a:t>Gapdh</a:t>
            </a:r>
            <a:r>
              <a:rPr lang="pt-BR" sz="1200" b="1" dirty="0"/>
              <a:t> </a:t>
            </a:r>
            <a:r>
              <a:rPr lang="pt-BR" sz="1200" b="1" dirty="0" err="1"/>
              <a:t>expression</a:t>
            </a:r>
            <a:r>
              <a:rPr lang="pt-BR" sz="1200" b="1" dirty="0"/>
              <a:t> (a.u.)</a:t>
            </a:r>
          </a:p>
        </p:txBody>
      </p:sp>
      <p:sp>
        <p:nvSpPr>
          <p:cNvPr id="21" name="Retângulo 20"/>
          <p:cNvSpPr/>
          <p:nvPr/>
        </p:nvSpPr>
        <p:spPr>
          <a:xfrm>
            <a:off x="2938133" y="5913442"/>
            <a:ext cx="553998" cy="1270248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pt-BR" sz="1200" b="1" i="1" dirty="0"/>
              <a:t>Mrc1/</a:t>
            </a:r>
            <a:r>
              <a:rPr lang="pt-BR" sz="1200" b="1" i="1" dirty="0" err="1"/>
              <a:t>Gapdh</a:t>
            </a:r>
            <a:r>
              <a:rPr lang="pt-BR" sz="1200" b="1" dirty="0"/>
              <a:t> </a:t>
            </a:r>
            <a:r>
              <a:rPr lang="pt-BR" sz="1200" b="1" dirty="0" err="1"/>
              <a:t>expression</a:t>
            </a:r>
            <a:r>
              <a:rPr lang="pt-BR" sz="1200" b="1" dirty="0"/>
              <a:t> (a.u.)</a:t>
            </a:r>
          </a:p>
        </p:txBody>
      </p:sp>
      <p:sp>
        <p:nvSpPr>
          <p:cNvPr id="22" name="Retângulo 21"/>
          <p:cNvSpPr/>
          <p:nvPr/>
        </p:nvSpPr>
        <p:spPr>
          <a:xfrm>
            <a:off x="6086857" y="5903574"/>
            <a:ext cx="553998" cy="1270248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pt-BR" sz="1200" b="1" i="1" dirty="0"/>
              <a:t>Arg1/</a:t>
            </a:r>
            <a:r>
              <a:rPr lang="pt-BR" sz="1200" b="1" i="1" dirty="0" err="1"/>
              <a:t>Gapdh</a:t>
            </a:r>
            <a:r>
              <a:rPr lang="pt-BR" sz="1200" b="1" dirty="0"/>
              <a:t> </a:t>
            </a:r>
            <a:r>
              <a:rPr lang="pt-BR" sz="1200" b="1" dirty="0" err="1"/>
              <a:t>expression</a:t>
            </a:r>
            <a:r>
              <a:rPr lang="pt-BR" sz="1200" b="1" dirty="0"/>
              <a:t> (a.u.)</a:t>
            </a:r>
          </a:p>
        </p:txBody>
      </p:sp>
      <p:sp>
        <p:nvSpPr>
          <p:cNvPr id="25" name="Retângulo 24"/>
          <p:cNvSpPr/>
          <p:nvPr/>
        </p:nvSpPr>
        <p:spPr>
          <a:xfrm rot="1824496">
            <a:off x="776168" y="7222177"/>
            <a:ext cx="369332" cy="419441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pt-BR" sz="1200" dirty="0"/>
              <a:t>M0</a:t>
            </a:r>
          </a:p>
        </p:txBody>
      </p:sp>
      <p:sp>
        <p:nvSpPr>
          <p:cNvPr id="26" name="Retângulo 25"/>
          <p:cNvSpPr/>
          <p:nvPr/>
        </p:nvSpPr>
        <p:spPr>
          <a:xfrm rot="1821518">
            <a:off x="1890269" y="7141027"/>
            <a:ext cx="369332" cy="1223323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pt-BR" sz="1200" dirty="0"/>
              <a:t>M(Alamandine)</a:t>
            </a:r>
          </a:p>
        </p:txBody>
      </p:sp>
      <p:sp>
        <p:nvSpPr>
          <p:cNvPr id="27" name="Retângulo 26"/>
          <p:cNvSpPr/>
          <p:nvPr/>
        </p:nvSpPr>
        <p:spPr>
          <a:xfrm rot="1804455">
            <a:off x="1312601" y="7181429"/>
            <a:ext cx="369332" cy="1020123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pt-BR" sz="1200" dirty="0">
                <a:cs typeface="Calibri" panose="020F0502020204030204" pitchFamily="34" charset="0"/>
              </a:rPr>
              <a:t>M[Ang-(1-7)]</a:t>
            </a:r>
          </a:p>
        </p:txBody>
      </p:sp>
      <p:sp>
        <p:nvSpPr>
          <p:cNvPr id="28" name="Retângulo 27"/>
          <p:cNvSpPr/>
          <p:nvPr/>
        </p:nvSpPr>
        <p:spPr>
          <a:xfrm rot="1789411">
            <a:off x="3651741" y="7222177"/>
            <a:ext cx="369332" cy="419441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pt-BR" sz="1200" dirty="0"/>
              <a:t>M0</a:t>
            </a:r>
          </a:p>
        </p:txBody>
      </p:sp>
      <p:sp>
        <p:nvSpPr>
          <p:cNvPr id="29" name="Retângulo 28"/>
          <p:cNvSpPr/>
          <p:nvPr/>
        </p:nvSpPr>
        <p:spPr>
          <a:xfrm rot="1764504">
            <a:off x="4774166" y="7175106"/>
            <a:ext cx="369332" cy="1223323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pt-BR" sz="1200" dirty="0"/>
              <a:t>M(Alamandine)</a:t>
            </a:r>
          </a:p>
        </p:txBody>
      </p:sp>
      <p:sp>
        <p:nvSpPr>
          <p:cNvPr id="30" name="Retângulo 29"/>
          <p:cNvSpPr/>
          <p:nvPr/>
        </p:nvSpPr>
        <p:spPr>
          <a:xfrm rot="1804527">
            <a:off x="4209642" y="7181433"/>
            <a:ext cx="369332" cy="1020123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pt-BR" sz="1200" dirty="0">
                <a:cs typeface="Calibri" panose="020F0502020204030204" pitchFamily="34" charset="0"/>
              </a:rPr>
              <a:t>M[Ang-(1-7)]</a:t>
            </a:r>
          </a:p>
        </p:txBody>
      </p:sp>
      <p:sp>
        <p:nvSpPr>
          <p:cNvPr id="31" name="Retângulo 30"/>
          <p:cNvSpPr/>
          <p:nvPr/>
        </p:nvSpPr>
        <p:spPr>
          <a:xfrm rot="1809725">
            <a:off x="6837211" y="7222177"/>
            <a:ext cx="369332" cy="419441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pt-BR" sz="1200" dirty="0"/>
              <a:t>M0</a:t>
            </a:r>
          </a:p>
        </p:txBody>
      </p:sp>
      <p:sp>
        <p:nvSpPr>
          <p:cNvPr id="32" name="Retângulo 31"/>
          <p:cNvSpPr/>
          <p:nvPr/>
        </p:nvSpPr>
        <p:spPr>
          <a:xfrm rot="1832974">
            <a:off x="7983408" y="7178007"/>
            <a:ext cx="369332" cy="1223323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pt-BR" sz="1200" dirty="0"/>
              <a:t>M(Alamandine)</a:t>
            </a:r>
          </a:p>
        </p:txBody>
      </p:sp>
      <p:sp>
        <p:nvSpPr>
          <p:cNvPr id="33" name="Retângulo 32"/>
          <p:cNvSpPr/>
          <p:nvPr/>
        </p:nvSpPr>
        <p:spPr>
          <a:xfrm rot="1792132">
            <a:off x="7413927" y="7175531"/>
            <a:ext cx="369332" cy="1020123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pt-BR" sz="1200" dirty="0">
                <a:cs typeface="Calibri" panose="020F0502020204030204" pitchFamily="34" charset="0"/>
              </a:rPr>
              <a:t>M[Ang-(1-7)]</a:t>
            </a:r>
          </a:p>
        </p:txBody>
      </p:sp>
      <p:sp>
        <p:nvSpPr>
          <p:cNvPr id="34" name="CaixaDeTexto 33"/>
          <p:cNvSpPr txBox="1"/>
          <p:nvPr/>
        </p:nvSpPr>
        <p:spPr>
          <a:xfrm>
            <a:off x="262033" y="1349964"/>
            <a:ext cx="492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a</a:t>
            </a:r>
          </a:p>
        </p:txBody>
      </p:sp>
      <p:sp>
        <p:nvSpPr>
          <p:cNvPr id="35" name="CaixaDeTexto 34"/>
          <p:cNvSpPr txBox="1"/>
          <p:nvPr/>
        </p:nvSpPr>
        <p:spPr>
          <a:xfrm>
            <a:off x="3068521" y="1362396"/>
            <a:ext cx="492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b</a:t>
            </a:r>
          </a:p>
        </p:txBody>
      </p:sp>
      <p:sp>
        <p:nvSpPr>
          <p:cNvPr id="36" name="CaixaDeTexto 35"/>
          <p:cNvSpPr txBox="1"/>
          <p:nvPr/>
        </p:nvSpPr>
        <p:spPr>
          <a:xfrm>
            <a:off x="6160390" y="1382404"/>
            <a:ext cx="492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c</a:t>
            </a:r>
          </a:p>
        </p:txBody>
      </p:sp>
      <p:sp>
        <p:nvSpPr>
          <p:cNvPr id="37" name="CaixaDeTexto 36"/>
          <p:cNvSpPr txBox="1"/>
          <p:nvPr/>
        </p:nvSpPr>
        <p:spPr>
          <a:xfrm>
            <a:off x="244265" y="5241844"/>
            <a:ext cx="492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d</a:t>
            </a:r>
          </a:p>
        </p:txBody>
      </p:sp>
      <p:sp>
        <p:nvSpPr>
          <p:cNvPr id="38" name="CaixaDeTexto 37"/>
          <p:cNvSpPr txBox="1"/>
          <p:nvPr/>
        </p:nvSpPr>
        <p:spPr>
          <a:xfrm>
            <a:off x="3062578" y="5241844"/>
            <a:ext cx="492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e</a:t>
            </a:r>
          </a:p>
        </p:txBody>
      </p:sp>
      <p:sp>
        <p:nvSpPr>
          <p:cNvPr id="39" name="CaixaDeTexto 38"/>
          <p:cNvSpPr txBox="1"/>
          <p:nvPr/>
        </p:nvSpPr>
        <p:spPr>
          <a:xfrm>
            <a:off x="6251871" y="5241844"/>
            <a:ext cx="492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19897607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111</Words>
  <Application>Microsoft Macintosh PowerPoint</Application>
  <PresentationFormat>Custom</PresentationFormat>
  <Paragraphs>27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Prism Project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Mi Fernandes</dc:creator>
  <cp:lastModifiedBy>Rafaela F Da Silva</cp:lastModifiedBy>
  <cp:revision>11</cp:revision>
  <dcterms:created xsi:type="dcterms:W3CDTF">2018-12-12T18:12:43Z</dcterms:created>
  <dcterms:modified xsi:type="dcterms:W3CDTF">2018-12-13T13:27:02Z</dcterms:modified>
</cp:coreProperties>
</file>