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16" r:id="rId1"/>
    <p:sldMasterId id="2147484459" r:id="rId2"/>
    <p:sldMasterId id="2147484471" r:id="rId3"/>
  </p:sldMasterIdLst>
  <p:handoutMasterIdLst>
    <p:handoutMasterId r:id="rId10"/>
  </p:handoutMasterIdLst>
  <p:sldIdLst>
    <p:sldId id="258" r:id="rId4"/>
    <p:sldId id="264" r:id="rId5"/>
    <p:sldId id="266" r:id="rId6"/>
    <p:sldId id="267" r:id="rId7"/>
    <p:sldId id="268" r:id="rId8"/>
    <p:sldId id="265" r:id="rId9"/>
  </p:sldIdLst>
  <p:sldSz cx="9144000" cy="6858000" type="screen4x3"/>
  <p:notesSz cx="6858000" cy="9144000"/>
  <p:custDataLst>
    <p:tags r:id="rId11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E5ECF3"/>
    <a:srgbClr val="C2D1E2"/>
    <a:srgbClr val="E9F2F5"/>
    <a:srgbClr val="F3CC75"/>
    <a:srgbClr val="EBAD21"/>
    <a:srgbClr val="FAEBC7"/>
    <a:srgbClr val="D2C79C"/>
    <a:srgbClr val="E7D8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/>
    <p:restoredTop sz="99503" autoAdjust="0"/>
  </p:normalViewPr>
  <p:slideViewPr>
    <p:cSldViewPr>
      <p:cViewPr varScale="1">
        <p:scale>
          <a:sx n="116" d="100"/>
          <a:sy n="116" d="100"/>
        </p:scale>
        <p:origin x="1338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ags" Target="tags/tag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4339" name="Date Placeholder 2"/>
          <p:cNvSpPr>
            <a:spLocks noGrp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ACAA2974-B8B3-4DFD-97D0-0F56117FC3FD}" type="datetimeFigureOut">
              <a:rPr lang="en-US" altLang="en-US"/>
              <a:pPr>
                <a:defRPr/>
              </a:pPr>
              <a:t>7/30/2018</a:t>
            </a:fld>
            <a:endParaRPr lang="en-US" altLang="en-US"/>
          </a:p>
        </p:txBody>
      </p:sp>
      <p:sp>
        <p:nvSpPr>
          <p:cNvPr id="14340" name="Footer Placeholder 3"/>
          <p:cNvSpPr>
            <a:spLocks noGrp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4341" name="Slide Number Placeholder 4"/>
          <p:cNvSpPr>
            <a:spLocks noGrp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8500BB91-4637-4970-8DCF-898FDD5DBA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228461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500926-B983-4603-B78D-043346203126}" type="datetimeFigureOut">
              <a:rPr lang="en-US" altLang="en-US"/>
              <a:pPr>
                <a:defRPr/>
              </a:pPr>
              <a:t>7/30/2018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D6EA2E-8BA2-43ED-AE8B-8619F5D5D21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6989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CE68E6-CF91-4716-9544-97C602D9A5E8}" type="datetimeFigureOut">
              <a:rPr lang="en-US" altLang="en-US"/>
              <a:pPr>
                <a:defRPr/>
              </a:pPr>
              <a:t>7/30/2018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DB62ED-51D9-4D1A-A777-8C21355B57E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421089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552551-145A-4EAB-9093-0C8F2A0FFC2E}" type="datetimeFigureOut">
              <a:rPr lang="en-US" altLang="en-US"/>
              <a:pPr>
                <a:defRPr/>
              </a:pPr>
              <a:t>7/30/2018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6DF15A-5F74-40CE-91D0-092263D1272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359208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98CFD5-3A61-4416-B6D6-C0900AD7C10C}" type="datetimeFigureOut">
              <a:rPr lang="en-US" altLang="en-US"/>
              <a:pPr>
                <a:defRPr/>
              </a:pPr>
              <a:t>7/30/2018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2BBBCC-EA15-4047-91DB-7B4CA17C785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021719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05F8DD-2019-451B-A9A9-DF878D617477}" type="datetimeFigureOut">
              <a:rPr lang="en-US"/>
              <a:pPr>
                <a:defRPr/>
              </a:pPr>
              <a:t>7/30/2018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9797D5-3D20-437B-9BE8-6525294495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8074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CCC040-FF0E-4440-AE51-6155E9A912FD}" type="datetimeFigureOut">
              <a:rPr lang="en-US"/>
              <a:pPr>
                <a:defRPr/>
              </a:pPr>
              <a:t>7/30/2018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33F305-4E83-42DA-A096-AED281043B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7533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3741CE-4194-4D10-B421-247943E43988}" type="datetimeFigureOut">
              <a:rPr lang="en-US"/>
              <a:pPr>
                <a:defRPr/>
              </a:pPr>
              <a:t>7/30/2018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E6B645-1023-4B67-A0F6-FEBC428291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04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F81595-DFF9-49D0-BE82-E778861C72F4}" type="datetimeFigureOut">
              <a:rPr lang="en-US"/>
              <a:pPr>
                <a:defRPr/>
              </a:pPr>
              <a:t>7/30/2018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7E94DC-F7D3-4F79-8237-EF611DD154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783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2BECF0-83DF-457F-AABF-46671E761E3D}" type="datetimeFigureOut">
              <a:rPr lang="en-US"/>
              <a:pPr>
                <a:defRPr/>
              </a:pPr>
              <a:t>7/30/2018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24A501-0125-4E13-BA76-B03B550158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882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59399C-CBDB-46E0-AE49-FA900086ED6C}" type="datetimeFigureOut">
              <a:rPr lang="en-US"/>
              <a:pPr>
                <a:defRPr/>
              </a:pPr>
              <a:t>7/30/2018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8B8C88-058B-4932-8EEA-54A2A060A1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2299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A56FDB-4FE7-414A-AE74-ED25010F4F8D}" type="datetimeFigureOut">
              <a:rPr lang="en-US"/>
              <a:pPr>
                <a:defRPr/>
              </a:pPr>
              <a:t>7/30/2018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C895BD-7C3B-4245-92DC-1732D7CF1C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9290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056B06-A335-40C1-89B8-1D6EBA52563A}" type="datetimeFigureOut">
              <a:rPr lang="en-US" altLang="en-US"/>
              <a:pPr>
                <a:defRPr/>
              </a:pPr>
              <a:t>7/30/2018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73251B-D0D3-4AD3-8B38-970CDD9B593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0333262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63E535-FABF-4032-AD5F-006C6C19A84A}" type="datetimeFigureOut">
              <a:rPr lang="en-US"/>
              <a:pPr>
                <a:defRPr/>
              </a:pPr>
              <a:t>7/30/2018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BBE36A-9185-4BB8-8755-F96EA33217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35381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983E8C-9F4B-4A04-90F1-EBA2C495C2DB}" type="datetimeFigureOut">
              <a:rPr lang="en-US"/>
              <a:pPr>
                <a:defRPr/>
              </a:pPr>
              <a:t>7/30/2018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B8B64-8481-4FFA-96B1-2923160A3B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5760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0BE671-F9A2-4D26-8967-F8DAF19AA4B2}" type="datetimeFigureOut">
              <a:rPr lang="en-US"/>
              <a:pPr>
                <a:defRPr/>
              </a:pPr>
              <a:t>7/30/2018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A18F06-EF06-4875-90AA-EC7D1D0196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108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BC06DD-3895-4FBC-8FE2-D2AFB70FBB85}" type="datetimeFigureOut">
              <a:rPr lang="en-US"/>
              <a:pPr>
                <a:defRPr/>
              </a:pPr>
              <a:t>7/30/2018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0BB842-578E-4355-8F6E-FEF52B5516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11763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AA3F83-F954-42E1-9ECC-C013EB0835E7}" type="datetimeFigureOut">
              <a:rPr lang="en-US"/>
              <a:pPr>
                <a:defRPr/>
              </a:pPr>
              <a:t>7/30/2018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3AB6BD-C193-4510-B3BD-21C229BEFC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34085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B53AD7-51DF-4404-9804-16CE756646B9}" type="datetimeFigureOut">
              <a:rPr lang="en-US"/>
              <a:pPr>
                <a:defRPr/>
              </a:pPr>
              <a:t>7/30/2018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A6CD45-B1CC-47E3-A233-24509A4845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84144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90360B-DFFA-452F-B430-00E623291F0B}" type="datetimeFigureOut">
              <a:rPr lang="en-US"/>
              <a:pPr>
                <a:defRPr/>
              </a:pPr>
              <a:t>7/30/2018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3EB736-9FA2-4492-8611-7C411B22C5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85783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9679F7-635E-40C6-8580-83FA6D960780}" type="datetimeFigureOut">
              <a:rPr lang="en-US"/>
              <a:pPr>
                <a:defRPr/>
              </a:pPr>
              <a:t>7/30/2018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1C2283-85F7-4631-B8A4-8A7C320263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30608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1A4A17-1C88-4D22-B1DE-B4260A7C1E21}" type="datetimeFigureOut">
              <a:rPr lang="en-US"/>
              <a:pPr>
                <a:defRPr/>
              </a:pPr>
              <a:t>7/30/2018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2930B4-5CA3-48E1-B000-EBC3633F81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27323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49D23B-DE3E-462B-8A31-391EE3E36F8F}" type="datetimeFigureOut">
              <a:rPr lang="en-US"/>
              <a:pPr>
                <a:defRPr/>
              </a:pPr>
              <a:t>7/30/2018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795B83-0445-436F-A0D0-F37862840A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0262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8713F8-108A-41FF-898D-2D82DD910C21}" type="datetimeFigureOut">
              <a:rPr lang="en-US" altLang="en-US"/>
              <a:pPr>
                <a:defRPr/>
              </a:pPr>
              <a:t>7/30/2018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D706ED-E199-4B13-AC5E-044C30DB6B9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7775240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A92729-E1BC-4600-B40B-D02E5394AF88}" type="datetimeFigureOut">
              <a:rPr lang="en-US"/>
              <a:pPr>
                <a:defRPr/>
              </a:pPr>
              <a:t>7/30/2018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8E4BC7-BF84-48B7-8DA4-3F69E5E2F5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67279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0157FA-589A-47FD-B048-E889BC47FE34}" type="datetimeFigureOut">
              <a:rPr lang="en-US"/>
              <a:pPr>
                <a:defRPr/>
              </a:pPr>
              <a:t>7/30/2018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26BDC9-FF88-478C-A626-FE42A55033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01002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1B7BDF-8624-4D54-BBED-CDEA6E71656E}" type="datetimeFigureOut">
              <a:rPr lang="en-US"/>
              <a:pPr>
                <a:defRPr/>
              </a:pPr>
              <a:t>7/30/2018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80B1DF-5490-4D08-835C-DBBAD046AE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8210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883B96-FDB0-485C-9D2F-D2AF25CF35A5}" type="datetimeFigureOut">
              <a:rPr lang="en-US"/>
              <a:pPr>
                <a:defRPr/>
              </a:pPr>
              <a:t>7/30/2018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55454D-E06F-462D-B3D6-01EA053488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23817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B369F3-4DCB-4BA5-8CAF-F36C85987903}" type="datetimeFigureOut">
              <a:rPr lang="en-US"/>
              <a:pPr>
                <a:defRPr/>
              </a:pPr>
              <a:t>7/30/2018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621323-2D76-423A-8E4A-E4BBF240CD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888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B28F7E-AE42-40C5-A706-3971190238A9}" type="datetimeFigureOut">
              <a:rPr lang="en-US" altLang="en-US"/>
              <a:pPr>
                <a:defRPr/>
              </a:pPr>
              <a:t>7/30/2018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07BF3D-17F2-4CB9-A9E4-96749444217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94103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DB359E-19EF-4F07-9356-99886EE4144C}" type="datetimeFigureOut">
              <a:rPr lang="en-US" altLang="en-US"/>
              <a:pPr>
                <a:defRPr/>
              </a:pPr>
              <a:t>7/30/2018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4AA2A8-C8A1-4DA3-9DE0-5A357E3DC29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28273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B9B600-FFF0-4F56-AB5A-A6B99E22E3E4}" type="datetimeFigureOut">
              <a:rPr lang="en-US" altLang="en-US"/>
              <a:pPr>
                <a:defRPr/>
              </a:pPr>
              <a:t>7/30/2018</a:t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C07130-DE73-4706-8EF2-9584D442758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60502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0B09B1-0483-4E75-A96E-8308B7D5BCC9}" type="datetimeFigureOut">
              <a:rPr lang="en-US" altLang="en-US"/>
              <a:pPr>
                <a:defRPr/>
              </a:pPr>
              <a:t>7/30/2018</a:t>
            </a:fld>
            <a:endParaRPr lang="en-US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2ED452-7DEA-48DB-81A8-2DE0794F84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36604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BB4326-4EDE-45E5-8420-399F8AB93472}" type="datetimeFigureOut">
              <a:rPr lang="en-US" altLang="en-US"/>
              <a:pPr>
                <a:defRPr/>
              </a:pPr>
              <a:t>7/30/2018</a:t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DFE2C2-AE53-47A3-B4B7-BEAF0DF88EE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6376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3D0AD7-1166-4719-B671-1DA1975660B8}" type="datetimeFigureOut">
              <a:rPr lang="en-US" altLang="en-US"/>
              <a:pPr>
                <a:defRPr/>
              </a:pPr>
              <a:t>7/30/2018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E65496-A7E0-4B5B-93F7-20CB56ACA56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136609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3"/>
          <p:cNvSpPr txBox="1">
            <a:spLocks/>
          </p:cNvSpPr>
          <p:nvPr userDrawn="1"/>
        </p:nvSpPr>
        <p:spPr bwMode="auto">
          <a:xfrm>
            <a:off x="1905000" y="640080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endParaRPr lang="en-US" altLang="en-US" sz="1200" smtClean="0">
              <a:solidFill>
                <a:srgbClr val="898989"/>
              </a:solidFill>
            </a:endParaRPr>
          </a:p>
        </p:txBody>
      </p: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307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50FC6B7-CD98-4CFF-824B-6F2461379FC2}" type="datetimeFigureOut">
              <a:rPr lang="en-US" altLang="en-US"/>
              <a:pPr>
                <a:defRPr/>
              </a:pPr>
              <a:t>7/30/2018</a:t>
            </a:fld>
            <a:endParaRPr lang="en-US" altLang="en-US"/>
          </a:p>
        </p:txBody>
      </p:sp>
      <p:sp>
        <p:nvSpPr>
          <p:cNvPr id="3078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079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734B7A24-3368-4EAE-A399-A836B16968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72" r:id="rId1"/>
    <p:sldLayoutId id="2147484473" r:id="rId2"/>
    <p:sldLayoutId id="2147484474" r:id="rId3"/>
    <p:sldLayoutId id="2147484475" r:id="rId4"/>
    <p:sldLayoutId id="2147484476" r:id="rId5"/>
    <p:sldLayoutId id="2147484477" r:id="rId6"/>
    <p:sldLayoutId id="2147484478" r:id="rId7"/>
    <p:sldLayoutId id="2147484479" r:id="rId8"/>
    <p:sldLayoutId id="2147484480" r:id="rId9"/>
    <p:sldLayoutId id="2147484481" r:id="rId10"/>
    <p:sldLayoutId id="2147484482" r:id="rId11"/>
    <p:sldLayoutId id="2147484483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8AC2F23-DA1F-490E-B89F-716E3A9C71BD}" type="datetimeFigureOut">
              <a:rPr lang="en-US"/>
              <a:pPr>
                <a:defRPr/>
              </a:pPr>
              <a:t>7/30/2018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465F597-4073-4F80-81F2-F1BA18806A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84" r:id="rId1"/>
    <p:sldLayoutId id="2147484485" r:id="rId2"/>
    <p:sldLayoutId id="2147484486" r:id="rId3"/>
    <p:sldLayoutId id="2147484487" r:id="rId4"/>
    <p:sldLayoutId id="2147484488" r:id="rId5"/>
    <p:sldLayoutId id="2147484489" r:id="rId6"/>
    <p:sldLayoutId id="2147484490" r:id="rId7"/>
    <p:sldLayoutId id="2147484491" r:id="rId8"/>
    <p:sldLayoutId id="2147484492" r:id="rId9"/>
    <p:sldLayoutId id="2147484493" r:id="rId10"/>
    <p:sldLayoutId id="2147484494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4EE7EC3-1DAC-4B8C-BBC4-4417CBD42DDB}" type="datetimeFigureOut">
              <a:rPr lang="en-US"/>
              <a:pPr>
                <a:defRPr/>
              </a:pPr>
              <a:t>7/30/2018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3CEFFC1-DE4F-4407-9990-9DEEC7E8FB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95" r:id="rId1"/>
    <p:sldLayoutId id="2147484496" r:id="rId2"/>
    <p:sldLayoutId id="2147484497" r:id="rId3"/>
    <p:sldLayoutId id="2147484498" r:id="rId4"/>
    <p:sldLayoutId id="2147484499" r:id="rId5"/>
    <p:sldLayoutId id="2147484500" r:id="rId6"/>
    <p:sldLayoutId id="2147484501" r:id="rId7"/>
    <p:sldLayoutId id="2147484502" r:id="rId8"/>
    <p:sldLayoutId id="2147484503" r:id="rId9"/>
    <p:sldLayoutId id="2147484504" r:id="rId10"/>
    <p:sldLayoutId id="2147484505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</a:t>
            </a:r>
            <a:r>
              <a:rPr lang="en-US" sz="1400" b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Cardiology   |   </a:t>
            </a: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Official Journal of the American Society of Nuclear Cardiology</a:t>
            </a:r>
          </a:p>
        </p:txBody>
      </p:sp>
      <p:sp>
        <p:nvSpPr>
          <p:cNvPr id="4102" name="Title 1"/>
          <p:cNvSpPr>
            <a:spLocks noGrp="1"/>
          </p:cNvSpPr>
          <p:nvPr>
            <p:ph type="ctrTitle"/>
          </p:nvPr>
        </p:nvSpPr>
        <p:spPr>
          <a:xfrm>
            <a:off x="685800" y="1066800"/>
            <a:ext cx="7772400" cy="1143000"/>
          </a:xfrm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/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en-US" sz="2400" b="1" dirty="0" smtClean="0"/>
              <a:t>Diagnostic </a:t>
            </a:r>
            <a:r>
              <a:rPr lang="en-US" sz="2400" b="1" dirty="0"/>
              <a:t>Performance of an Artificial Intelligence Driven Cardiac Structured Reporting System for Myocardial Perfusion SPECT Imaging </a:t>
            </a:r>
            <a:r>
              <a:rPr lang="en-US" sz="2400" dirty="0"/>
              <a:t/>
            </a:r>
            <a:br>
              <a:rPr lang="en-US" sz="2400" dirty="0"/>
            </a:br>
            <a:endParaRPr lang="en-US" altLang="en-US" sz="2400" dirty="0" smtClean="0"/>
          </a:p>
        </p:txBody>
      </p:sp>
      <p:sp>
        <p:nvSpPr>
          <p:cNvPr id="4103" name="Subtitle 3"/>
          <p:cNvSpPr>
            <a:spLocks noGrp="1"/>
          </p:cNvSpPr>
          <p:nvPr>
            <p:ph type="subTitle" idx="1"/>
          </p:nvPr>
        </p:nvSpPr>
        <p:spPr>
          <a:xfrm>
            <a:off x="990600" y="2286000"/>
            <a:ext cx="7086600" cy="1676400"/>
          </a:xfrm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1600" dirty="0"/>
              <a:t>Ernest V Garcia, PhD</a:t>
            </a:r>
            <a:r>
              <a:rPr lang="en-US" sz="1600" b="1" baseline="30000" dirty="0"/>
              <a:t> 1</a:t>
            </a:r>
            <a:r>
              <a:rPr lang="en-US" sz="1600" dirty="0"/>
              <a:t>, J Larry Klein, MD</a:t>
            </a:r>
            <a:r>
              <a:rPr lang="en-US" sz="1600" b="1" baseline="30000" dirty="0"/>
              <a:t> 2</a:t>
            </a:r>
            <a:r>
              <a:rPr lang="en-US" sz="1600" dirty="0"/>
              <a:t>, Valeria </a:t>
            </a:r>
            <a:r>
              <a:rPr lang="en-US" sz="1600" dirty="0" err="1"/>
              <a:t>Moncayo</a:t>
            </a:r>
            <a:r>
              <a:rPr lang="en-US" sz="1600" dirty="0"/>
              <a:t>, MD</a:t>
            </a:r>
            <a:r>
              <a:rPr lang="en-US" sz="1600" b="1" baseline="30000" dirty="0"/>
              <a:t>1</a:t>
            </a:r>
            <a:r>
              <a:rPr lang="en-US" sz="1600" dirty="0"/>
              <a:t> , C David Cooke, MSEE</a:t>
            </a:r>
            <a:r>
              <a:rPr lang="en-US" sz="1600" b="1" baseline="30000" dirty="0"/>
              <a:t> 1,3</a:t>
            </a:r>
            <a:r>
              <a:rPr lang="en-US" sz="1600" dirty="0"/>
              <a:t>,  Christian </a:t>
            </a:r>
            <a:r>
              <a:rPr lang="en-US" sz="1600" dirty="0" err="1"/>
              <a:t>Del’Aune</a:t>
            </a:r>
            <a:r>
              <a:rPr lang="en-US" sz="1600" b="1" baseline="30000" dirty="0"/>
              <a:t> 3</a:t>
            </a:r>
            <a:r>
              <a:rPr lang="en-US" sz="1600" dirty="0"/>
              <a:t>, Russell Folks, CNMT</a:t>
            </a:r>
            <a:r>
              <a:rPr lang="en-US" sz="1600" b="1" baseline="30000" dirty="0"/>
              <a:t> 1</a:t>
            </a:r>
            <a:r>
              <a:rPr lang="en-US" sz="1600" dirty="0"/>
              <a:t> , </a:t>
            </a:r>
            <a:r>
              <a:rPr lang="en-GB" sz="1600" dirty="0" err="1"/>
              <a:t>Liudmila</a:t>
            </a:r>
            <a:r>
              <a:rPr lang="en-GB" sz="1600" dirty="0"/>
              <a:t> Verdes </a:t>
            </a:r>
            <a:r>
              <a:rPr lang="en-GB" sz="1600" dirty="0" err="1"/>
              <a:t>Moreiras</a:t>
            </a:r>
            <a:r>
              <a:rPr lang="en-GB" sz="1600" dirty="0"/>
              <a:t> MSN</a:t>
            </a:r>
            <a:r>
              <a:rPr lang="en-GB" sz="1600" baseline="30000" dirty="0"/>
              <a:t>1 </a:t>
            </a:r>
            <a:r>
              <a:rPr lang="en-GB" sz="1600" dirty="0"/>
              <a:t>, </a:t>
            </a:r>
            <a:r>
              <a:rPr lang="en-US" sz="1600" dirty="0"/>
              <a:t>Fabio  </a:t>
            </a:r>
            <a:r>
              <a:rPr lang="en-US" sz="1600" dirty="0" err="1"/>
              <a:t>Esteves</a:t>
            </a:r>
            <a:r>
              <a:rPr lang="en-US" sz="1600" dirty="0"/>
              <a:t>, </a:t>
            </a:r>
            <a:r>
              <a:rPr lang="en-US" sz="1600" dirty="0" smtClean="0"/>
              <a:t>MD</a:t>
            </a:r>
            <a:r>
              <a:rPr lang="en-US" sz="1600" b="1" baseline="30000" dirty="0" smtClean="0"/>
              <a:t>1</a:t>
            </a:r>
          </a:p>
          <a:p>
            <a:r>
              <a:rPr lang="en-US" sz="1600" baseline="30000" dirty="0"/>
              <a:t>1</a:t>
            </a:r>
            <a:r>
              <a:rPr lang="en-US" sz="1600" dirty="0"/>
              <a:t>Department of Radiology and Imaging Sciences, Emory University, Atlanta, GA, </a:t>
            </a:r>
            <a:r>
              <a:rPr lang="en-US" sz="1600" dirty="0" smtClean="0"/>
              <a:t>USA, </a:t>
            </a:r>
            <a:r>
              <a:rPr lang="en-US" sz="1600" baseline="30000" dirty="0" smtClean="0"/>
              <a:t>2</a:t>
            </a:r>
            <a:r>
              <a:rPr lang="en-US" sz="1600" dirty="0" smtClean="0"/>
              <a:t>Department </a:t>
            </a:r>
            <a:r>
              <a:rPr lang="en-US" sz="1600" dirty="0"/>
              <a:t>of Medicine, Division of </a:t>
            </a:r>
            <a:r>
              <a:rPr lang="en-US" sz="1600" dirty="0" smtClean="0"/>
              <a:t>Cardiology, UNC </a:t>
            </a:r>
            <a:r>
              <a:rPr lang="en-US" sz="1600" dirty="0"/>
              <a:t>School of Medicine, Chapel Hill, NC, </a:t>
            </a:r>
            <a:r>
              <a:rPr lang="en-US" sz="1600" dirty="0" smtClean="0"/>
              <a:t>USA </a:t>
            </a:r>
            <a:r>
              <a:rPr lang="en-US" sz="1600" baseline="30000" dirty="0" smtClean="0"/>
              <a:t>3</a:t>
            </a:r>
            <a:r>
              <a:rPr lang="en-US" sz="1600" dirty="0" smtClean="0"/>
              <a:t>Syntermed</a:t>
            </a:r>
            <a:r>
              <a:rPr lang="en-US" sz="1600" dirty="0"/>
              <a:t>, Inc., Atlanta, GA, USA</a:t>
            </a:r>
          </a:p>
          <a:p>
            <a:endParaRPr lang="en-US" sz="1600" dirty="0"/>
          </a:p>
          <a:p>
            <a:endParaRPr lang="en-US" altLang="en-US" sz="160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381000" y="6400800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</a:t>
            </a:r>
            <a:r>
              <a:rPr lang="en-GB" sz="900" dirty="0" smtClean="0">
                <a:latin typeface="SsykbnAdvPTimes"/>
              </a:rPr>
              <a:t> </a:t>
            </a:r>
            <a:r>
              <a:rPr lang="en-GB" sz="900" dirty="0">
                <a:latin typeface="SsykbnAdvPTimes"/>
              </a:rPr>
              <a:t>American Society of Nuclear </a:t>
            </a:r>
            <a:r>
              <a:rPr lang="en-GB" sz="900" dirty="0" smtClean="0">
                <a:latin typeface="SsykbnAdvPTimes"/>
              </a:rPr>
              <a:t>Cardiology</a:t>
            </a:r>
            <a:endParaRPr lang="en-GB" sz="900" dirty="0"/>
          </a:p>
        </p:txBody>
      </p:sp>
      <p:pic>
        <p:nvPicPr>
          <p:cNvPr id="1026" name="Picture 2" descr="American Society of Nuclear Cardi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657" y="6209876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263738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Ernie\Desktop\Vdesktop052610\VdesktopEtrhuK\GarciaCVstuff\Garciaphotos\IMG_0099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47" t="6601" r="11429" b="28653"/>
          <a:stretch/>
        </p:blipFill>
        <p:spPr bwMode="auto">
          <a:xfrm>
            <a:off x="1683580" y="4192132"/>
            <a:ext cx="1433718" cy="1918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7" name="Rectangle 56"/>
          <p:cNvSpPr>
            <a:spLocks noChangeAspect="1"/>
          </p:cNvSpPr>
          <p:nvPr/>
        </p:nvSpPr>
        <p:spPr>
          <a:xfrm>
            <a:off x="5146573" y="4585020"/>
            <a:ext cx="2549627" cy="1132371"/>
          </a:xfrm>
          <a:prstGeom prst="rect">
            <a:avLst/>
          </a:prstGeom>
          <a:solidFill>
            <a:schemeClr val="tx2">
              <a:lumMod val="7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8" name="Group 458"/>
          <p:cNvGrpSpPr>
            <a:grpSpLocks noChangeAspect="1"/>
          </p:cNvGrpSpPr>
          <p:nvPr/>
        </p:nvGrpSpPr>
        <p:grpSpPr>
          <a:xfrm>
            <a:off x="5351606" y="4648200"/>
            <a:ext cx="2185381" cy="962495"/>
            <a:chOff x="325970" y="161924"/>
            <a:chExt cx="1350430" cy="553581"/>
          </a:xfrm>
        </p:grpSpPr>
        <p:grpSp>
          <p:nvGrpSpPr>
            <p:cNvPr id="59" name="Group 418"/>
            <p:cNvGrpSpPr>
              <a:grpSpLocks noChangeAspect="1"/>
            </p:cNvGrpSpPr>
            <p:nvPr/>
          </p:nvGrpSpPr>
          <p:grpSpPr bwMode="auto">
            <a:xfrm>
              <a:off x="593793" y="205782"/>
              <a:ext cx="1082607" cy="484083"/>
              <a:chOff x="650" y="214"/>
              <a:chExt cx="2093" cy="951"/>
            </a:xfrm>
          </p:grpSpPr>
          <p:grpSp>
            <p:nvGrpSpPr>
              <p:cNvPr id="61" name="Group 419"/>
              <p:cNvGrpSpPr>
                <a:grpSpLocks/>
              </p:cNvGrpSpPr>
              <p:nvPr/>
            </p:nvGrpSpPr>
            <p:grpSpPr bwMode="auto">
              <a:xfrm>
                <a:off x="1260" y="214"/>
                <a:ext cx="1483" cy="951"/>
                <a:chOff x="1198" y="265"/>
                <a:chExt cx="1311" cy="842"/>
              </a:xfrm>
            </p:grpSpPr>
            <p:sp>
              <p:nvSpPr>
                <p:cNvPr id="72" name="Freeform 71"/>
                <p:cNvSpPr>
                  <a:spLocks/>
                </p:cNvSpPr>
                <p:nvPr/>
              </p:nvSpPr>
              <p:spPr bwMode="auto">
                <a:xfrm>
                  <a:off x="1210" y="963"/>
                  <a:ext cx="192" cy="144"/>
                </a:xfrm>
                <a:custGeom>
                  <a:avLst/>
                  <a:gdLst>
                    <a:gd name="T0" fmla="*/ 91 w 192"/>
                    <a:gd name="T1" fmla="*/ 139 h 144"/>
                    <a:gd name="T2" fmla="*/ 86 w 192"/>
                    <a:gd name="T3" fmla="*/ 141 h 144"/>
                    <a:gd name="T4" fmla="*/ 86 w 192"/>
                    <a:gd name="T5" fmla="*/ 141 h 144"/>
                    <a:gd name="T6" fmla="*/ 38 w 192"/>
                    <a:gd name="T7" fmla="*/ 43 h 144"/>
                    <a:gd name="T8" fmla="*/ 36 w 192"/>
                    <a:gd name="T9" fmla="*/ 43 h 144"/>
                    <a:gd name="T10" fmla="*/ 34 w 192"/>
                    <a:gd name="T11" fmla="*/ 108 h 144"/>
                    <a:gd name="T12" fmla="*/ 36 w 192"/>
                    <a:gd name="T13" fmla="*/ 122 h 144"/>
                    <a:gd name="T14" fmla="*/ 41 w 192"/>
                    <a:gd name="T15" fmla="*/ 134 h 144"/>
                    <a:gd name="T16" fmla="*/ 48 w 192"/>
                    <a:gd name="T17" fmla="*/ 137 h 144"/>
                    <a:gd name="T18" fmla="*/ 55 w 192"/>
                    <a:gd name="T19" fmla="*/ 139 h 144"/>
                    <a:gd name="T20" fmla="*/ 55 w 192"/>
                    <a:gd name="T21" fmla="*/ 141 h 144"/>
                    <a:gd name="T22" fmla="*/ 50 w 192"/>
                    <a:gd name="T23" fmla="*/ 144 h 144"/>
                    <a:gd name="T24" fmla="*/ 29 w 192"/>
                    <a:gd name="T25" fmla="*/ 141 h 144"/>
                    <a:gd name="T26" fmla="*/ 5 w 192"/>
                    <a:gd name="T27" fmla="*/ 144 h 144"/>
                    <a:gd name="T28" fmla="*/ 3 w 192"/>
                    <a:gd name="T29" fmla="*/ 144 h 144"/>
                    <a:gd name="T30" fmla="*/ 3 w 192"/>
                    <a:gd name="T31" fmla="*/ 141 h 144"/>
                    <a:gd name="T32" fmla="*/ 5 w 192"/>
                    <a:gd name="T33" fmla="*/ 139 h 144"/>
                    <a:gd name="T34" fmla="*/ 12 w 192"/>
                    <a:gd name="T35" fmla="*/ 134 h 144"/>
                    <a:gd name="T36" fmla="*/ 19 w 192"/>
                    <a:gd name="T37" fmla="*/ 130 h 144"/>
                    <a:gd name="T38" fmla="*/ 19 w 192"/>
                    <a:gd name="T39" fmla="*/ 125 h 144"/>
                    <a:gd name="T40" fmla="*/ 24 w 192"/>
                    <a:gd name="T41" fmla="*/ 82 h 144"/>
                    <a:gd name="T42" fmla="*/ 27 w 192"/>
                    <a:gd name="T43" fmla="*/ 31 h 144"/>
                    <a:gd name="T44" fmla="*/ 22 w 192"/>
                    <a:gd name="T45" fmla="*/ 17 h 144"/>
                    <a:gd name="T46" fmla="*/ 12 w 192"/>
                    <a:gd name="T47" fmla="*/ 10 h 144"/>
                    <a:gd name="T48" fmla="*/ 3 w 192"/>
                    <a:gd name="T49" fmla="*/ 5 h 144"/>
                    <a:gd name="T50" fmla="*/ 0 w 192"/>
                    <a:gd name="T51" fmla="*/ 5 h 144"/>
                    <a:gd name="T52" fmla="*/ 3 w 192"/>
                    <a:gd name="T53" fmla="*/ 0 h 144"/>
                    <a:gd name="T54" fmla="*/ 19 w 192"/>
                    <a:gd name="T55" fmla="*/ 3 h 144"/>
                    <a:gd name="T56" fmla="*/ 38 w 192"/>
                    <a:gd name="T57" fmla="*/ 0 h 144"/>
                    <a:gd name="T58" fmla="*/ 41 w 192"/>
                    <a:gd name="T59" fmla="*/ 3 h 144"/>
                    <a:gd name="T60" fmla="*/ 94 w 192"/>
                    <a:gd name="T61" fmla="*/ 108 h 144"/>
                    <a:gd name="T62" fmla="*/ 149 w 192"/>
                    <a:gd name="T63" fmla="*/ 10 h 144"/>
                    <a:gd name="T64" fmla="*/ 151 w 192"/>
                    <a:gd name="T65" fmla="*/ 5 h 144"/>
                    <a:gd name="T66" fmla="*/ 153 w 192"/>
                    <a:gd name="T67" fmla="*/ 3 h 144"/>
                    <a:gd name="T68" fmla="*/ 165 w 192"/>
                    <a:gd name="T69" fmla="*/ 3 h 144"/>
                    <a:gd name="T70" fmla="*/ 180 w 192"/>
                    <a:gd name="T71" fmla="*/ 3 h 144"/>
                    <a:gd name="T72" fmla="*/ 185 w 192"/>
                    <a:gd name="T73" fmla="*/ 0 h 144"/>
                    <a:gd name="T74" fmla="*/ 189 w 192"/>
                    <a:gd name="T75" fmla="*/ 5 h 144"/>
                    <a:gd name="T76" fmla="*/ 187 w 192"/>
                    <a:gd name="T77" fmla="*/ 5 h 144"/>
                    <a:gd name="T78" fmla="*/ 177 w 192"/>
                    <a:gd name="T79" fmla="*/ 10 h 144"/>
                    <a:gd name="T80" fmla="*/ 170 w 192"/>
                    <a:gd name="T81" fmla="*/ 15 h 144"/>
                    <a:gd name="T82" fmla="*/ 165 w 192"/>
                    <a:gd name="T83" fmla="*/ 27 h 144"/>
                    <a:gd name="T84" fmla="*/ 168 w 192"/>
                    <a:gd name="T85" fmla="*/ 72 h 144"/>
                    <a:gd name="T86" fmla="*/ 168 w 192"/>
                    <a:gd name="T87" fmla="*/ 118 h 144"/>
                    <a:gd name="T88" fmla="*/ 173 w 192"/>
                    <a:gd name="T89" fmla="*/ 132 h 144"/>
                    <a:gd name="T90" fmla="*/ 180 w 192"/>
                    <a:gd name="T91" fmla="*/ 137 h 144"/>
                    <a:gd name="T92" fmla="*/ 189 w 192"/>
                    <a:gd name="T93" fmla="*/ 139 h 144"/>
                    <a:gd name="T94" fmla="*/ 192 w 192"/>
                    <a:gd name="T95" fmla="*/ 141 h 144"/>
                    <a:gd name="T96" fmla="*/ 189 w 192"/>
                    <a:gd name="T97" fmla="*/ 144 h 144"/>
                    <a:gd name="T98" fmla="*/ 158 w 192"/>
                    <a:gd name="T99" fmla="*/ 141 h 144"/>
                    <a:gd name="T100" fmla="*/ 137 w 192"/>
                    <a:gd name="T101" fmla="*/ 144 h 144"/>
                    <a:gd name="T102" fmla="*/ 132 w 192"/>
                    <a:gd name="T103" fmla="*/ 144 h 144"/>
                    <a:gd name="T104" fmla="*/ 132 w 192"/>
                    <a:gd name="T105" fmla="*/ 141 h 144"/>
                    <a:gd name="T106" fmla="*/ 132 w 192"/>
                    <a:gd name="T107" fmla="*/ 139 h 144"/>
                    <a:gd name="T108" fmla="*/ 139 w 192"/>
                    <a:gd name="T109" fmla="*/ 134 h 144"/>
                    <a:gd name="T110" fmla="*/ 144 w 192"/>
                    <a:gd name="T111" fmla="*/ 132 h 144"/>
                    <a:gd name="T112" fmla="*/ 146 w 192"/>
                    <a:gd name="T113" fmla="*/ 122 h 144"/>
                    <a:gd name="T114" fmla="*/ 144 w 192"/>
                    <a:gd name="T115" fmla="*/ 39 h 144"/>
                    <a:gd name="T116" fmla="*/ 91 w 192"/>
                    <a:gd name="T117" fmla="*/ 139 h 144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w 192"/>
                    <a:gd name="T178" fmla="*/ 0 h 144"/>
                    <a:gd name="T179" fmla="*/ 192 w 192"/>
                    <a:gd name="T180" fmla="*/ 144 h 144"/>
                  </a:gdLst>
                  <a:ahLst/>
                  <a:cxnLst>
                    <a:cxn ang="T118">
                      <a:pos x="T0" y="T1"/>
                    </a:cxn>
                    <a:cxn ang="T119">
                      <a:pos x="T2" y="T3"/>
                    </a:cxn>
                    <a:cxn ang="T120">
                      <a:pos x="T4" y="T5"/>
                    </a:cxn>
                    <a:cxn ang="T121">
                      <a:pos x="T6" y="T7"/>
                    </a:cxn>
                    <a:cxn ang="T122">
                      <a:pos x="T8" y="T9"/>
                    </a:cxn>
                    <a:cxn ang="T123">
                      <a:pos x="T10" y="T11"/>
                    </a:cxn>
                    <a:cxn ang="T124">
                      <a:pos x="T12" y="T13"/>
                    </a:cxn>
                    <a:cxn ang="T125">
                      <a:pos x="T14" y="T15"/>
                    </a:cxn>
                    <a:cxn ang="T126">
                      <a:pos x="T16" y="T17"/>
                    </a:cxn>
                    <a:cxn ang="T127">
                      <a:pos x="T18" y="T19"/>
                    </a:cxn>
                    <a:cxn ang="T128">
                      <a:pos x="T20" y="T21"/>
                    </a:cxn>
                    <a:cxn ang="T129">
                      <a:pos x="T22" y="T23"/>
                    </a:cxn>
                    <a:cxn ang="T130">
                      <a:pos x="T24" y="T25"/>
                    </a:cxn>
                    <a:cxn ang="T131">
                      <a:pos x="T26" y="T27"/>
                    </a:cxn>
                    <a:cxn ang="T132">
                      <a:pos x="T28" y="T29"/>
                    </a:cxn>
                    <a:cxn ang="T133">
                      <a:pos x="T30" y="T31"/>
                    </a:cxn>
                    <a:cxn ang="T134">
                      <a:pos x="T32" y="T33"/>
                    </a:cxn>
                    <a:cxn ang="T135">
                      <a:pos x="T34" y="T35"/>
                    </a:cxn>
                    <a:cxn ang="T136">
                      <a:pos x="T36" y="T37"/>
                    </a:cxn>
                    <a:cxn ang="T137">
                      <a:pos x="T38" y="T39"/>
                    </a:cxn>
                    <a:cxn ang="T138">
                      <a:pos x="T40" y="T41"/>
                    </a:cxn>
                    <a:cxn ang="T139">
                      <a:pos x="T42" y="T43"/>
                    </a:cxn>
                    <a:cxn ang="T140">
                      <a:pos x="T44" y="T45"/>
                    </a:cxn>
                    <a:cxn ang="T141">
                      <a:pos x="T46" y="T47"/>
                    </a:cxn>
                    <a:cxn ang="T142">
                      <a:pos x="T48" y="T49"/>
                    </a:cxn>
                    <a:cxn ang="T143">
                      <a:pos x="T50" y="T51"/>
                    </a:cxn>
                    <a:cxn ang="T144">
                      <a:pos x="T52" y="T53"/>
                    </a:cxn>
                    <a:cxn ang="T145">
                      <a:pos x="T54" y="T55"/>
                    </a:cxn>
                    <a:cxn ang="T146">
                      <a:pos x="T56" y="T57"/>
                    </a:cxn>
                    <a:cxn ang="T147">
                      <a:pos x="T58" y="T59"/>
                    </a:cxn>
                    <a:cxn ang="T148">
                      <a:pos x="T60" y="T61"/>
                    </a:cxn>
                    <a:cxn ang="T149">
                      <a:pos x="T62" y="T63"/>
                    </a:cxn>
                    <a:cxn ang="T150">
                      <a:pos x="T64" y="T65"/>
                    </a:cxn>
                    <a:cxn ang="T151">
                      <a:pos x="T66" y="T67"/>
                    </a:cxn>
                    <a:cxn ang="T152">
                      <a:pos x="T68" y="T69"/>
                    </a:cxn>
                    <a:cxn ang="T153">
                      <a:pos x="T70" y="T71"/>
                    </a:cxn>
                    <a:cxn ang="T154">
                      <a:pos x="T72" y="T73"/>
                    </a:cxn>
                    <a:cxn ang="T155">
                      <a:pos x="T74" y="T75"/>
                    </a:cxn>
                    <a:cxn ang="T156">
                      <a:pos x="T76" y="T77"/>
                    </a:cxn>
                    <a:cxn ang="T157">
                      <a:pos x="T78" y="T79"/>
                    </a:cxn>
                    <a:cxn ang="T158">
                      <a:pos x="T80" y="T81"/>
                    </a:cxn>
                    <a:cxn ang="T159">
                      <a:pos x="T82" y="T83"/>
                    </a:cxn>
                    <a:cxn ang="T160">
                      <a:pos x="T84" y="T85"/>
                    </a:cxn>
                    <a:cxn ang="T161">
                      <a:pos x="T86" y="T87"/>
                    </a:cxn>
                    <a:cxn ang="T162">
                      <a:pos x="T88" y="T89"/>
                    </a:cxn>
                    <a:cxn ang="T163">
                      <a:pos x="T90" y="T91"/>
                    </a:cxn>
                    <a:cxn ang="T164">
                      <a:pos x="T92" y="T93"/>
                    </a:cxn>
                    <a:cxn ang="T165">
                      <a:pos x="T94" y="T95"/>
                    </a:cxn>
                    <a:cxn ang="T166">
                      <a:pos x="T96" y="T97"/>
                    </a:cxn>
                    <a:cxn ang="T167">
                      <a:pos x="T98" y="T99"/>
                    </a:cxn>
                    <a:cxn ang="T168">
                      <a:pos x="T100" y="T101"/>
                    </a:cxn>
                    <a:cxn ang="T169">
                      <a:pos x="T102" y="T103"/>
                    </a:cxn>
                    <a:cxn ang="T170">
                      <a:pos x="T104" y="T105"/>
                    </a:cxn>
                    <a:cxn ang="T171">
                      <a:pos x="T106" y="T107"/>
                    </a:cxn>
                    <a:cxn ang="T172">
                      <a:pos x="T108" y="T109"/>
                    </a:cxn>
                    <a:cxn ang="T173">
                      <a:pos x="T110" y="T111"/>
                    </a:cxn>
                    <a:cxn ang="T174">
                      <a:pos x="T112" y="T113"/>
                    </a:cxn>
                    <a:cxn ang="T175">
                      <a:pos x="T114" y="T115"/>
                    </a:cxn>
                    <a:cxn ang="T176">
                      <a:pos x="T116" y="T117"/>
                    </a:cxn>
                  </a:cxnLst>
                  <a:rect l="T177" t="T178" r="T179" b="T180"/>
                  <a:pathLst>
                    <a:path w="192" h="144">
                      <a:moveTo>
                        <a:pt x="91" y="139"/>
                      </a:moveTo>
                      <a:lnTo>
                        <a:pt x="91" y="139"/>
                      </a:lnTo>
                      <a:lnTo>
                        <a:pt x="91" y="141"/>
                      </a:lnTo>
                      <a:lnTo>
                        <a:pt x="86" y="141"/>
                      </a:lnTo>
                      <a:lnTo>
                        <a:pt x="84" y="139"/>
                      </a:lnTo>
                      <a:lnTo>
                        <a:pt x="38" y="43"/>
                      </a:lnTo>
                      <a:lnTo>
                        <a:pt x="36" y="43"/>
                      </a:lnTo>
                      <a:lnTo>
                        <a:pt x="36" y="62"/>
                      </a:lnTo>
                      <a:lnTo>
                        <a:pt x="34" y="108"/>
                      </a:lnTo>
                      <a:lnTo>
                        <a:pt x="36" y="122"/>
                      </a:lnTo>
                      <a:lnTo>
                        <a:pt x="36" y="127"/>
                      </a:lnTo>
                      <a:lnTo>
                        <a:pt x="41" y="134"/>
                      </a:lnTo>
                      <a:lnTo>
                        <a:pt x="48" y="137"/>
                      </a:lnTo>
                      <a:lnTo>
                        <a:pt x="53" y="139"/>
                      </a:lnTo>
                      <a:lnTo>
                        <a:pt x="55" y="139"/>
                      </a:lnTo>
                      <a:lnTo>
                        <a:pt x="55" y="141"/>
                      </a:lnTo>
                      <a:lnTo>
                        <a:pt x="53" y="144"/>
                      </a:lnTo>
                      <a:lnTo>
                        <a:pt x="50" y="144"/>
                      </a:lnTo>
                      <a:lnTo>
                        <a:pt x="29" y="141"/>
                      </a:lnTo>
                      <a:lnTo>
                        <a:pt x="5" y="144"/>
                      </a:lnTo>
                      <a:lnTo>
                        <a:pt x="3" y="144"/>
                      </a:lnTo>
                      <a:lnTo>
                        <a:pt x="3" y="141"/>
                      </a:lnTo>
                      <a:lnTo>
                        <a:pt x="5" y="139"/>
                      </a:lnTo>
                      <a:lnTo>
                        <a:pt x="10" y="137"/>
                      </a:lnTo>
                      <a:lnTo>
                        <a:pt x="12" y="134"/>
                      </a:lnTo>
                      <a:lnTo>
                        <a:pt x="17" y="132"/>
                      </a:lnTo>
                      <a:lnTo>
                        <a:pt x="19" y="130"/>
                      </a:lnTo>
                      <a:lnTo>
                        <a:pt x="19" y="125"/>
                      </a:lnTo>
                      <a:lnTo>
                        <a:pt x="22" y="108"/>
                      </a:lnTo>
                      <a:lnTo>
                        <a:pt x="24" y="82"/>
                      </a:lnTo>
                      <a:lnTo>
                        <a:pt x="27" y="31"/>
                      </a:lnTo>
                      <a:lnTo>
                        <a:pt x="24" y="22"/>
                      </a:lnTo>
                      <a:lnTo>
                        <a:pt x="22" y="17"/>
                      </a:lnTo>
                      <a:lnTo>
                        <a:pt x="17" y="12"/>
                      </a:lnTo>
                      <a:lnTo>
                        <a:pt x="12" y="10"/>
                      </a:lnTo>
                      <a:lnTo>
                        <a:pt x="5" y="7"/>
                      </a:lnTo>
                      <a:lnTo>
                        <a:pt x="3" y="5"/>
                      </a:lnTo>
                      <a:lnTo>
                        <a:pt x="0" y="5"/>
                      </a:lnTo>
                      <a:lnTo>
                        <a:pt x="3" y="3"/>
                      </a:lnTo>
                      <a:lnTo>
                        <a:pt x="3" y="0"/>
                      </a:lnTo>
                      <a:lnTo>
                        <a:pt x="19" y="3"/>
                      </a:lnTo>
                      <a:lnTo>
                        <a:pt x="38" y="0"/>
                      </a:lnTo>
                      <a:lnTo>
                        <a:pt x="41" y="3"/>
                      </a:lnTo>
                      <a:lnTo>
                        <a:pt x="43" y="5"/>
                      </a:lnTo>
                      <a:lnTo>
                        <a:pt x="94" y="108"/>
                      </a:lnTo>
                      <a:lnTo>
                        <a:pt x="96" y="108"/>
                      </a:lnTo>
                      <a:lnTo>
                        <a:pt x="149" y="10"/>
                      </a:lnTo>
                      <a:lnTo>
                        <a:pt x="151" y="5"/>
                      </a:lnTo>
                      <a:lnTo>
                        <a:pt x="151" y="3"/>
                      </a:lnTo>
                      <a:lnTo>
                        <a:pt x="153" y="3"/>
                      </a:lnTo>
                      <a:lnTo>
                        <a:pt x="165" y="3"/>
                      </a:lnTo>
                      <a:lnTo>
                        <a:pt x="180" y="3"/>
                      </a:lnTo>
                      <a:lnTo>
                        <a:pt x="185" y="0"/>
                      </a:lnTo>
                      <a:lnTo>
                        <a:pt x="187" y="3"/>
                      </a:lnTo>
                      <a:lnTo>
                        <a:pt x="189" y="5"/>
                      </a:lnTo>
                      <a:lnTo>
                        <a:pt x="187" y="5"/>
                      </a:lnTo>
                      <a:lnTo>
                        <a:pt x="185" y="7"/>
                      </a:lnTo>
                      <a:lnTo>
                        <a:pt x="177" y="10"/>
                      </a:lnTo>
                      <a:lnTo>
                        <a:pt x="173" y="12"/>
                      </a:lnTo>
                      <a:lnTo>
                        <a:pt x="170" y="15"/>
                      </a:lnTo>
                      <a:lnTo>
                        <a:pt x="168" y="19"/>
                      </a:lnTo>
                      <a:lnTo>
                        <a:pt x="165" y="27"/>
                      </a:lnTo>
                      <a:lnTo>
                        <a:pt x="168" y="72"/>
                      </a:lnTo>
                      <a:lnTo>
                        <a:pt x="168" y="118"/>
                      </a:lnTo>
                      <a:lnTo>
                        <a:pt x="170" y="125"/>
                      </a:lnTo>
                      <a:lnTo>
                        <a:pt x="173" y="132"/>
                      </a:lnTo>
                      <a:lnTo>
                        <a:pt x="175" y="134"/>
                      </a:lnTo>
                      <a:lnTo>
                        <a:pt x="180" y="137"/>
                      </a:lnTo>
                      <a:lnTo>
                        <a:pt x="189" y="139"/>
                      </a:lnTo>
                      <a:lnTo>
                        <a:pt x="192" y="141"/>
                      </a:lnTo>
                      <a:lnTo>
                        <a:pt x="192" y="144"/>
                      </a:lnTo>
                      <a:lnTo>
                        <a:pt x="189" y="144"/>
                      </a:lnTo>
                      <a:lnTo>
                        <a:pt x="158" y="141"/>
                      </a:lnTo>
                      <a:lnTo>
                        <a:pt x="137" y="144"/>
                      </a:lnTo>
                      <a:lnTo>
                        <a:pt x="132" y="144"/>
                      </a:lnTo>
                      <a:lnTo>
                        <a:pt x="132" y="141"/>
                      </a:lnTo>
                      <a:lnTo>
                        <a:pt x="132" y="139"/>
                      </a:lnTo>
                      <a:lnTo>
                        <a:pt x="139" y="134"/>
                      </a:lnTo>
                      <a:lnTo>
                        <a:pt x="142" y="134"/>
                      </a:lnTo>
                      <a:lnTo>
                        <a:pt x="144" y="132"/>
                      </a:lnTo>
                      <a:lnTo>
                        <a:pt x="146" y="127"/>
                      </a:lnTo>
                      <a:lnTo>
                        <a:pt x="146" y="122"/>
                      </a:lnTo>
                      <a:lnTo>
                        <a:pt x="146" y="39"/>
                      </a:lnTo>
                      <a:lnTo>
                        <a:pt x="144" y="39"/>
                      </a:lnTo>
                      <a:lnTo>
                        <a:pt x="91" y="139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3" name="Freeform 72"/>
                <p:cNvSpPr>
                  <a:spLocks/>
                </p:cNvSpPr>
                <p:nvPr/>
              </p:nvSpPr>
              <p:spPr bwMode="auto">
                <a:xfrm>
                  <a:off x="1435" y="963"/>
                  <a:ext cx="125" cy="144"/>
                </a:xfrm>
                <a:custGeom>
                  <a:avLst/>
                  <a:gdLst>
                    <a:gd name="T0" fmla="*/ 43 w 125"/>
                    <a:gd name="T1" fmla="*/ 122 h 144"/>
                    <a:gd name="T2" fmla="*/ 46 w 125"/>
                    <a:gd name="T3" fmla="*/ 130 h 144"/>
                    <a:gd name="T4" fmla="*/ 58 w 125"/>
                    <a:gd name="T5" fmla="*/ 132 h 144"/>
                    <a:gd name="T6" fmla="*/ 70 w 125"/>
                    <a:gd name="T7" fmla="*/ 134 h 144"/>
                    <a:gd name="T8" fmla="*/ 94 w 125"/>
                    <a:gd name="T9" fmla="*/ 130 h 144"/>
                    <a:gd name="T10" fmla="*/ 111 w 125"/>
                    <a:gd name="T11" fmla="*/ 122 h 144"/>
                    <a:gd name="T12" fmla="*/ 120 w 125"/>
                    <a:gd name="T13" fmla="*/ 110 h 144"/>
                    <a:gd name="T14" fmla="*/ 123 w 125"/>
                    <a:gd name="T15" fmla="*/ 110 h 144"/>
                    <a:gd name="T16" fmla="*/ 125 w 125"/>
                    <a:gd name="T17" fmla="*/ 115 h 144"/>
                    <a:gd name="T18" fmla="*/ 125 w 125"/>
                    <a:gd name="T19" fmla="*/ 118 h 144"/>
                    <a:gd name="T20" fmla="*/ 118 w 125"/>
                    <a:gd name="T21" fmla="*/ 132 h 144"/>
                    <a:gd name="T22" fmla="*/ 111 w 125"/>
                    <a:gd name="T23" fmla="*/ 139 h 144"/>
                    <a:gd name="T24" fmla="*/ 103 w 125"/>
                    <a:gd name="T25" fmla="*/ 144 h 144"/>
                    <a:gd name="T26" fmla="*/ 87 w 125"/>
                    <a:gd name="T27" fmla="*/ 144 h 144"/>
                    <a:gd name="T28" fmla="*/ 48 w 125"/>
                    <a:gd name="T29" fmla="*/ 141 h 144"/>
                    <a:gd name="T30" fmla="*/ 5 w 125"/>
                    <a:gd name="T31" fmla="*/ 144 h 144"/>
                    <a:gd name="T32" fmla="*/ 3 w 125"/>
                    <a:gd name="T33" fmla="*/ 144 h 144"/>
                    <a:gd name="T34" fmla="*/ 0 w 125"/>
                    <a:gd name="T35" fmla="*/ 141 h 144"/>
                    <a:gd name="T36" fmla="*/ 3 w 125"/>
                    <a:gd name="T37" fmla="*/ 139 h 144"/>
                    <a:gd name="T38" fmla="*/ 10 w 125"/>
                    <a:gd name="T39" fmla="*/ 137 h 144"/>
                    <a:gd name="T40" fmla="*/ 17 w 125"/>
                    <a:gd name="T41" fmla="*/ 132 h 144"/>
                    <a:gd name="T42" fmla="*/ 22 w 125"/>
                    <a:gd name="T43" fmla="*/ 122 h 144"/>
                    <a:gd name="T44" fmla="*/ 22 w 125"/>
                    <a:gd name="T45" fmla="*/ 24 h 144"/>
                    <a:gd name="T46" fmla="*/ 17 w 125"/>
                    <a:gd name="T47" fmla="*/ 12 h 144"/>
                    <a:gd name="T48" fmla="*/ 10 w 125"/>
                    <a:gd name="T49" fmla="*/ 10 h 144"/>
                    <a:gd name="T50" fmla="*/ 0 w 125"/>
                    <a:gd name="T51" fmla="*/ 5 h 144"/>
                    <a:gd name="T52" fmla="*/ 0 w 125"/>
                    <a:gd name="T53" fmla="*/ 3 h 144"/>
                    <a:gd name="T54" fmla="*/ 5 w 125"/>
                    <a:gd name="T55" fmla="*/ 0 h 144"/>
                    <a:gd name="T56" fmla="*/ 58 w 125"/>
                    <a:gd name="T57" fmla="*/ 3 h 144"/>
                    <a:gd name="T58" fmla="*/ 111 w 125"/>
                    <a:gd name="T59" fmla="*/ 0 h 144"/>
                    <a:gd name="T60" fmla="*/ 115 w 125"/>
                    <a:gd name="T61" fmla="*/ 3 h 144"/>
                    <a:gd name="T62" fmla="*/ 115 w 125"/>
                    <a:gd name="T63" fmla="*/ 3 h 144"/>
                    <a:gd name="T64" fmla="*/ 115 w 125"/>
                    <a:gd name="T65" fmla="*/ 31 h 144"/>
                    <a:gd name="T66" fmla="*/ 111 w 125"/>
                    <a:gd name="T67" fmla="*/ 36 h 144"/>
                    <a:gd name="T68" fmla="*/ 108 w 125"/>
                    <a:gd name="T69" fmla="*/ 36 h 144"/>
                    <a:gd name="T70" fmla="*/ 108 w 125"/>
                    <a:gd name="T71" fmla="*/ 27 h 144"/>
                    <a:gd name="T72" fmla="*/ 106 w 125"/>
                    <a:gd name="T73" fmla="*/ 22 h 144"/>
                    <a:gd name="T74" fmla="*/ 101 w 125"/>
                    <a:gd name="T75" fmla="*/ 17 h 144"/>
                    <a:gd name="T76" fmla="*/ 84 w 125"/>
                    <a:gd name="T77" fmla="*/ 12 h 144"/>
                    <a:gd name="T78" fmla="*/ 70 w 125"/>
                    <a:gd name="T79" fmla="*/ 12 h 144"/>
                    <a:gd name="T80" fmla="*/ 51 w 125"/>
                    <a:gd name="T81" fmla="*/ 12 h 144"/>
                    <a:gd name="T82" fmla="*/ 46 w 125"/>
                    <a:gd name="T83" fmla="*/ 15 h 144"/>
                    <a:gd name="T84" fmla="*/ 43 w 125"/>
                    <a:gd name="T85" fmla="*/ 19 h 144"/>
                    <a:gd name="T86" fmla="*/ 75 w 125"/>
                    <a:gd name="T87" fmla="*/ 62 h 144"/>
                    <a:gd name="T88" fmla="*/ 79 w 125"/>
                    <a:gd name="T89" fmla="*/ 62 h 144"/>
                    <a:gd name="T90" fmla="*/ 89 w 125"/>
                    <a:gd name="T91" fmla="*/ 58 h 144"/>
                    <a:gd name="T92" fmla="*/ 94 w 125"/>
                    <a:gd name="T93" fmla="*/ 48 h 144"/>
                    <a:gd name="T94" fmla="*/ 96 w 125"/>
                    <a:gd name="T95" fmla="*/ 46 h 144"/>
                    <a:gd name="T96" fmla="*/ 101 w 125"/>
                    <a:gd name="T97" fmla="*/ 46 h 144"/>
                    <a:gd name="T98" fmla="*/ 101 w 125"/>
                    <a:gd name="T99" fmla="*/ 48 h 144"/>
                    <a:gd name="T100" fmla="*/ 101 w 125"/>
                    <a:gd name="T101" fmla="*/ 65 h 144"/>
                    <a:gd name="T102" fmla="*/ 101 w 125"/>
                    <a:gd name="T103" fmla="*/ 91 h 144"/>
                    <a:gd name="T104" fmla="*/ 96 w 125"/>
                    <a:gd name="T105" fmla="*/ 98 h 144"/>
                    <a:gd name="T106" fmla="*/ 94 w 125"/>
                    <a:gd name="T107" fmla="*/ 96 h 144"/>
                    <a:gd name="T108" fmla="*/ 91 w 125"/>
                    <a:gd name="T109" fmla="*/ 86 h 144"/>
                    <a:gd name="T110" fmla="*/ 87 w 125"/>
                    <a:gd name="T111" fmla="*/ 77 h 144"/>
                    <a:gd name="T112" fmla="*/ 75 w 125"/>
                    <a:gd name="T113" fmla="*/ 74 h 144"/>
                    <a:gd name="T114" fmla="*/ 43 w 125"/>
                    <a:gd name="T115" fmla="*/ 122 h 144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w 125"/>
                    <a:gd name="T175" fmla="*/ 0 h 144"/>
                    <a:gd name="T176" fmla="*/ 125 w 125"/>
                    <a:gd name="T177" fmla="*/ 144 h 144"/>
                  </a:gdLst>
                  <a:ahLst/>
                  <a:cxnLst>
                    <a:cxn ang="T116">
                      <a:pos x="T0" y="T1"/>
                    </a:cxn>
                    <a:cxn ang="T117">
                      <a:pos x="T2" y="T3"/>
                    </a:cxn>
                    <a:cxn ang="T118">
                      <a:pos x="T4" y="T5"/>
                    </a:cxn>
                    <a:cxn ang="T119">
                      <a:pos x="T6" y="T7"/>
                    </a:cxn>
                    <a:cxn ang="T120">
                      <a:pos x="T8" y="T9"/>
                    </a:cxn>
                    <a:cxn ang="T121">
                      <a:pos x="T10" y="T11"/>
                    </a:cxn>
                    <a:cxn ang="T122">
                      <a:pos x="T12" y="T13"/>
                    </a:cxn>
                    <a:cxn ang="T123">
                      <a:pos x="T14" y="T15"/>
                    </a:cxn>
                    <a:cxn ang="T124">
                      <a:pos x="T16" y="T17"/>
                    </a:cxn>
                    <a:cxn ang="T125">
                      <a:pos x="T18" y="T19"/>
                    </a:cxn>
                    <a:cxn ang="T126">
                      <a:pos x="T20" y="T21"/>
                    </a:cxn>
                    <a:cxn ang="T127">
                      <a:pos x="T22" y="T23"/>
                    </a:cxn>
                    <a:cxn ang="T128">
                      <a:pos x="T24" y="T25"/>
                    </a:cxn>
                    <a:cxn ang="T129">
                      <a:pos x="T26" y="T27"/>
                    </a:cxn>
                    <a:cxn ang="T130">
                      <a:pos x="T28" y="T29"/>
                    </a:cxn>
                    <a:cxn ang="T131">
                      <a:pos x="T30" y="T31"/>
                    </a:cxn>
                    <a:cxn ang="T132">
                      <a:pos x="T32" y="T33"/>
                    </a:cxn>
                    <a:cxn ang="T133">
                      <a:pos x="T34" y="T35"/>
                    </a:cxn>
                    <a:cxn ang="T134">
                      <a:pos x="T36" y="T37"/>
                    </a:cxn>
                    <a:cxn ang="T135">
                      <a:pos x="T38" y="T39"/>
                    </a:cxn>
                    <a:cxn ang="T136">
                      <a:pos x="T40" y="T41"/>
                    </a:cxn>
                    <a:cxn ang="T137">
                      <a:pos x="T42" y="T43"/>
                    </a:cxn>
                    <a:cxn ang="T138">
                      <a:pos x="T44" y="T45"/>
                    </a:cxn>
                    <a:cxn ang="T139">
                      <a:pos x="T46" y="T47"/>
                    </a:cxn>
                    <a:cxn ang="T140">
                      <a:pos x="T48" y="T49"/>
                    </a:cxn>
                    <a:cxn ang="T141">
                      <a:pos x="T50" y="T51"/>
                    </a:cxn>
                    <a:cxn ang="T142">
                      <a:pos x="T52" y="T53"/>
                    </a:cxn>
                    <a:cxn ang="T143">
                      <a:pos x="T54" y="T55"/>
                    </a:cxn>
                    <a:cxn ang="T144">
                      <a:pos x="T56" y="T57"/>
                    </a:cxn>
                    <a:cxn ang="T145">
                      <a:pos x="T58" y="T59"/>
                    </a:cxn>
                    <a:cxn ang="T146">
                      <a:pos x="T60" y="T61"/>
                    </a:cxn>
                    <a:cxn ang="T147">
                      <a:pos x="T62" y="T63"/>
                    </a:cxn>
                    <a:cxn ang="T148">
                      <a:pos x="T64" y="T65"/>
                    </a:cxn>
                    <a:cxn ang="T149">
                      <a:pos x="T66" y="T67"/>
                    </a:cxn>
                    <a:cxn ang="T150">
                      <a:pos x="T68" y="T69"/>
                    </a:cxn>
                    <a:cxn ang="T151">
                      <a:pos x="T70" y="T71"/>
                    </a:cxn>
                    <a:cxn ang="T152">
                      <a:pos x="T72" y="T73"/>
                    </a:cxn>
                    <a:cxn ang="T153">
                      <a:pos x="T74" y="T75"/>
                    </a:cxn>
                    <a:cxn ang="T154">
                      <a:pos x="T76" y="T77"/>
                    </a:cxn>
                    <a:cxn ang="T155">
                      <a:pos x="T78" y="T79"/>
                    </a:cxn>
                    <a:cxn ang="T156">
                      <a:pos x="T80" y="T81"/>
                    </a:cxn>
                    <a:cxn ang="T157">
                      <a:pos x="T82" y="T83"/>
                    </a:cxn>
                    <a:cxn ang="T158">
                      <a:pos x="T84" y="T85"/>
                    </a:cxn>
                    <a:cxn ang="T159">
                      <a:pos x="T86" y="T87"/>
                    </a:cxn>
                    <a:cxn ang="T160">
                      <a:pos x="T88" y="T89"/>
                    </a:cxn>
                    <a:cxn ang="T161">
                      <a:pos x="T90" y="T91"/>
                    </a:cxn>
                    <a:cxn ang="T162">
                      <a:pos x="T92" y="T93"/>
                    </a:cxn>
                    <a:cxn ang="T163">
                      <a:pos x="T94" y="T95"/>
                    </a:cxn>
                    <a:cxn ang="T164">
                      <a:pos x="T96" y="T97"/>
                    </a:cxn>
                    <a:cxn ang="T165">
                      <a:pos x="T98" y="T99"/>
                    </a:cxn>
                    <a:cxn ang="T166">
                      <a:pos x="T100" y="T101"/>
                    </a:cxn>
                    <a:cxn ang="T167">
                      <a:pos x="T102" y="T103"/>
                    </a:cxn>
                    <a:cxn ang="T168">
                      <a:pos x="T104" y="T105"/>
                    </a:cxn>
                    <a:cxn ang="T169">
                      <a:pos x="T106" y="T107"/>
                    </a:cxn>
                    <a:cxn ang="T170">
                      <a:pos x="T108" y="T109"/>
                    </a:cxn>
                    <a:cxn ang="T171">
                      <a:pos x="T110" y="T111"/>
                    </a:cxn>
                    <a:cxn ang="T172">
                      <a:pos x="T112" y="T113"/>
                    </a:cxn>
                    <a:cxn ang="T173">
                      <a:pos x="T114" y="T115"/>
                    </a:cxn>
                  </a:cxnLst>
                  <a:rect l="T174" t="T175" r="T176" b="T177"/>
                  <a:pathLst>
                    <a:path w="125" h="144">
                      <a:moveTo>
                        <a:pt x="43" y="122"/>
                      </a:moveTo>
                      <a:lnTo>
                        <a:pt x="43" y="122"/>
                      </a:lnTo>
                      <a:lnTo>
                        <a:pt x="46" y="127"/>
                      </a:lnTo>
                      <a:lnTo>
                        <a:pt x="46" y="130"/>
                      </a:lnTo>
                      <a:lnTo>
                        <a:pt x="51" y="132"/>
                      </a:lnTo>
                      <a:lnTo>
                        <a:pt x="58" y="132"/>
                      </a:lnTo>
                      <a:lnTo>
                        <a:pt x="70" y="134"/>
                      </a:lnTo>
                      <a:lnTo>
                        <a:pt x="84" y="132"/>
                      </a:lnTo>
                      <a:lnTo>
                        <a:pt x="94" y="130"/>
                      </a:lnTo>
                      <a:lnTo>
                        <a:pt x="103" y="125"/>
                      </a:lnTo>
                      <a:lnTo>
                        <a:pt x="111" y="122"/>
                      </a:lnTo>
                      <a:lnTo>
                        <a:pt x="118" y="115"/>
                      </a:lnTo>
                      <a:lnTo>
                        <a:pt x="120" y="110"/>
                      </a:lnTo>
                      <a:lnTo>
                        <a:pt x="123" y="110"/>
                      </a:lnTo>
                      <a:lnTo>
                        <a:pt x="125" y="110"/>
                      </a:lnTo>
                      <a:lnTo>
                        <a:pt x="125" y="115"/>
                      </a:lnTo>
                      <a:lnTo>
                        <a:pt x="125" y="118"/>
                      </a:lnTo>
                      <a:lnTo>
                        <a:pt x="123" y="125"/>
                      </a:lnTo>
                      <a:lnTo>
                        <a:pt x="118" y="132"/>
                      </a:lnTo>
                      <a:lnTo>
                        <a:pt x="111" y="139"/>
                      </a:lnTo>
                      <a:lnTo>
                        <a:pt x="108" y="141"/>
                      </a:lnTo>
                      <a:lnTo>
                        <a:pt x="103" y="144"/>
                      </a:lnTo>
                      <a:lnTo>
                        <a:pt x="96" y="144"/>
                      </a:lnTo>
                      <a:lnTo>
                        <a:pt x="87" y="144"/>
                      </a:lnTo>
                      <a:lnTo>
                        <a:pt x="48" y="141"/>
                      </a:lnTo>
                      <a:lnTo>
                        <a:pt x="5" y="144"/>
                      </a:lnTo>
                      <a:lnTo>
                        <a:pt x="3" y="144"/>
                      </a:lnTo>
                      <a:lnTo>
                        <a:pt x="3" y="141"/>
                      </a:lnTo>
                      <a:lnTo>
                        <a:pt x="0" y="141"/>
                      </a:lnTo>
                      <a:lnTo>
                        <a:pt x="3" y="139"/>
                      </a:lnTo>
                      <a:lnTo>
                        <a:pt x="10" y="137"/>
                      </a:lnTo>
                      <a:lnTo>
                        <a:pt x="15" y="134"/>
                      </a:lnTo>
                      <a:lnTo>
                        <a:pt x="17" y="132"/>
                      </a:lnTo>
                      <a:lnTo>
                        <a:pt x="20" y="127"/>
                      </a:lnTo>
                      <a:lnTo>
                        <a:pt x="22" y="122"/>
                      </a:lnTo>
                      <a:lnTo>
                        <a:pt x="22" y="24"/>
                      </a:lnTo>
                      <a:lnTo>
                        <a:pt x="20" y="17"/>
                      </a:lnTo>
                      <a:lnTo>
                        <a:pt x="17" y="12"/>
                      </a:lnTo>
                      <a:lnTo>
                        <a:pt x="15" y="12"/>
                      </a:lnTo>
                      <a:lnTo>
                        <a:pt x="10" y="10"/>
                      </a:lnTo>
                      <a:lnTo>
                        <a:pt x="3" y="7"/>
                      </a:lnTo>
                      <a:lnTo>
                        <a:pt x="0" y="5"/>
                      </a:lnTo>
                      <a:lnTo>
                        <a:pt x="0" y="3"/>
                      </a:lnTo>
                      <a:lnTo>
                        <a:pt x="5" y="0"/>
                      </a:lnTo>
                      <a:lnTo>
                        <a:pt x="58" y="3"/>
                      </a:lnTo>
                      <a:lnTo>
                        <a:pt x="111" y="0"/>
                      </a:lnTo>
                      <a:lnTo>
                        <a:pt x="115" y="3"/>
                      </a:lnTo>
                      <a:lnTo>
                        <a:pt x="115" y="31"/>
                      </a:lnTo>
                      <a:lnTo>
                        <a:pt x="113" y="36"/>
                      </a:lnTo>
                      <a:lnTo>
                        <a:pt x="111" y="36"/>
                      </a:lnTo>
                      <a:lnTo>
                        <a:pt x="108" y="36"/>
                      </a:lnTo>
                      <a:lnTo>
                        <a:pt x="108" y="34"/>
                      </a:lnTo>
                      <a:lnTo>
                        <a:pt x="108" y="27"/>
                      </a:lnTo>
                      <a:lnTo>
                        <a:pt x="106" y="22"/>
                      </a:lnTo>
                      <a:lnTo>
                        <a:pt x="103" y="19"/>
                      </a:lnTo>
                      <a:lnTo>
                        <a:pt x="101" y="17"/>
                      </a:lnTo>
                      <a:lnTo>
                        <a:pt x="96" y="15"/>
                      </a:lnTo>
                      <a:lnTo>
                        <a:pt x="84" y="12"/>
                      </a:lnTo>
                      <a:lnTo>
                        <a:pt x="70" y="12"/>
                      </a:lnTo>
                      <a:lnTo>
                        <a:pt x="58" y="12"/>
                      </a:lnTo>
                      <a:lnTo>
                        <a:pt x="51" y="12"/>
                      </a:lnTo>
                      <a:lnTo>
                        <a:pt x="48" y="12"/>
                      </a:lnTo>
                      <a:lnTo>
                        <a:pt x="46" y="15"/>
                      </a:lnTo>
                      <a:lnTo>
                        <a:pt x="43" y="17"/>
                      </a:lnTo>
                      <a:lnTo>
                        <a:pt x="43" y="19"/>
                      </a:lnTo>
                      <a:lnTo>
                        <a:pt x="43" y="62"/>
                      </a:lnTo>
                      <a:lnTo>
                        <a:pt x="75" y="62"/>
                      </a:lnTo>
                      <a:lnTo>
                        <a:pt x="79" y="62"/>
                      </a:lnTo>
                      <a:lnTo>
                        <a:pt x="87" y="60"/>
                      </a:lnTo>
                      <a:lnTo>
                        <a:pt x="89" y="58"/>
                      </a:lnTo>
                      <a:lnTo>
                        <a:pt x="91" y="53"/>
                      </a:lnTo>
                      <a:lnTo>
                        <a:pt x="94" y="48"/>
                      </a:lnTo>
                      <a:lnTo>
                        <a:pt x="94" y="46"/>
                      </a:lnTo>
                      <a:lnTo>
                        <a:pt x="96" y="46"/>
                      </a:lnTo>
                      <a:lnTo>
                        <a:pt x="101" y="46"/>
                      </a:lnTo>
                      <a:lnTo>
                        <a:pt x="101" y="48"/>
                      </a:lnTo>
                      <a:lnTo>
                        <a:pt x="101" y="65"/>
                      </a:lnTo>
                      <a:lnTo>
                        <a:pt x="101" y="91"/>
                      </a:lnTo>
                      <a:lnTo>
                        <a:pt x="99" y="96"/>
                      </a:lnTo>
                      <a:lnTo>
                        <a:pt x="96" y="98"/>
                      </a:lnTo>
                      <a:lnTo>
                        <a:pt x="94" y="96"/>
                      </a:lnTo>
                      <a:lnTo>
                        <a:pt x="94" y="94"/>
                      </a:lnTo>
                      <a:lnTo>
                        <a:pt x="91" y="86"/>
                      </a:lnTo>
                      <a:lnTo>
                        <a:pt x="89" y="82"/>
                      </a:lnTo>
                      <a:lnTo>
                        <a:pt x="87" y="77"/>
                      </a:lnTo>
                      <a:lnTo>
                        <a:pt x="79" y="77"/>
                      </a:lnTo>
                      <a:lnTo>
                        <a:pt x="75" y="74"/>
                      </a:lnTo>
                      <a:lnTo>
                        <a:pt x="43" y="74"/>
                      </a:lnTo>
                      <a:lnTo>
                        <a:pt x="43" y="12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4" name="Freeform 73"/>
                <p:cNvSpPr>
                  <a:spLocks noEditPoints="1"/>
                </p:cNvSpPr>
                <p:nvPr/>
              </p:nvSpPr>
              <p:spPr bwMode="auto">
                <a:xfrm>
                  <a:off x="1593" y="961"/>
                  <a:ext cx="156" cy="146"/>
                </a:xfrm>
                <a:custGeom>
                  <a:avLst/>
                  <a:gdLst>
                    <a:gd name="T0" fmla="*/ 46 w 156"/>
                    <a:gd name="T1" fmla="*/ 17 h 146"/>
                    <a:gd name="T2" fmla="*/ 46 w 156"/>
                    <a:gd name="T3" fmla="*/ 14 h 146"/>
                    <a:gd name="T4" fmla="*/ 58 w 156"/>
                    <a:gd name="T5" fmla="*/ 7 h 146"/>
                    <a:gd name="T6" fmla="*/ 68 w 156"/>
                    <a:gd name="T7" fmla="*/ 7 h 146"/>
                    <a:gd name="T8" fmla="*/ 84 w 156"/>
                    <a:gd name="T9" fmla="*/ 9 h 146"/>
                    <a:gd name="T10" fmla="*/ 99 w 156"/>
                    <a:gd name="T11" fmla="*/ 14 h 146"/>
                    <a:gd name="T12" fmla="*/ 111 w 156"/>
                    <a:gd name="T13" fmla="*/ 21 h 146"/>
                    <a:gd name="T14" fmla="*/ 125 w 156"/>
                    <a:gd name="T15" fmla="*/ 43 h 146"/>
                    <a:gd name="T16" fmla="*/ 132 w 156"/>
                    <a:gd name="T17" fmla="*/ 69 h 146"/>
                    <a:gd name="T18" fmla="*/ 132 w 156"/>
                    <a:gd name="T19" fmla="*/ 81 h 146"/>
                    <a:gd name="T20" fmla="*/ 130 w 156"/>
                    <a:gd name="T21" fmla="*/ 105 h 146"/>
                    <a:gd name="T22" fmla="*/ 118 w 156"/>
                    <a:gd name="T23" fmla="*/ 124 h 146"/>
                    <a:gd name="T24" fmla="*/ 99 w 156"/>
                    <a:gd name="T25" fmla="*/ 134 h 146"/>
                    <a:gd name="T26" fmla="*/ 70 w 156"/>
                    <a:gd name="T27" fmla="*/ 139 h 146"/>
                    <a:gd name="T28" fmla="*/ 58 w 156"/>
                    <a:gd name="T29" fmla="*/ 139 h 146"/>
                    <a:gd name="T30" fmla="*/ 46 w 156"/>
                    <a:gd name="T31" fmla="*/ 134 h 146"/>
                    <a:gd name="T32" fmla="*/ 46 w 156"/>
                    <a:gd name="T33" fmla="*/ 129 h 146"/>
                    <a:gd name="T34" fmla="*/ 46 w 156"/>
                    <a:gd name="T35" fmla="*/ 17 h 146"/>
                    <a:gd name="T36" fmla="*/ 22 w 156"/>
                    <a:gd name="T37" fmla="*/ 122 h 146"/>
                    <a:gd name="T38" fmla="*/ 17 w 156"/>
                    <a:gd name="T39" fmla="*/ 134 h 146"/>
                    <a:gd name="T40" fmla="*/ 12 w 156"/>
                    <a:gd name="T41" fmla="*/ 139 h 146"/>
                    <a:gd name="T42" fmla="*/ 5 w 156"/>
                    <a:gd name="T43" fmla="*/ 143 h 146"/>
                    <a:gd name="T44" fmla="*/ 3 w 156"/>
                    <a:gd name="T45" fmla="*/ 143 h 146"/>
                    <a:gd name="T46" fmla="*/ 8 w 156"/>
                    <a:gd name="T47" fmla="*/ 146 h 146"/>
                    <a:gd name="T48" fmla="*/ 39 w 156"/>
                    <a:gd name="T49" fmla="*/ 143 h 146"/>
                    <a:gd name="T50" fmla="*/ 77 w 156"/>
                    <a:gd name="T51" fmla="*/ 146 h 146"/>
                    <a:gd name="T52" fmla="*/ 91 w 156"/>
                    <a:gd name="T53" fmla="*/ 146 h 146"/>
                    <a:gd name="T54" fmla="*/ 120 w 156"/>
                    <a:gd name="T55" fmla="*/ 136 h 146"/>
                    <a:gd name="T56" fmla="*/ 142 w 156"/>
                    <a:gd name="T57" fmla="*/ 117 h 146"/>
                    <a:gd name="T58" fmla="*/ 149 w 156"/>
                    <a:gd name="T59" fmla="*/ 103 h 146"/>
                    <a:gd name="T60" fmla="*/ 154 w 156"/>
                    <a:gd name="T61" fmla="*/ 88 h 146"/>
                    <a:gd name="T62" fmla="*/ 156 w 156"/>
                    <a:gd name="T63" fmla="*/ 72 h 146"/>
                    <a:gd name="T64" fmla="*/ 154 w 156"/>
                    <a:gd name="T65" fmla="*/ 62 h 146"/>
                    <a:gd name="T66" fmla="*/ 147 w 156"/>
                    <a:gd name="T67" fmla="*/ 38 h 146"/>
                    <a:gd name="T68" fmla="*/ 130 w 156"/>
                    <a:gd name="T69" fmla="*/ 17 h 146"/>
                    <a:gd name="T70" fmla="*/ 115 w 156"/>
                    <a:gd name="T71" fmla="*/ 9 h 146"/>
                    <a:gd name="T72" fmla="*/ 99 w 156"/>
                    <a:gd name="T73" fmla="*/ 5 h 146"/>
                    <a:gd name="T74" fmla="*/ 79 w 156"/>
                    <a:gd name="T75" fmla="*/ 0 h 146"/>
                    <a:gd name="T76" fmla="*/ 51 w 156"/>
                    <a:gd name="T77" fmla="*/ 2 h 146"/>
                    <a:gd name="T78" fmla="*/ 27 w 156"/>
                    <a:gd name="T79" fmla="*/ 5 h 146"/>
                    <a:gd name="T80" fmla="*/ 15 w 156"/>
                    <a:gd name="T81" fmla="*/ 5 h 146"/>
                    <a:gd name="T82" fmla="*/ 5 w 156"/>
                    <a:gd name="T83" fmla="*/ 2 h 146"/>
                    <a:gd name="T84" fmla="*/ 0 w 156"/>
                    <a:gd name="T85" fmla="*/ 5 h 146"/>
                    <a:gd name="T86" fmla="*/ 0 w 156"/>
                    <a:gd name="T87" fmla="*/ 5 h 146"/>
                    <a:gd name="T88" fmla="*/ 0 w 156"/>
                    <a:gd name="T89" fmla="*/ 7 h 146"/>
                    <a:gd name="T90" fmla="*/ 10 w 156"/>
                    <a:gd name="T91" fmla="*/ 12 h 146"/>
                    <a:gd name="T92" fmla="*/ 17 w 156"/>
                    <a:gd name="T93" fmla="*/ 17 h 146"/>
                    <a:gd name="T94" fmla="*/ 22 w 156"/>
                    <a:gd name="T95" fmla="*/ 29 h 146"/>
                    <a:gd name="T96" fmla="*/ 22 w 156"/>
                    <a:gd name="T97" fmla="*/ 122 h 14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w 156"/>
                    <a:gd name="T148" fmla="*/ 0 h 146"/>
                    <a:gd name="T149" fmla="*/ 156 w 156"/>
                    <a:gd name="T150" fmla="*/ 146 h 146"/>
                  </a:gdLst>
                  <a:ahLst/>
                  <a:cxnLst>
                    <a:cxn ang="T98">
                      <a:pos x="T0" y="T1"/>
                    </a:cxn>
                    <a:cxn ang="T99">
                      <a:pos x="T2" y="T3"/>
                    </a:cxn>
                    <a:cxn ang="T100">
                      <a:pos x="T4" y="T5"/>
                    </a:cxn>
                    <a:cxn ang="T101">
                      <a:pos x="T6" y="T7"/>
                    </a:cxn>
                    <a:cxn ang="T102">
                      <a:pos x="T8" y="T9"/>
                    </a:cxn>
                    <a:cxn ang="T103">
                      <a:pos x="T10" y="T11"/>
                    </a:cxn>
                    <a:cxn ang="T104">
                      <a:pos x="T12" y="T13"/>
                    </a:cxn>
                    <a:cxn ang="T105">
                      <a:pos x="T14" y="T15"/>
                    </a:cxn>
                    <a:cxn ang="T106">
                      <a:pos x="T16" y="T17"/>
                    </a:cxn>
                    <a:cxn ang="T107">
                      <a:pos x="T18" y="T19"/>
                    </a:cxn>
                    <a:cxn ang="T108">
                      <a:pos x="T20" y="T21"/>
                    </a:cxn>
                    <a:cxn ang="T109">
                      <a:pos x="T22" y="T23"/>
                    </a:cxn>
                    <a:cxn ang="T110">
                      <a:pos x="T24" y="T25"/>
                    </a:cxn>
                    <a:cxn ang="T111">
                      <a:pos x="T26" y="T27"/>
                    </a:cxn>
                    <a:cxn ang="T112">
                      <a:pos x="T28" y="T29"/>
                    </a:cxn>
                    <a:cxn ang="T113">
                      <a:pos x="T30" y="T31"/>
                    </a:cxn>
                    <a:cxn ang="T114">
                      <a:pos x="T32" y="T33"/>
                    </a:cxn>
                    <a:cxn ang="T115">
                      <a:pos x="T34" y="T35"/>
                    </a:cxn>
                    <a:cxn ang="T116">
                      <a:pos x="T36" y="T37"/>
                    </a:cxn>
                    <a:cxn ang="T117">
                      <a:pos x="T38" y="T39"/>
                    </a:cxn>
                    <a:cxn ang="T118">
                      <a:pos x="T40" y="T41"/>
                    </a:cxn>
                    <a:cxn ang="T119">
                      <a:pos x="T42" y="T43"/>
                    </a:cxn>
                    <a:cxn ang="T120">
                      <a:pos x="T44" y="T45"/>
                    </a:cxn>
                    <a:cxn ang="T121">
                      <a:pos x="T46" y="T47"/>
                    </a:cxn>
                    <a:cxn ang="T122">
                      <a:pos x="T48" y="T49"/>
                    </a:cxn>
                    <a:cxn ang="T123">
                      <a:pos x="T50" y="T51"/>
                    </a:cxn>
                    <a:cxn ang="T124">
                      <a:pos x="T52" y="T53"/>
                    </a:cxn>
                    <a:cxn ang="T125">
                      <a:pos x="T54" y="T55"/>
                    </a:cxn>
                    <a:cxn ang="T126">
                      <a:pos x="T56" y="T57"/>
                    </a:cxn>
                    <a:cxn ang="T127">
                      <a:pos x="T58" y="T59"/>
                    </a:cxn>
                    <a:cxn ang="T128">
                      <a:pos x="T60" y="T61"/>
                    </a:cxn>
                    <a:cxn ang="T129">
                      <a:pos x="T62" y="T63"/>
                    </a:cxn>
                    <a:cxn ang="T130">
                      <a:pos x="T64" y="T65"/>
                    </a:cxn>
                    <a:cxn ang="T131">
                      <a:pos x="T66" y="T67"/>
                    </a:cxn>
                    <a:cxn ang="T132">
                      <a:pos x="T68" y="T69"/>
                    </a:cxn>
                    <a:cxn ang="T133">
                      <a:pos x="T70" y="T71"/>
                    </a:cxn>
                    <a:cxn ang="T134">
                      <a:pos x="T72" y="T73"/>
                    </a:cxn>
                    <a:cxn ang="T135">
                      <a:pos x="T74" y="T75"/>
                    </a:cxn>
                    <a:cxn ang="T136">
                      <a:pos x="T76" y="T77"/>
                    </a:cxn>
                    <a:cxn ang="T137">
                      <a:pos x="T78" y="T79"/>
                    </a:cxn>
                    <a:cxn ang="T138">
                      <a:pos x="T80" y="T81"/>
                    </a:cxn>
                    <a:cxn ang="T139">
                      <a:pos x="T82" y="T83"/>
                    </a:cxn>
                    <a:cxn ang="T140">
                      <a:pos x="T84" y="T85"/>
                    </a:cxn>
                    <a:cxn ang="T141">
                      <a:pos x="T86" y="T87"/>
                    </a:cxn>
                    <a:cxn ang="T142">
                      <a:pos x="T88" y="T89"/>
                    </a:cxn>
                    <a:cxn ang="T143">
                      <a:pos x="T90" y="T91"/>
                    </a:cxn>
                    <a:cxn ang="T144">
                      <a:pos x="T92" y="T93"/>
                    </a:cxn>
                    <a:cxn ang="T145">
                      <a:pos x="T94" y="T95"/>
                    </a:cxn>
                    <a:cxn ang="T146">
                      <a:pos x="T96" y="T97"/>
                    </a:cxn>
                  </a:cxnLst>
                  <a:rect l="T147" t="T148" r="T149" b="T150"/>
                  <a:pathLst>
                    <a:path w="156" h="146">
                      <a:moveTo>
                        <a:pt x="46" y="17"/>
                      </a:moveTo>
                      <a:lnTo>
                        <a:pt x="46" y="17"/>
                      </a:lnTo>
                      <a:lnTo>
                        <a:pt x="46" y="14"/>
                      </a:lnTo>
                      <a:lnTo>
                        <a:pt x="51" y="9"/>
                      </a:lnTo>
                      <a:lnTo>
                        <a:pt x="58" y="7"/>
                      </a:lnTo>
                      <a:lnTo>
                        <a:pt x="68" y="7"/>
                      </a:lnTo>
                      <a:lnTo>
                        <a:pt x="77" y="7"/>
                      </a:lnTo>
                      <a:lnTo>
                        <a:pt x="84" y="9"/>
                      </a:lnTo>
                      <a:lnTo>
                        <a:pt x="91" y="12"/>
                      </a:lnTo>
                      <a:lnTo>
                        <a:pt x="99" y="14"/>
                      </a:lnTo>
                      <a:lnTo>
                        <a:pt x="103" y="19"/>
                      </a:lnTo>
                      <a:lnTo>
                        <a:pt x="111" y="21"/>
                      </a:lnTo>
                      <a:lnTo>
                        <a:pt x="118" y="31"/>
                      </a:lnTo>
                      <a:lnTo>
                        <a:pt x="125" y="43"/>
                      </a:lnTo>
                      <a:lnTo>
                        <a:pt x="130" y="55"/>
                      </a:lnTo>
                      <a:lnTo>
                        <a:pt x="132" y="69"/>
                      </a:lnTo>
                      <a:lnTo>
                        <a:pt x="132" y="81"/>
                      </a:lnTo>
                      <a:lnTo>
                        <a:pt x="132" y="93"/>
                      </a:lnTo>
                      <a:lnTo>
                        <a:pt x="130" y="105"/>
                      </a:lnTo>
                      <a:lnTo>
                        <a:pt x="125" y="115"/>
                      </a:lnTo>
                      <a:lnTo>
                        <a:pt x="118" y="124"/>
                      </a:lnTo>
                      <a:lnTo>
                        <a:pt x="111" y="129"/>
                      </a:lnTo>
                      <a:lnTo>
                        <a:pt x="99" y="134"/>
                      </a:lnTo>
                      <a:lnTo>
                        <a:pt x="87" y="139"/>
                      </a:lnTo>
                      <a:lnTo>
                        <a:pt x="70" y="139"/>
                      </a:lnTo>
                      <a:lnTo>
                        <a:pt x="58" y="139"/>
                      </a:lnTo>
                      <a:lnTo>
                        <a:pt x="51" y="136"/>
                      </a:lnTo>
                      <a:lnTo>
                        <a:pt x="46" y="134"/>
                      </a:lnTo>
                      <a:lnTo>
                        <a:pt x="46" y="129"/>
                      </a:lnTo>
                      <a:lnTo>
                        <a:pt x="46" y="17"/>
                      </a:lnTo>
                      <a:close/>
                      <a:moveTo>
                        <a:pt x="22" y="122"/>
                      </a:moveTo>
                      <a:lnTo>
                        <a:pt x="22" y="122"/>
                      </a:lnTo>
                      <a:lnTo>
                        <a:pt x="22" y="129"/>
                      </a:lnTo>
                      <a:lnTo>
                        <a:pt x="17" y="134"/>
                      </a:lnTo>
                      <a:lnTo>
                        <a:pt x="15" y="136"/>
                      </a:lnTo>
                      <a:lnTo>
                        <a:pt x="12" y="139"/>
                      </a:lnTo>
                      <a:lnTo>
                        <a:pt x="8" y="141"/>
                      </a:lnTo>
                      <a:lnTo>
                        <a:pt x="5" y="143"/>
                      </a:lnTo>
                      <a:lnTo>
                        <a:pt x="3" y="143"/>
                      </a:lnTo>
                      <a:lnTo>
                        <a:pt x="5" y="146"/>
                      </a:lnTo>
                      <a:lnTo>
                        <a:pt x="8" y="146"/>
                      </a:lnTo>
                      <a:lnTo>
                        <a:pt x="39" y="143"/>
                      </a:lnTo>
                      <a:lnTo>
                        <a:pt x="77" y="146"/>
                      </a:lnTo>
                      <a:lnTo>
                        <a:pt x="91" y="146"/>
                      </a:lnTo>
                      <a:lnTo>
                        <a:pt x="106" y="141"/>
                      </a:lnTo>
                      <a:lnTo>
                        <a:pt x="120" y="136"/>
                      </a:lnTo>
                      <a:lnTo>
                        <a:pt x="130" y="127"/>
                      </a:lnTo>
                      <a:lnTo>
                        <a:pt x="142" y="117"/>
                      </a:lnTo>
                      <a:lnTo>
                        <a:pt x="147" y="110"/>
                      </a:lnTo>
                      <a:lnTo>
                        <a:pt x="149" y="103"/>
                      </a:lnTo>
                      <a:lnTo>
                        <a:pt x="151" y="96"/>
                      </a:lnTo>
                      <a:lnTo>
                        <a:pt x="154" y="88"/>
                      </a:lnTo>
                      <a:lnTo>
                        <a:pt x="156" y="81"/>
                      </a:lnTo>
                      <a:lnTo>
                        <a:pt x="156" y="72"/>
                      </a:lnTo>
                      <a:lnTo>
                        <a:pt x="154" y="62"/>
                      </a:lnTo>
                      <a:lnTo>
                        <a:pt x="151" y="50"/>
                      </a:lnTo>
                      <a:lnTo>
                        <a:pt x="147" y="38"/>
                      </a:lnTo>
                      <a:lnTo>
                        <a:pt x="139" y="29"/>
                      </a:lnTo>
                      <a:lnTo>
                        <a:pt x="130" y="17"/>
                      </a:lnTo>
                      <a:lnTo>
                        <a:pt x="123" y="12"/>
                      </a:lnTo>
                      <a:lnTo>
                        <a:pt x="115" y="9"/>
                      </a:lnTo>
                      <a:lnTo>
                        <a:pt x="108" y="5"/>
                      </a:lnTo>
                      <a:lnTo>
                        <a:pt x="99" y="5"/>
                      </a:lnTo>
                      <a:lnTo>
                        <a:pt x="89" y="2"/>
                      </a:lnTo>
                      <a:lnTo>
                        <a:pt x="79" y="0"/>
                      </a:lnTo>
                      <a:lnTo>
                        <a:pt x="51" y="2"/>
                      </a:lnTo>
                      <a:lnTo>
                        <a:pt x="27" y="5"/>
                      </a:lnTo>
                      <a:lnTo>
                        <a:pt x="15" y="5"/>
                      </a:lnTo>
                      <a:lnTo>
                        <a:pt x="5" y="2"/>
                      </a:lnTo>
                      <a:lnTo>
                        <a:pt x="0" y="5"/>
                      </a:lnTo>
                      <a:lnTo>
                        <a:pt x="0" y="7"/>
                      </a:lnTo>
                      <a:lnTo>
                        <a:pt x="3" y="9"/>
                      </a:lnTo>
                      <a:lnTo>
                        <a:pt x="10" y="12"/>
                      </a:lnTo>
                      <a:lnTo>
                        <a:pt x="15" y="14"/>
                      </a:lnTo>
                      <a:lnTo>
                        <a:pt x="17" y="17"/>
                      </a:lnTo>
                      <a:lnTo>
                        <a:pt x="20" y="21"/>
                      </a:lnTo>
                      <a:lnTo>
                        <a:pt x="22" y="29"/>
                      </a:lnTo>
                      <a:lnTo>
                        <a:pt x="22" y="12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5" name="Freeform 74"/>
                <p:cNvSpPr>
                  <a:spLocks/>
                </p:cNvSpPr>
                <p:nvPr/>
              </p:nvSpPr>
              <p:spPr bwMode="auto">
                <a:xfrm>
                  <a:off x="1780" y="963"/>
                  <a:ext cx="75" cy="144"/>
                </a:xfrm>
                <a:custGeom>
                  <a:avLst/>
                  <a:gdLst>
                    <a:gd name="T0" fmla="*/ 27 w 75"/>
                    <a:gd name="T1" fmla="*/ 22 h 144"/>
                    <a:gd name="T2" fmla="*/ 27 w 75"/>
                    <a:gd name="T3" fmla="*/ 22 h 144"/>
                    <a:gd name="T4" fmla="*/ 24 w 75"/>
                    <a:gd name="T5" fmla="*/ 15 h 144"/>
                    <a:gd name="T6" fmla="*/ 22 w 75"/>
                    <a:gd name="T7" fmla="*/ 12 h 144"/>
                    <a:gd name="T8" fmla="*/ 17 w 75"/>
                    <a:gd name="T9" fmla="*/ 10 h 144"/>
                    <a:gd name="T10" fmla="*/ 15 w 75"/>
                    <a:gd name="T11" fmla="*/ 7 h 144"/>
                    <a:gd name="T12" fmla="*/ 5 w 75"/>
                    <a:gd name="T13" fmla="*/ 5 h 144"/>
                    <a:gd name="T14" fmla="*/ 3 w 75"/>
                    <a:gd name="T15" fmla="*/ 5 h 144"/>
                    <a:gd name="T16" fmla="*/ 0 w 75"/>
                    <a:gd name="T17" fmla="*/ 3 h 144"/>
                    <a:gd name="T18" fmla="*/ 0 w 75"/>
                    <a:gd name="T19" fmla="*/ 3 h 144"/>
                    <a:gd name="T20" fmla="*/ 3 w 75"/>
                    <a:gd name="T21" fmla="*/ 3 h 144"/>
                    <a:gd name="T22" fmla="*/ 5 w 75"/>
                    <a:gd name="T23" fmla="*/ 0 h 144"/>
                    <a:gd name="T24" fmla="*/ 5 w 75"/>
                    <a:gd name="T25" fmla="*/ 0 h 144"/>
                    <a:gd name="T26" fmla="*/ 34 w 75"/>
                    <a:gd name="T27" fmla="*/ 3 h 144"/>
                    <a:gd name="T28" fmla="*/ 34 w 75"/>
                    <a:gd name="T29" fmla="*/ 3 h 144"/>
                    <a:gd name="T30" fmla="*/ 65 w 75"/>
                    <a:gd name="T31" fmla="*/ 0 h 144"/>
                    <a:gd name="T32" fmla="*/ 65 w 75"/>
                    <a:gd name="T33" fmla="*/ 0 h 144"/>
                    <a:gd name="T34" fmla="*/ 67 w 75"/>
                    <a:gd name="T35" fmla="*/ 3 h 144"/>
                    <a:gd name="T36" fmla="*/ 70 w 75"/>
                    <a:gd name="T37" fmla="*/ 3 h 144"/>
                    <a:gd name="T38" fmla="*/ 70 w 75"/>
                    <a:gd name="T39" fmla="*/ 3 h 144"/>
                    <a:gd name="T40" fmla="*/ 67 w 75"/>
                    <a:gd name="T41" fmla="*/ 5 h 144"/>
                    <a:gd name="T42" fmla="*/ 65 w 75"/>
                    <a:gd name="T43" fmla="*/ 7 h 144"/>
                    <a:gd name="T44" fmla="*/ 58 w 75"/>
                    <a:gd name="T45" fmla="*/ 10 h 144"/>
                    <a:gd name="T46" fmla="*/ 55 w 75"/>
                    <a:gd name="T47" fmla="*/ 10 h 144"/>
                    <a:gd name="T48" fmla="*/ 53 w 75"/>
                    <a:gd name="T49" fmla="*/ 12 h 144"/>
                    <a:gd name="T50" fmla="*/ 51 w 75"/>
                    <a:gd name="T51" fmla="*/ 15 h 144"/>
                    <a:gd name="T52" fmla="*/ 48 w 75"/>
                    <a:gd name="T53" fmla="*/ 19 h 144"/>
                    <a:gd name="T54" fmla="*/ 48 w 75"/>
                    <a:gd name="T55" fmla="*/ 125 h 144"/>
                    <a:gd name="T56" fmla="*/ 48 w 75"/>
                    <a:gd name="T57" fmla="*/ 125 h 144"/>
                    <a:gd name="T58" fmla="*/ 51 w 75"/>
                    <a:gd name="T59" fmla="*/ 130 h 144"/>
                    <a:gd name="T60" fmla="*/ 53 w 75"/>
                    <a:gd name="T61" fmla="*/ 132 h 144"/>
                    <a:gd name="T62" fmla="*/ 58 w 75"/>
                    <a:gd name="T63" fmla="*/ 134 h 144"/>
                    <a:gd name="T64" fmla="*/ 63 w 75"/>
                    <a:gd name="T65" fmla="*/ 137 h 144"/>
                    <a:gd name="T66" fmla="*/ 70 w 75"/>
                    <a:gd name="T67" fmla="*/ 139 h 144"/>
                    <a:gd name="T68" fmla="*/ 72 w 75"/>
                    <a:gd name="T69" fmla="*/ 139 h 144"/>
                    <a:gd name="T70" fmla="*/ 75 w 75"/>
                    <a:gd name="T71" fmla="*/ 141 h 144"/>
                    <a:gd name="T72" fmla="*/ 75 w 75"/>
                    <a:gd name="T73" fmla="*/ 141 h 144"/>
                    <a:gd name="T74" fmla="*/ 72 w 75"/>
                    <a:gd name="T75" fmla="*/ 144 h 144"/>
                    <a:gd name="T76" fmla="*/ 70 w 75"/>
                    <a:gd name="T77" fmla="*/ 144 h 144"/>
                    <a:gd name="T78" fmla="*/ 70 w 75"/>
                    <a:gd name="T79" fmla="*/ 144 h 144"/>
                    <a:gd name="T80" fmla="*/ 41 w 75"/>
                    <a:gd name="T81" fmla="*/ 141 h 144"/>
                    <a:gd name="T82" fmla="*/ 41 w 75"/>
                    <a:gd name="T83" fmla="*/ 141 h 144"/>
                    <a:gd name="T84" fmla="*/ 12 w 75"/>
                    <a:gd name="T85" fmla="*/ 144 h 144"/>
                    <a:gd name="T86" fmla="*/ 12 w 75"/>
                    <a:gd name="T87" fmla="*/ 144 h 144"/>
                    <a:gd name="T88" fmla="*/ 7 w 75"/>
                    <a:gd name="T89" fmla="*/ 144 h 144"/>
                    <a:gd name="T90" fmla="*/ 7 w 75"/>
                    <a:gd name="T91" fmla="*/ 141 h 144"/>
                    <a:gd name="T92" fmla="*/ 7 w 75"/>
                    <a:gd name="T93" fmla="*/ 141 h 144"/>
                    <a:gd name="T94" fmla="*/ 7 w 75"/>
                    <a:gd name="T95" fmla="*/ 139 h 144"/>
                    <a:gd name="T96" fmla="*/ 10 w 75"/>
                    <a:gd name="T97" fmla="*/ 139 h 144"/>
                    <a:gd name="T98" fmla="*/ 17 w 75"/>
                    <a:gd name="T99" fmla="*/ 137 h 144"/>
                    <a:gd name="T100" fmla="*/ 19 w 75"/>
                    <a:gd name="T101" fmla="*/ 134 h 144"/>
                    <a:gd name="T102" fmla="*/ 24 w 75"/>
                    <a:gd name="T103" fmla="*/ 134 h 144"/>
                    <a:gd name="T104" fmla="*/ 24 w 75"/>
                    <a:gd name="T105" fmla="*/ 130 h 144"/>
                    <a:gd name="T106" fmla="*/ 27 w 75"/>
                    <a:gd name="T107" fmla="*/ 125 h 144"/>
                    <a:gd name="T108" fmla="*/ 27 w 75"/>
                    <a:gd name="T109" fmla="*/ 22 h 144"/>
                    <a:gd name="T110" fmla="*/ 27 w 75"/>
                    <a:gd name="T111" fmla="*/ 22 h 144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w 75"/>
                    <a:gd name="T169" fmla="*/ 0 h 144"/>
                    <a:gd name="T170" fmla="*/ 75 w 75"/>
                    <a:gd name="T171" fmla="*/ 144 h 144"/>
                  </a:gdLst>
                  <a:ahLst/>
                  <a:cxnLst>
                    <a:cxn ang="T112">
                      <a:pos x="T0" y="T1"/>
                    </a:cxn>
                    <a:cxn ang="T113">
                      <a:pos x="T2" y="T3"/>
                    </a:cxn>
                    <a:cxn ang="T114">
                      <a:pos x="T4" y="T5"/>
                    </a:cxn>
                    <a:cxn ang="T115">
                      <a:pos x="T6" y="T7"/>
                    </a:cxn>
                    <a:cxn ang="T116">
                      <a:pos x="T8" y="T9"/>
                    </a:cxn>
                    <a:cxn ang="T117">
                      <a:pos x="T10" y="T11"/>
                    </a:cxn>
                    <a:cxn ang="T118">
                      <a:pos x="T12" y="T13"/>
                    </a:cxn>
                    <a:cxn ang="T119">
                      <a:pos x="T14" y="T15"/>
                    </a:cxn>
                    <a:cxn ang="T120">
                      <a:pos x="T16" y="T17"/>
                    </a:cxn>
                    <a:cxn ang="T121">
                      <a:pos x="T18" y="T19"/>
                    </a:cxn>
                    <a:cxn ang="T122">
                      <a:pos x="T20" y="T21"/>
                    </a:cxn>
                    <a:cxn ang="T123">
                      <a:pos x="T22" y="T23"/>
                    </a:cxn>
                    <a:cxn ang="T124">
                      <a:pos x="T24" y="T25"/>
                    </a:cxn>
                    <a:cxn ang="T125">
                      <a:pos x="T26" y="T27"/>
                    </a:cxn>
                    <a:cxn ang="T126">
                      <a:pos x="T28" y="T29"/>
                    </a:cxn>
                    <a:cxn ang="T127">
                      <a:pos x="T30" y="T31"/>
                    </a:cxn>
                    <a:cxn ang="T128">
                      <a:pos x="T32" y="T33"/>
                    </a:cxn>
                    <a:cxn ang="T129">
                      <a:pos x="T34" y="T35"/>
                    </a:cxn>
                    <a:cxn ang="T130">
                      <a:pos x="T36" y="T37"/>
                    </a:cxn>
                    <a:cxn ang="T131">
                      <a:pos x="T38" y="T39"/>
                    </a:cxn>
                    <a:cxn ang="T132">
                      <a:pos x="T40" y="T41"/>
                    </a:cxn>
                    <a:cxn ang="T133">
                      <a:pos x="T42" y="T43"/>
                    </a:cxn>
                    <a:cxn ang="T134">
                      <a:pos x="T44" y="T45"/>
                    </a:cxn>
                    <a:cxn ang="T135">
                      <a:pos x="T46" y="T47"/>
                    </a:cxn>
                    <a:cxn ang="T136">
                      <a:pos x="T48" y="T49"/>
                    </a:cxn>
                    <a:cxn ang="T137">
                      <a:pos x="T50" y="T51"/>
                    </a:cxn>
                    <a:cxn ang="T138">
                      <a:pos x="T52" y="T53"/>
                    </a:cxn>
                    <a:cxn ang="T139">
                      <a:pos x="T54" y="T55"/>
                    </a:cxn>
                    <a:cxn ang="T140">
                      <a:pos x="T56" y="T57"/>
                    </a:cxn>
                    <a:cxn ang="T141">
                      <a:pos x="T58" y="T59"/>
                    </a:cxn>
                    <a:cxn ang="T142">
                      <a:pos x="T60" y="T61"/>
                    </a:cxn>
                    <a:cxn ang="T143">
                      <a:pos x="T62" y="T63"/>
                    </a:cxn>
                    <a:cxn ang="T144">
                      <a:pos x="T64" y="T65"/>
                    </a:cxn>
                    <a:cxn ang="T145">
                      <a:pos x="T66" y="T67"/>
                    </a:cxn>
                    <a:cxn ang="T146">
                      <a:pos x="T68" y="T69"/>
                    </a:cxn>
                    <a:cxn ang="T147">
                      <a:pos x="T70" y="T71"/>
                    </a:cxn>
                    <a:cxn ang="T148">
                      <a:pos x="T72" y="T73"/>
                    </a:cxn>
                    <a:cxn ang="T149">
                      <a:pos x="T74" y="T75"/>
                    </a:cxn>
                    <a:cxn ang="T150">
                      <a:pos x="T76" y="T77"/>
                    </a:cxn>
                    <a:cxn ang="T151">
                      <a:pos x="T78" y="T79"/>
                    </a:cxn>
                    <a:cxn ang="T152">
                      <a:pos x="T80" y="T81"/>
                    </a:cxn>
                    <a:cxn ang="T153">
                      <a:pos x="T82" y="T83"/>
                    </a:cxn>
                    <a:cxn ang="T154">
                      <a:pos x="T84" y="T85"/>
                    </a:cxn>
                    <a:cxn ang="T155">
                      <a:pos x="T86" y="T87"/>
                    </a:cxn>
                    <a:cxn ang="T156">
                      <a:pos x="T88" y="T89"/>
                    </a:cxn>
                    <a:cxn ang="T157">
                      <a:pos x="T90" y="T91"/>
                    </a:cxn>
                    <a:cxn ang="T158">
                      <a:pos x="T92" y="T93"/>
                    </a:cxn>
                    <a:cxn ang="T159">
                      <a:pos x="T94" y="T95"/>
                    </a:cxn>
                    <a:cxn ang="T160">
                      <a:pos x="T96" y="T97"/>
                    </a:cxn>
                    <a:cxn ang="T161">
                      <a:pos x="T98" y="T99"/>
                    </a:cxn>
                    <a:cxn ang="T162">
                      <a:pos x="T100" y="T101"/>
                    </a:cxn>
                    <a:cxn ang="T163">
                      <a:pos x="T102" y="T103"/>
                    </a:cxn>
                    <a:cxn ang="T164">
                      <a:pos x="T104" y="T105"/>
                    </a:cxn>
                    <a:cxn ang="T165">
                      <a:pos x="T106" y="T107"/>
                    </a:cxn>
                    <a:cxn ang="T166">
                      <a:pos x="T108" y="T109"/>
                    </a:cxn>
                    <a:cxn ang="T167">
                      <a:pos x="T110" y="T111"/>
                    </a:cxn>
                  </a:cxnLst>
                  <a:rect l="T168" t="T169" r="T170" b="T171"/>
                  <a:pathLst>
                    <a:path w="75" h="144">
                      <a:moveTo>
                        <a:pt x="27" y="22"/>
                      </a:moveTo>
                      <a:lnTo>
                        <a:pt x="27" y="22"/>
                      </a:lnTo>
                      <a:lnTo>
                        <a:pt x="24" y="15"/>
                      </a:lnTo>
                      <a:lnTo>
                        <a:pt x="22" y="12"/>
                      </a:lnTo>
                      <a:lnTo>
                        <a:pt x="17" y="10"/>
                      </a:lnTo>
                      <a:lnTo>
                        <a:pt x="15" y="7"/>
                      </a:lnTo>
                      <a:lnTo>
                        <a:pt x="5" y="5"/>
                      </a:lnTo>
                      <a:lnTo>
                        <a:pt x="3" y="5"/>
                      </a:lnTo>
                      <a:lnTo>
                        <a:pt x="0" y="3"/>
                      </a:lnTo>
                      <a:lnTo>
                        <a:pt x="3" y="3"/>
                      </a:lnTo>
                      <a:lnTo>
                        <a:pt x="5" y="0"/>
                      </a:lnTo>
                      <a:lnTo>
                        <a:pt x="34" y="3"/>
                      </a:lnTo>
                      <a:lnTo>
                        <a:pt x="65" y="0"/>
                      </a:lnTo>
                      <a:lnTo>
                        <a:pt x="67" y="3"/>
                      </a:lnTo>
                      <a:lnTo>
                        <a:pt x="70" y="3"/>
                      </a:lnTo>
                      <a:lnTo>
                        <a:pt x="67" y="5"/>
                      </a:lnTo>
                      <a:lnTo>
                        <a:pt x="65" y="7"/>
                      </a:lnTo>
                      <a:lnTo>
                        <a:pt x="58" y="10"/>
                      </a:lnTo>
                      <a:lnTo>
                        <a:pt x="55" y="10"/>
                      </a:lnTo>
                      <a:lnTo>
                        <a:pt x="53" y="12"/>
                      </a:lnTo>
                      <a:lnTo>
                        <a:pt x="51" y="15"/>
                      </a:lnTo>
                      <a:lnTo>
                        <a:pt x="48" y="19"/>
                      </a:lnTo>
                      <a:lnTo>
                        <a:pt x="48" y="125"/>
                      </a:lnTo>
                      <a:lnTo>
                        <a:pt x="51" y="130"/>
                      </a:lnTo>
                      <a:lnTo>
                        <a:pt x="53" y="132"/>
                      </a:lnTo>
                      <a:lnTo>
                        <a:pt x="58" y="134"/>
                      </a:lnTo>
                      <a:lnTo>
                        <a:pt x="63" y="137"/>
                      </a:lnTo>
                      <a:lnTo>
                        <a:pt x="70" y="139"/>
                      </a:lnTo>
                      <a:lnTo>
                        <a:pt x="72" y="139"/>
                      </a:lnTo>
                      <a:lnTo>
                        <a:pt x="75" y="141"/>
                      </a:lnTo>
                      <a:lnTo>
                        <a:pt x="72" y="144"/>
                      </a:lnTo>
                      <a:lnTo>
                        <a:pt x="70" y="144"/>
                      </a:lnTo>
                      <a:lnTo>
                        <a:pt x="41" y="141"/>
                      </a:lnTo>
                      <a:lnTo>
                        <a:pt x="12" y="144"/>
                      </a:lnTo>
                      <a:lnTo>
                        <a:pt x="7" y="144"/>
                      </a:lnTo>
                      <a:lnTo>
                        <a:pt x="7" y="141"/>
                      </a:lnTo>
                      <a:lnTo>
                        <a:pt x="7" y="139"/>
                      </a:lnTo>
                      <a:lnTo>
                        <a:pt x="10" y="139"/>
                      </a:lnTo>
                      <a:lnTo>
                        <a:pt x="17" y="137"/>
                      </a:lnTo>
                      <a:lnTo>
                        <a:pt x="19" y="134"/>
                      </a:lnTo>
                      <a:lnTo>
                        <a:pt x="24" y="134"/>
                      </a:lnTo>
                      <a:lnTo>
                        <a:pt x="24" y="130"/>
                      </a:lnTo>
                      <a:lnTo>
                        <a:pt x="27" y="125"/>
                      </a:lnTo>
                      <a:lnTo>
                        <a:pt x="27" y="2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" name="Freeform 75"/>
                <p:cNvSpPr>
                  <a:spLocks/>
                </p:cNvSpPr>
                <p:nvPr/>
              </p:nvSpPr>
              <p:spPr bwMode="auto">
                <a:xfrm>
                  <a:off x="1886" y="961"/>
                  <a:ext cx="136" cy="146"/>
                </a:xfrm>
                <a:custGeom>
                  <a:avLst/>
                  <a:gdLst>
                    <a:gd name="T0" fmla="*/ 79 w 136"/>
                    <a:gd name="T1" fmla="*/ 136 h 146"/>
                    <a:gd name="T2" fmla="*/ 96 w 136"/>
                    <a:gd name="T3" fmla="*/ 134 h 146"/>
                    <a:gd name="T4" fmla="*/ 110 w 136"/>
                    <a:gd name="T5" fmla="*/ 129 h 146"/>
                    <a:gd name="T6" fmla="*/ 127 w 136"/>
                    <a:gd name="T7" fmla="*/ 117 h 146"/>
                    <a:gd name="T8" fmla="*/ 129 w 136"/>
                    <a:gd name="T9" fmla="*/ 112 h 146"/>
                    <a:gd name="T10" fmla="*/ 131 w 136"/>
                    <a:gd name="T11" fmla="*/ 112 h 146"/>
                    <a:gd name="T12" fmla="*/ 134 w 136"/>
                    <a:gd name="T13" fmla="*/ 117 h 146"/>
                    <a:gd name="T14" fmla="*/ 134 w 136"/>
                    <a:gd name="T15" fmla="*/ 117 h 146"/>
                    <a:gd name="T16" fmla="*/ 124 w 136"/>
                    <a:gd name="T17" fmla="*/ 127 h 146"/>
                    <a:gd name="T18" fmla="*/ 110 w 136"/>
                    <a:gd name="T19" fmla="*/ 139 h 146"/>
                    <a:gd name="T20" fmla="*/ 84 w 136"/>
                    <a:gd name="T21" fmla="*/ 146 h 146"/>
                    <a:gd name="T22" fmla="*/ 69 w 136"/>
                    <a:gd name="T23" fmla="*/ 146 h 146"/>
                    <a:gd name="T24" fmla="*/ 40 w 136"/>
                    <a:gd name="T25" fmla="*/ 143 h 146"/>
                    <a:gd name="T26" fmla="*/ 16 w 136"/>
                    <a:gd name="T27" fmla="*/ 129 h 146"/>
                    <a:gd name="T28" fmla="*/ 4 w 136"/>
                    <a:gd name="T29" fmla="*/ 105 h 146"/>
                    <a:gd name="T30" fmla="*/ 0 w 136"/>
                    <a:gd name="T31" fmla="*/ 79 h 146"/>
                    <a:gd name="T32" fmla="*/ 0 w 136"/>
                    <a:gd name="T33" fmla="*/ 69 h 146"/>
                    <a:gd name="T34" fmla="*/ 4 w 136"/>
                    <a:gd name="T35" fmla="*/ 48 h 146"/>
                    <a:gd name="T36" fmla="*/ 24 w 136"/>
                    <a:gd name="T37" fmla="*/ 24 h 146"/>
                    <a:gd name="T38" fmla="*/ 48 w 136"/>
                    <a:gd name="T39" fmla="*/ 7 h 146"/>
                    <a:gd name="T40" fmla="*/ 79 w 136"/>
                    <a:gd name="T41" fmla="*/ 0 h 146"/>
                    <a:gd name="T42" fmla="*/ 86 w 136"/>
                    <a:gd name="T43" fmla="*/ 2 h 146"/>
                    <a:gd name="T44" fmla="*/ 105 w 136"/>
                    <a:gd name="T45" fmla="*/ 7 h 146"/>
                    <a:gd name="T46" fmla="*/ 117 w 136"/>
                    <a:gd name="T47" fmla="*/ 12 h 146"/>
                    <a:gd name="T48" fmla="*/ 122 w 136"/>
                    <a:gd name="T49" fmla="*/ 12 h 146"/>
                    <a:gd name="T50" fmla="*/ 129 w 136"/>
                    <a:gd name="T51" fmla="*/ 12 h 146"/>
                    <a:gd name="T52" fmla="*/ 131 w 136"/>
                    <a:gd name="T53" fmla="*/ 7 h 146"/>
                    <a:gd name="T54" fmla="*/ 134 w 136"/>
                    <a:gd name="T55" fmla="*/ 14 h 146"/>
                    <a:gd name="T56" fmla="*/ 136 w 136"/>
                    <a:gd name="T57" fmla="*/ 38 h 146"/>
                    <a:gd name="T58" fmla="*/ 136 w 136"/>
                    <a:gd name="T59" fmla="*/ 52 h 146"/>
                    <a:gd name="T60" fmla="*/ 134 w 136"/>
                    <a:gd name="T61" fmla="*/ 57 h 146"/>
                    <a:gd name="T62" fmla="*/ 131 w 136"/>
                    <a:gd name="T63" fmla="*/ 57 h 146"/>
                    <a:gd name="T64" fmla="*/ 127 w 136"/>
                    <a:gd name="T65" fmla="*/ 48 h 146"/>
                    <a:gd name="T66" fmla="*/ 124 w 136"/>
                    <a:gd name="T67" fmla="*/ 41 h 146"/>
                    <a:gd name="T68" fmla="*/ 115 w 136"/>
                    <a:gd name="T69" fmla="*/ 26 h 146"/>
                    <a:gd name="T70" fmla="*/ 103 w 136"/>
                    <a:gd name="T71" fmla="*/ 14 h 146"/>
                    <a:gd name="T72" fmla="*/ 86 w 136"/>
                    <a:gd name="T73" fmla="*/ 9 h 146"/>
                    <a:gd name="T74" fmla="*/ 76 w 136"/>
                    <a:gd name="T75" fmla="*/ 7 h 146"/>
                    <a:gd name="T76" fmla="*/ 52 w 136"/>
                    <a:gd name="T77" fmla="*/ 14 h 146"/>
                    <a:gd name="T78" fmla="*/ 36 w 136"/>
                    <a:gd name="T79" fmla="*/ 26 h 146"/>
                    <a:gd name="T80" fmla="*/ 26 w 136"/>
                    <a:gd name="T81" fmla="*/ 45 h 146"/>
                    <a:gd name="T82" fmla="*/ 21 w 136"/>
                    <a:gd name="T83" fmla="*/ 69 h 146"/>
                    <a:gd name="T84" fmla="*/ 24 w 136"/>
                    <a:gd name="T85" fmla="*/ 86 h 146"/>
                    <a:gd name="T86" fmla="*/ 33 w 136"/>
                    <a:gd name="T87" fmla="*/ 112 h 146"/>
                    <a:gd name="T88" fmla="*/ 50 w 136"/>
                    <a:gd name="T89" fmla="*/ 129 h 146"/>
                    <a:gd name="T90" fmla="*/ 69 w 136"/>
                    <a:gd name="T91" fmla="*/ 136 h 146"/>
                    <a:gd name="T92" fmla="*/ 79 w 136"/>
                    <a:gd name="T93" fmla="*/ 136 h 14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w 136"/>
                    <a:gd name="T142" fmla="*/ 0 h 146"/>
                    <a:gd name="T143" fmla="*/ 136 w 136"/>
                    <a:gd name="T144" fmla="*/ 146 h 146"/>
                  </a:gdLst>
                  <a:ahLst/>
                  <a:cxnLst>
                    <a:cxn ang="T94">
                      <a:pos x="T0" y="T1"/>
                    </a:cxn>
                    <a:cxn ang="T95">
                      <a:pos x="T2" y="T3"/>
                    </a:cxn>
                    <a:cxn ang="T96">
                      <a:pos x="T4" y="T5"/>
                    </a:cxn>
                    <a:cxn ang="T97">
                      <a:pos x="T6" y="T7"/>
                    </a:cxn>
                    <a:cxn ang="T98">
                      <a:pos x="T8" y="T9"/>
                    </a:cxn>
                    <a:cxn ang="T99">
                      <a:pos x="T10" y="T11"/>
                    </a:cxn>
                    <a:cxn ang="T100">
                      <a:pos x="T12" y="T13"/>
                    </a:cxn>
                    <a:cxn ang="T101">
                      <a:pos x="T14" y="T15"/>
                    </a:cxn>
                    <a:cxn ang="T102">
                      <a:pos x="T16" y="T17"/>
                    </a:cxn>
                    <a:cxn ang="T103">
                      <a:pos x="T18" y="T19"/>
                    </a:cxn>
                    <a:cxn ang="T104">
                      <a:pos x="T20" y="T21"/>
                    </a:cxn>
                    <a:cxn ang="T105">
                      <a:pos x="T22" y="T23"/>
                    </a:cxn>
                    <a:cxn ang="T106">
                      <a:pos x="T24" y="T25"/>
                    </a:cxn>
                    <a:cxn ang="T107">
                      <a:pos x="T26" y="T27"/>
                    </a:cxn>
                    <a:cxn ang="T108">
                      <a:pos x="T28" y="T29"/>
                    </a:cxn>
                    <a:cxn ang="T109">
                      <a:pos x="T30" y="T31"/>
                    </a:cxn>
                    <a:cxn ang="T110">
                      <a:pos x="T32" y="T33"/>
                    </a:cxn>
                    <a:cxn ang="T111">
                      <a:pos x="T34" y="T35"/>
                    </a:cxn>
                    <a:cxn ang="T112">
                      <a:pos x="T36" y="T37"/>
                    </a:cxn>
                    <a:cxn ang="T113">
                      <a:pos x="T38" y="T39"/>
                    </a:cxn>
                    <a:cxn ang="T114">
                      <a:pos x="T40" y="T41"/>
                    </a:cxn>
                    <a:cxn ang="T115">
                      <a:pos x="T42" y="T43"/>
                    </a:cxn>
                    <a:cxn ang="T116">
                      <a:pos x="T44" y="T45"/>
                    </a:cxn>
                    <a:cxn ang="T117">
                      <a:pos x="T46" y="T47"/>
                    </a:cxn>
                    <a:cxn ang="T118">
                      <a:pos x="T48" y="T49"/>
                    </a:cxn>
                    <a:cxn ang="T119">
                      <a:pos x="T50" y="T51"/>
                    </a:cxn>
                    <a:cxn ang="T120">
                      <a:pos x="T52" y="T53"/>
                    </a:cxn>
                    <a:cxn ang="T121">
                      <a:pos x="T54" y="T55"/>
                    </a:cxn>
                    <a:cxn ang="T122">
                      <a:pos x="T56" y="T57"/>
                    </a:cxn>
                    <a:cxn ang="T123">
                      <a:pos x="T58" y="T59"/>
                    </a:cxn>
                    <a:cxn ang="T124">
                      <a:pos x="T60" y="T61"/>
                    </a:cxn>
                    <a:cxn ang="T125">
                      <a:pos x="T62" y="T63"/>
                    </a:cxn>
                    <a:cxn ang="T126">
                      <a:pos x="T64" y="T65"/>
                    </a:cxn>
                    <a:cxn ang="T127">
                      <a:pos x="T66" y="T67"/>
                    </a:cxn>
                    <a:cxn ang="T128">
                      <a:pos x="T68" y="T69"/>
                    </a:cxn>
                    <a:cxn ang="T129">
                      <a:pos x="T70" y="T71"/>
                    </a:cxn>
                    <a:cxn ang="T130">
                      <a:pos x="T72" y="T73"/>
                    </a:cxn>
                    <a:cxn ang="T131">
                      <a:pos x="T74" y="T75"/>
                    </a:cxn>
                    <a:cxn ang="T132">
                      <a:pos x="T76" y="T77"/>
                    </a:cxn>
                    <a:cxn ang="T133">
                      <a:pos x="T78" y="T79"/>
                    </a:cxn>
                    <a:cxn ang="T134">
                      <a:pos x="T80" y="T81"/>
                    </a:cxn>
                    <a:cxn ang="T135">
                      <a:pos x="T82" y="T83"/>
                    </a:cxn>
                    <a:cxn ang="T136">
                      <a:pos x="T84" y="T85"/>
                    </a:cxn>
                    <a:cxn ang="T137">
                      <a:pos x="T86" y="T87"/>
                    </a:cxn>
                    <a:cxn ang="T138">
                      <a:pos x="T88" y="T89"/>
                    </a:cxn>
                    <a:cxn ang="T139">
                      <a:pos x="T90" y="T91"/>
                    </a:cxn>
                    <a:cxn ang="T140">
                      <a:pos x="T92" y="T93"/>
                    </a:cxn>
                  </a:cxnLst>
                  <a:rect l="T141" t="T142" r="T143" b="T144"/>
                  <a:pathLst>
                    <a:path w="136" h="146">
                      <a:moveTo>
                        <a:pt x="79" y="136"/>
                      </a:moveTo>
                      <a:lnTo>
                        <a:pt x="79" y="136"/>
                      </a:lnTo>
                      <a:lnTo>
                        <a:pt x="86" y="136"/>
                      </a:lnTo>
                      <a:lnTo>
                        <a:pt x="96" y="134"/>
                      </a:lnTo>
                      <a:lnTo>
                        <a:pt x="103" y="132"/>
                      </a:lnTo>
                      <a:lnTo>
                        <a:pt x="110" y="129"/>
                      </a:lnTo>
                      <a:lnTo>
                        <a:pt x="119" y="122"/>
                      </a:lnTo>
                      <a:lnTo>
                        <a:pt x="127" y="117"/>
                      </a:lnTo>
                      <a:lnTo>
                        <a:pt x="129" y="112"/>
                      </a:lnTo>
                      <a:lnTo>
                        <a:pt x="131" y="112"/>
                      </a:lnTo>
                      <a:lnTo>
                        <a:pt x="134" y="112"/>
                      </a:lnTo>
                      <a:lnTo>
                        <a:pt x="134" y="117"/>
                      </a:lnTo>
                      <a:lnTo>
                        <a:pt x="129" y="122"/>
                      </a:lnTo>
                      <a:lnTo>
                        <a:pt x="124" y="127"/>
                      </a:lnTo>
                      <a:lnTo>
                        <a:pt x="117" y="134"/>
                      </a:lnTo>
                      <a:lnTo>
                        <a:pt x="110" y="139"/>
                      </a:lnTo>
                      <a:lnTo>
                        <a:pt x="98" y="143"/>
                      </a:lnTo>
                      <a:lnTo>
                        <a:pt x="84" y="146"/>
                      </a:lnTo>
                      <a:lnTo>
                        <a:pt x="69" y="146"/>
                      </a:lnTo>
                      <a:lnTo>
                        <a:pt x="55" y="146"/>
                      </a:lnTo>
                      <a:lnTo>
                        <a:pt x="40" y="143"/>
                      </a:lnTo>
                      <a:lnTo>
                        <a:pt x="28" y="136"/>
                      </a:lnTo>
                      <a:lnTo>
                        <a:pt x="16" y="129"/>
                      </a:lnTo>
                      <a:lnTo>
                        <a:pt x="12" y="117"/>
                      </a:lnTo>
                      <a:lnTo>
                        <a:pt x="4" y="105"/>
                      </a:lnTo>
                      <a:lnTo>
                        <a:pt x="0" y="93"/>
                      </a:lnTo>
                      <a:lnTo>
                        <a:pt x="0" y="79"/>
                      </a:lnTo>
                      <a:lnTo>
                        <a:pt x="0" y="69"/>
                      </a:lnTo>
                      <a:lnTo>
                        <a:pt x="0" y="62"/>
                      </a:lnTo>
                      <a:lnTo>
                        <a:pt x="4" y="48"/>
                      </a:lnTo>
                      <a:lnTo>
                        <a:pt x="14" y="36"/>
                      </a:lnTo>
                      <a:lnTo>
                        <a:pt x="24" y="24"/>
                      </a:lnTo>
                      <a:lnTo>
                        <a:pt x="36" y="14"/>
                      </a:lnTo>
                      <a:lnTo>
                        <a:pt x="48" y="7"/>
                      </a:lnTo>
                      <a:lnTo>
                        <a:pt x="62" y="2"/>
                      </a:lnTo>
                      <a:lnTo>
                        <a:pt x="79" y="0"/>
                      </a:lnTo>
                      <a:lnTo>
                        <a:pt x="86" y="2"/>
                      </a:lnTo>
                      <a:lnTo>
                        <a:pt x="93" y="2"/>
                      </a:lnTo>
                      <a:lnTo>
                        <a:pt x="105" y="7"/>
                      </a:lnTo>
                      <a:lnTo>
                        <a:pt x="117" y="12"/>
                      </a:lnTo>
                      <a:lnTo>
                        <a:pt x="122" y="12"/>
                      </a:lnTo>
                      <a:lnTo>
                        <a:pt x="127" y="12"/>
                      </a:lnTo>
                      <a:lnTo>
                        <a:pt x="129" y="12"/>
                      </a:lnTo>
                      <a:lnTo>
                        <a:pt x="131" y="7"/>
                      </a:lnTo>
                      <a:lnTo>
                        <a:pt x="134" y="9"/>
                      </a:lnTo>
                      <a:lnTo>
                        <a:pt x="134" y="14"/>
                      </a:lnTo>
                      <a:lnTo>
                        <a:pt x="136" y="38"/>
                      </a:lnTo>
                      <a:lnTo>
                        <a:pt x="136" y="52"/>
                      </a:lnTo>
                      <a:lnTo>
                        <a:pt x="136" y="55"/>
                      </a:lnTo>
                      <a:lnTo>
                        <a:pt x="134" y="57"/>
                      </a:lnTo>
                      <a:lnTo>
                        <a:pt x="131" y="57"/>
                      </a:lnTo>
                      <a:lnTo>
                        <a:pt x="129" y="55"/>
                      </a:lnTo>
                      <a:lnTo>
                        <a:pt x="127" y="48"/>
                      </a:lnTo>
                      <a:lnTo>
                        <a:pt x="124" y="41"/>
                      </a:lnTo>
                      <a:lnTo>
                        <a:pt x="119" y="33"/>
                      </a:lnTo>
                      <a:lnTo>
                        <a:pt x="115" y="26"/>
                      </a:lnTo>
                      <a:lnTo>
                        <a:pt x="110" y="21"/>
                      </a:lnTo>
                      <a:lnTo>
                        <a:pt x="103" y="14"/>
                      </a:lnTo>
                      <a:lnTo>
                        <a:pt x="96" y="12"/>
                      </a:lnTo>
                      <a:lnTo>
                        <a:pt x="86" y="9"/>
                      </a:lnTo>
                      <a:lnTo>
                        <a:pt x="76" y="7"/>
                      </a:lnTo>
                      <a:lnTo>
                        <a:pt x="64" y="9"/>
                      </a:lnTo>
                      <a:lnTo>
                        <a:pt x="52" y="14"/>
                      </a:lnTo>
                      <a:lnTo>
                        <a:pt x="45" y="19"/>
                      </a:lnTo>
                      <a:lnTo>
                        <a:pt x="36" y="26"/>
                      </a:lnTo>
                      <a:lnTo>
                        <a:pt x="31" y="36"/>
                      </a:lnTo>
                      <a:lnTo>
                        <a:pt x="26" y="45"/>
                      </a:lnTo>
                      <a:lnTo>
                        <a:pt x="24" y="57"/>
                      </a:lnTo>
                      <a:lnTo>
                        <a:pt x="21" y="69"/>
                      </a:lnTo>
                      <a:lnTo>
                        <a:pt x="24" y="86"/>
                      </a:lnTo>
                      <a:lnTo>
                        <a:pt x="28" y="103"/>
                      </a:lnTo>
                      <a:lnTo>
                        <a:pt x="33" y="112"/>
                      </a:lnTo>
                      <a:lnTo>
                        <a:pt x="40" y="122"/>
                      </a:lnTo>
                      <a:lnTo>
                        <a:pt x="50" y="129"/>
                      </a:lnTo>
                      <a:lnTo>
                        <a:pt x="60" y="134"/>
                      </a:lnTo>
                      <a:lnTo>
                        <a:pt x="69" y="136"/>
                      </a:lnTo>
                      <a:lnTo>
                        <a:pt x="79" y="136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7" name="Freeform 76"/>
                <p:cNvSpPr>
                  <a:spLocks/>
                </p:cNvSpPr>
                <p:nvPr/>
              </p:nvSpPr>
              <p:spPr bwMode="auto">
                <a:xfrm>
                  <a:off x="2056" y="963"/>
                  <a:ext cx="74" cy="144"/>
                </a:xfrm>
                <a:custGeom>
                  <a:avLst/>
                  <a:gdLst>
                    <a:gd name="T0" fmla="*/ 26 w 74"/>
                    <a:gd name="T1" fmla="*/ 22 h 144"/>
                    <a:gd name="T2" fmla="*/ 26 w 74"/>
                    <a:gd name="T3" fmla="*/ 22 h 144"/>
                    <a:gd name="T4" fmla="*/ 24 w 74"/>
                    <a:gd name="T5" fmla="*/ 15 h 144"/>
                    <a:gd name="T6" fmla="*/ 21 w 74"/>
                    <a:gd name="T7" fmla="*/ 12 h 144"/>
                    <a:gd name="T8" fmla="*/ 19 w 74"/>
                    <a:gd name="T9" fmla="*/ 10 h 144"/>
                    <a:gd name="T10" fmla="*/ 14 w 74"/>
                    <a:gd name="T11" fmla="*/ 7 h 144"/>
                    <a:gd name="T12" fmla="*/ 5 w 74"/>
                    <a:gd name="T13" fmla="*/ 5 h 144"/>
                    <a:gd name="T14" fmla="*/ 2 w 74"/>
                    <a:gd name="T15" fmla="*/ 5 h 144"/>
                    <a:gd name="T16" fmla="*/ 0 w 74"/>
                    <a:gd name="T17" fmla="*/ 3 h 144"/>
                    <a:gd name="T18" fmla="*/ 0 w 74"/>
                    <a:gd name="T19" fmla="*/ 3 h 144"/>
                    <a:gd name="T20" fmla="*/ 2 w 74"/>
                    <a:gd name="T21" fmla="*/ 3 h 144"/>
                    <a:gd name="T22" fmla="*/ 7 w 74"/>
                    <a:gd name="T23" fmla="*/ 0 h 144"/>
                    <a:gd name="T24" fmla="*/ 7 w 74"/>
                    <a:gd name="T25" fmla="*/ 0 h 144"/>
                    <a:gd name="T26" fmla="*/ 36 w 74"/>
                    <a:gd name="T27" fmla="*/ 3 h 144"/>
                    <a:gd name="T28" fmla="*/ 36 w 74"/>
                    <a:gd name="T29" fmla="*/ 3 h 144"/>
                    <a:gd name="T30" fmla="*/ 64 w 74"/>
                    <a:gd name="T31" fmla="*/ 0 h 144"/>
                    <a:gd name="T32" fmla="*/ 64 w 74"/>
                    <a:gd name="T33" fmla="*/ 0 h 144"/>
                    <a:gd name="T34" fmla="*/ 67 w 74"/>
                    <a:gd name="T35" fmla="*/ 3 h 144"/>
                    <a:gd name="T36" fmla="*/ 69 w 74"/>
                    <a:gd name="T37" fmla="*/ 3 h 144"/>
                    <a:gd name="T38" fmla="*/ 69 w 74"/>
                    <a:gd name="T39" fmla="*/ 3 h 144"/>
                    <a:gd name="T40" fmla="*/ 67 w 74"/>
                    <a:gd name="T41" fmla="*/ 5 h 144"/>
                    <a:gd name="T42" fmla="*/ 64 w 74"/>
                    <a:gd name="T43" fmla="*/ 7 h 144"/>
                    <a:gd name="T44" fmla="*/ 60 w 74"/>
                    <a:gd name="T45" fmla="*/ 10 h 144"/>
                    <a:gd name="T46" fmla="*/ 55 w 74"/>
                    <a:gd name="T47" fmla="*/ 10 h 144"/>
                    <a:gd name="T48" fmla="*/ 52 w 74"/>
                    <a:gd name="T49" fmla="*/ 12 h 144"/>
                    <a:gd name="T50" fmla="*/ 50 w 74"/>
                    <a:gd name="T51" fmla="*/ 15 h 144"/>
                    <a:gd name="T52" fmla="*/ 48 w 74"/>
                    <a:gd name="T53" fmla="*/ 19 h 144"/>
                    <a:gd name="T54" fmla="*/ 48 w 74"/>
                    <a:gd name="T55" fmla="*/ 125 h 144"/>
                    <a:gd name="T56" fmla="*/ 48 w 74"/>
                    <a:gd name="T57" fmla="*/ 125 h 144"/>
                    <a:gd name="T58" fmla="*/ 50 w 74"/>
                    <a:gd name="T59" fmla="*/ 130 h 144"/>
                    <a:gd name="T60" fmla="*/ 52 w 74"/>
                    <a:gd name="T61" fmla="*/ 132 h 144"/>
                    <a:gd name="T62" fmla="*/ 57 w 74"/>
                    <a:gd name="T63" fmla="*/ 134 h 144"/>
                    <a:gd name="T64" fmla="*/ 62 w 74"/>
                    <a:gd name="T65" fmla="*/ 137 h 144"/>
                    <a:gd name="T66" fmla="*/ 69 w 74"/>
                    <a:gd name="T67" fmla="*/ 139 h 144"/>
                    <a:gd name="T68" fmla="*/ 72 w 74"/>
                    <a:gd name="T69" fmla="*/ 139 h 144"/>
                    <a:gd name="T70" fmla="*/ 74 w 74"/>
                    <a:gd name="T71" fmla="*/ 141 h 144"/>
                    <a:gd name="T72" fmla="*/ 74 w 74"/>
                    <a:gd name="T73" fmla="*/ 141 h 144"/>
                    <a:gd name="T74" fmla="*/ 72 w 74"/>
                    <a:gd name="T75" fmla="*/ 144 h 144"/>
                    <a:gd name="T76" fmla="*/ 69 w 74"/>
                    <a:gd name="T77" fmla="*/ 144 h 144"/>
                    <a:gd name="T78" fmla="*/ 69 w 74"/>
                    <a:gd name="T79" fmla="*/ 144 h 144"/>
                    <a:gd name="T80" fmla="*/ 40 w 74"/>
                    <a:gd name="T81" fmla="*/ 141 h 144"/>
                    <a:gd name="T82" fmla="*/ 40 w 74"/>
                    <a:gd name="T83" fmla="*/ 141 h 144"/>
                    <a:gd name="T84" fmla="*/ 12 w 74"/>
                    <a:gd name="T85" fmla="*/ 144 h 144"/>
                    <a:gd name="T86" fmla="*/ 12 w 74"/>
                    <a:gd name="T87" fmla="*/ 144 h 144"/>
                    <a:gd name="T88" fmla="*/ 7 w 74"/>
                    <a:gd name="T89" fmla="*/ 144 h 144"/>
                    <a:gd name="T90" fmla="*/ 7 w 74"/>
                    <a:gd name="T91" fmla="*/ 141 h 144"/>
                    <a:gd name="T92" fmla="*/ 7 w 74"/>
                    <a:gd name="T93" fmla="*/ 141 h 144"/>
                    <a:gd name="T94" fmla="*/ 7 w 74"/>
                    <a:gd name="T95" fmla="*/ 139 h 144"/>
                    <a:gd name="T96" fmla="*/ 12 w 74"/>
                    <a:gd name="T97" fmla="*/ 139 h 144"/>
                    <a:gd name="T98" fmla="*/ 17 w 74"/>
                    <a:gd name="T99" fmla="*/ 137 h 144"/>
                    <a:gd name="T100" fmla="*/ 21 w 74"/>
                    <a:gd name="T101" fmla="*/ 134 h 144"/>
                    <a:gd name="T102" fmla="*/ 24 w 74"/>
                    <a:gd name="T103" fmla="*/ 134 h 144"/>
                    <a:gd name="T104" fmla="*/ 24 w 74"/>
                    <a:gd name="T105" fmla="*/ 130 h 144"/>
                    <a:gd name="T106" fmla="*/ 26 w 74"/>
                    <a:gd name="T107" fmla="*/ 125 h 144"/>
                    <a:gd name="T108" fmla="*/ 26 w 74"/>
                    <a:gd name="T109" fmla="*/ 22 h 144"/>
                    <a:gd name="T110" fmla="*/ 26 w 74"/>
                    <a:gd name="T111" fmla="*/ 22 h 144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w 74"/>
                    <a:gd name="T169" fmla="*/ 0 h 144"/>
                    <a:gd name="T170" fmla="*/ 74 w 74"/>
                    <a:gd name="T171" fmla="*/ 144 h 144"/>
                  </a:gdLst>
                  <a:ahLst/>
                  <a:cxnLst>
                    <a:cxn ang="T112">
                      <a:pos x="T0" y="T1"/>
                    </a:cxn>
                    <a:cxn ang="T113">
                      <a:pos x="T2" y="T3"/>
                    </a:cxn>
                    <a:cxn ang="T114">
                      <a:pos x="T4" y="T5"/>
                    </a:cxn>
                    <a:cxn ang="T115">
                      <a:pos x="T6" y="T7"/>
                    </a:cxn>
                    <a:cxn ang="T116">
                      <a:pos x="T8" y="T9"/>
                    </a:cxn>
                    <a:cxn ang="T117">
                      <a:pos x="T10" y="T11"/>
                    </a:cxn>
                    <a:cxn ang="T118">
                      <a:pos x="T12" y="T13"/>
                    </a:cxn>
                    <a:cxn ang="T119">
                      <a:pos x="T14" y="T15"/>
                    </a:cxn>
                    <a:cxn ang="T120">
                      <a:pos x="T16" y="T17"/>
                    </a:cxn>
                    <a:cxn ang="T121">
                      <a:pos x="T18" y="T19"/>
                    </a:cxn>
                    <a:cxn ang="T122">
                      <a:pos x="T20" y="T21"/>
                    </a:cxn>
                    <a:cxn ang="T123">
                      <a:pos x="T22" y="T23"/>
                    </a:cxn>
                    <a:cxn ang="T124">
                      <a:pos x="T24" y="T25"/>
                    </a:cxn>
                    <a:cxn ang="T125">
                      <a:pos x="T26" y="T27"/>
                    </a:cxn>
                    <a:cxn ang="T126">
                      <a:pos x="T28" y="T29"/>
                    </a:cxn>
                    <a:cxn ang="T127">
                      <a:pos x="T30" y="T31"/>
                    </a:cxn>
                    <a:cxn ang="T128">
                      <a:pos x="T32" y="T33"/>
                    </a:cxn>
                    <a:cxn ang="T129">
                      <a:pos x="T34" y="T35"/>
                    </a:cxn>
                    <a:cxn ang="T130">
                      <a:pos x="T36" y="T37"/>
                    </a:cxn>
                    <a:cxn ang="T131">
                      <a:pos x="T38" y="T39"/>
                    </a:cxn>
                    <a:cxn ang="T132">
                      <a:pos x="T40" y="T41"/>
                    </a:cxn>
                    <a:cxn ang="T133">
                      <a:pos x="T42" y="T43"/>
                    </a:cxn>
                    <a:cxn ang="T134">
                      <a:pos x="T44" y="T45"/>
                    </a:cxn>
                    <a:cxn ang="T135">
                      <a:pos x="T46" y="T47"/>
                    </a:cxn>
                    <a:cxn ang="T136">
                      <a:pos x="T48" y="T49"/>
                    </a:cxn>
                    <a:cxn ang="T137">
                      <a:pos x="T50" y="T51"/>
                    </a:cxn>
                    <a:cxn ang="T138">
                      <a:pos x="T52" y="T53"/>
                    </a:cxn>
                    <a:cxn ang="T139">
                      <a:pos x="T54" y="T55"/>
                    </a:cxn>
                    <a:cxn ang="T140">
                      <a:pos x="T56" y="T57"/>
                    </a:cxn>
                    <a:cxn ang="T141">
                      <a:pos x="T58" y="T59"/>
                    </a:cxn>
                    <a:cxn ang="T142">
                      <a:pos x="T60" y="T61"/>
                    </a:cxn>
                    <a:cxn ang="T143">
                      <a:pos x="T62" y="T63"/>
                    </a:cxn>
                    <a:cxn ang="T144">
                      <a:pos x="T64" y="T65"/>
                    </a:cxn>
                    <a:cxn ang="T145">
                      <a:pos x="T66" y="T67"/>
                    </a:cxn>
                    <a:cxn ang="T146">
                      <a:pos x="T68" y="T69"/>
                    </a:cxn>
                    <a:cxn ang="T147">
                      <a:pos x="T70" y="T71"/>
                    </a:cxn>
                    <a:cxn ang="T148">
                      <a:pos x="T72" y="T73"/>
                    </a:cxn>
                    <a:cxn ang="T149">
                      <a:pos x="T74" y="T75"/>
                    </a:cxn>
                    <a:cxn ang="T150">
                      <a:pos x="T76" y="T77"/>
                    </a:cxn>
                    <a:cxn ang="T151">
                      <a:pos x="T78" y="T79"/>
                    </a:cxn>
                    <a:cxn ang="T152">
                      <a:pos x="T80" y="T81"/>
                    </a:cxn>
                    <a:cxn ang="T153">
                      <a:pos x="T82" y="T83"/>
                    </a:cxn>
                    <a:cxn ang="T154">
                      <a:pos x="T84" y="T85"/>
                    </a:cxn>
                    <a:cxn ang="T155">
                      <a:pos x="T86" y="T87"/>
                    </a:cxn>
                    <a:cxn ang="T156">
                      <a:pos x="T88" y="T89"/>
                    </a:cxn>
                    <a:cxn ang="T157">
                      <a:pos x="T90" y="T91"/>
                    </a:cxn>
                    <a:cxn ang="T158">
                      <a:pos x="T92" y="T93"/>
                    </a:cxn>
                    <a:cxn ang="T159">
                      <a:pos x="T94" y="T95"/>
                    </a:cxn>
                    <a:cxn ang="T160">
                      <a:pos x="T96" y="T97"/>
                    </a:cxn>
                    <a:cxn ang="T161">
                      <a:pos x="T98" y="T99"/>
                    </a:cxn>
                    <a:cxn ang="T162">
                      <a:pos x="T100" y="T101"/>
                    </a:cxn>
                    <a:cxn ang="T163">
                      <a:pos x="T102" y="T103"/>
                    </a:cxn>
                    <a:cxn ang="T164">
                      <a:pos x="T104" y="T105"/>
                    </a:cxn>
                    <a:cxn ang="T165">
                      <a:pos x="T106" y="T107"/>
                    </a:cxn>
                    <a:cxn ang="T166">
                      <a:pos x="T108" y="T109"/>
                    </a:cxn>
                    <a:cxn ang="T167">
                      <a:pos x="T110" y="T111"/>
                    </a:cxn>
                  </a:cxnLst>
                  <a:rect l="T168" t="T169" r="T170" b="T171"/>
                  <a:pathLst>
                    <a:path w="74" h="144">
                      <a:moveTo>
                        <a:pt x="26" y="22"/>
                      </a:moveTo>
                      <a:lnTo>
                        <a:pt x="26" y="22"/>
                      </a:lnTo>
                      <a:lnTo>
                        <a:pt x="24" y="15"/>
                      </a:lnTo>
                      <a:lnTo>
                        <a:pt x="21" y="12"/>
                      </a:lnTo>
                      <a:lnTo>
                        <a:pt x="19" y="10"/>
                      </a:lnTo>
                      <a:lnTo>
                        <a:pt x="14" y="7"/>
                      </a:lnTo>
                      <a:lnTo>
                        <a:pt x="5" y="5"/>
                      </a:lnTo>
                      <a:lnTo>
                        <a:pt x="2" y="5"/>
                      </a:lnTo>
                      <a:lnTo>
                        <a:pt x="0" y="3"/>
                      </a:lnTo>
                      <a:lnTo>
                        <a:pt x="2" y="3"/>
                      </a:lnTo>
                      <a:lnTo>
                        <a:pt x="7" y="0"/>
                      </a:lnTo>
                      <a:lnTo>
                        <a:pt x="36" y="3"/>
                      </a:lnTo>
                      <a:lnTo>
                        <a:pt x="64" y="0"/>
                      </a:lnTo>
                      <a:lnTo>
                        <a:pt x="67" y="3"/>
                      </a:lnTo>
                      <a:lnTo>
                        <a:pt x="69" y="3"/>
                      </a:lnTo>
                      <a:lnTo>
                        <a:pt x="67" y="5"/>
                      </a:lnTo>
                      <a:lnTo>
                        <a:pt x="64" y="7"/>
                      </a:lnTo>
                      <a:lnTo>
                        <a:pt x="60" y="10"/>
                      </a:lnTo>
                      <a:lnTo>
                        <a:pt x="55" y="10"/>
                      </a:lnTo>
                      <a:lnTo>
                        <a:pt x="52" y="12"/>
                      </a:lnTo>
                      <a:lnTo>
                        <a:pt x="50" y="15"/>
                      </a:lnTo>
                      <a:lnTo>
                        <a:pt x="48" y="19"/>
                      </a:lnTo>
                      <a:lnTo>
                        <a:pt x="48" y="125"/>
                      </a:lnTo>
                      <a:lnTo>
                        <a:pt x="50" y="130"/>
                      </a:lnTo>
                      <a:lnTo>
                        <a:pt x="52" y="132"/>
                      </a:lnTo>
                      <a:lnTo>
                        <a:pt x="57" y="134"/>
                      </a:lnTo>
                      <a:lnTo>
                        <a:pt x="62" y="137"/>
                      </a:lnTo>
                      <a:lnTo>
                        <a:pt x="69" y="139"/>
                      </a:lnTo>
                      <a:lnTo>
                        <a:pt x="72" y="139"/>
                      </a:lnTo>
                      <a:lnTo>
                        <a:pt x="74" y="141"/>
                      </a:lnTo>
                      <a:lnTo>
                        <a:pt x="72" y="144"/>
                      </a:lnTo>
                      <a:lnTo>
                        <a:pt x="69" y="144"/>
                      </a:lnTo>
                      <a:lnTo>
                        <a:pt x="40" y="141"/>
                      </a:lnTo>
                      <a:lnTo>
                        <a:pt x="12" y="144"/>
                      </a:lnTo>
                      <a:lnTo>
                        <a:pt x="7" y="144"/>
                      </a:lnTo>
                      <a:lnTo>
                        <a:pt x="7" y="141"/>
                      </a:lnTo>
                      <a:lnTo>
                        <a:pt x="7" y="139"/>
                      </a:lnTo>
                      <a:lnTo>
                        <a:pt x="12" y="139"/>
                      </a:lnTo>
                      <a:lnTo>
                        <a:pt x="17" y="137"/>
                      </a:lnTo>
                      <a:lnTo>
                        <a:pt x="21" y="134"/>
                      </a:lnTo>
                      <a:lnTo>
                        <a:pt x="24" y="134"/>
                      </a:lnTo>
                      <a:lnTo>
                        <a:pt x="24" y="130"/>
                      </a:lnTo>
                      <a:lnTo>
                        <a:pt x="26" y="125"/>
                      </a:lnTo>
                      <a:lnTo>
                        <a:pt x="26" y="2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8" name="Freeform 77"/>
                <p:cNvSpPr>
                  <a:spLocks/>
                </p:cNvSpPr>
                <p:nvPr/>
              </p:nvSpPr>
              <p:spPr bwMode="auto">
                <a:xfrm>
                  <a:off x="2161" y="963"/>
                  <a:ext cx="177" cy="144"/>
                </a:xfrm>
                <a:custGeom>
                  <a:avLst/>
                  <a:gdLst>
                    <a:gd name="T0" fmla="*/ 144 w 177"/>
                    <a:gd name="T1" fmla="*/ 31 h 144"/>
                    <a:gd name="T2" fmla="*/ 142 w 177"/>
                    <a:gd name="T3" fmla="*/ 15 h 144"/>
                    <a:gd name="T4" fmla="*/ 130 w 177"/>
                    <a:gd name="T5" fmla="*/ 10 h 144"/>
                    <a:gd name="T6" fmla="*/ 118 w 177"/>
                    <a:gd name="T7" fmla="*/ 5 h 144"/>
                    <a:gd name="T8" fmla="*/ 115 w 177"/>
                    <a:gd name="T9" fmla="*/ 3 h 144"/>
                    <a:gd name="T10" fmla="*/ 120 w 177"/>
                    <a:gd name="T11" fmla="*/ 0 h 144"/>
                    <a:gd name="T12" fmla="*/ 149 w 177"/>
                    <a:gd name="T13" fmla="*/ 3 h 144"/>
                    <a:gd name="T14" fmla="*/ 163 w 177"/>
                    <a:gd name="T15" fmla="*/ 3 h 144"/>
                    <a:gd name="T16" fmla="*/ 173 w 177"/>
                    <a:gd name="T17" fmla="*/ 0 h 144"/>
                    <a:gd name="T18" fmla="*/ 177 w 177"/>
                    <a:gd name="T19" fmla="*/ 3 h 144"/>
                    <a:gd name="T20" fmla="*/ 175 w 177"/>
                    <a:gd name="T21" fmla="*/ 5 h 144"/>
                    <a:gd name="T22" fmla="*/ 168 w 177"/>
                    <a:gd name="T23" fmla="*/ 10 h 144"/>
                    <a:gd name="T24" fmla="*/ 158 w 177"/>
                    <a:gd name="T25" fmla="*/ 15 h 144"/>
                    <a:gd name="T26" fmla="*/ 156 w 177"/>
                    <a:gd name="T27" fmla="*/ 29 h 144"/>
                    <a:gd name="T28" fmla="*/ 156 w 177"/>
                    <a:gd name="T29" fmla="*/ 139 h 144"/>
                    <a:gd name="T30" fmla="*/ 153 w 177"/>
                    <a:gd name="T31" fmla="*/ 144 h 144"/>
                    <a:gd name="T32" fmla="*/ 151 w 177"/>
                    <a:gd name="T33" fmla="*/ 144 h 144"/>
                    <a:gd name="T34" fmla="*/ 146 w 177"/>
                    <a:gd name="T35" fmla="*/ 144 h 144"/>
                    <a:gd name="T36" fmla="*/ 43 w 177"/>
                    <a:gd name="T37" fmla="*/ 34 h 144"/>
                    <a:gd name="T38" fmla="*/ 41 w 177"/>
                    <a:gd name="T39" fmla="*/ 120 h 144"/>
                    <a:gd name="T40" fmla="*/ 43 w 177"/>
                    <a:gd name="T41" fmla="*/ 127 h 144"/>
                    <a:gd name="T42" fmla="*/ 48 w 177"/>
                    <a:gd name="T43" fmla="*/ 134 h 144"/>
                    <a:gd name="T44" fmla="*/ 62 w 177"/>
                    <a:gd name="T45" fmla="*/ 139 h 144"/>
                    <a:gd name="T46" fmla="*/ 67 w 177"/>
                    <a:gd name="T47" fmla="*/ 141 h 144"/>
                    <a:gd name="T48" fmla="*/ 67 w 177"/>
                    <a:gd name="T49" fmla="*/ 144 h 144"/>
                    <a:gd name="T50" fmla="*/ 62 w 177"/>
                    <a:gd name="T51" fmla="*/ 144 h 144"/>
                    <a:gd name="T52" fmla="*/ 36 w 177"/>
                    <a:gd name="T53" fmla="*/ 141 h 144"/>
                    <a:gd name="T54" fmla="*/ 12 w 177"/>
                    <a:gd name="T55" fmla="*/ 144 h 144"/>
                    <a:gd name="T56" fmla="*/ 7 w 177"/>
                    <a:gd name="T57" fmla="*/ 144 h 144"/>
                    <a:gd name="T58" fmla="*/ 5 w 177"/>
                    <a:gd name="T59" fmla="*/ 141 h 144"/>
                    <a:gd name="T60" fmla="*/ 10 w 177"/>
                    <a:gd name="T61" fmla="*/ 137 h 144"/>
                    <a:gd name="T62" fmla="*/ 22 w 177"/>
                    <a:gd name="T63" fmla="*/ 132 h 144"/>
                    <a:gd name="T64" fmla="*/ 27 w 177"/>
                    <a:gd name="T65" fmla="*/ 118 h 144"/>
                    <a:gd name="T66" fmla="*/ 29 w 177"/>
                    <a:gd name="T67" fmla="*/ 29 h 144"/>
                    <a:gd name="T68" fmla="*/ 27 w 177"/>
                    <a:gd name="T69" fmla="*/ 19 h 144"/>
                    <a:gd name="T70" fmla="*/ 19 w 177"/>
                    <a:gd name="T71" fmla="*/ 12 h 144"/>
                    <a:gd name="T72" fmla="*/ 5 w 177"/>
                    <a:gd name="T73" fmla="*/ 5 h 144"/>
                    <a:gd name="T74" fmla="*/ 0 w 177"/>
                    <a:gd name="T75" fmla="*/ 3 h 144"/>
                    <a:gd name="T76" fmla="*/ 0 w 177"/>
                    <a:gd name="T77" fmla="*/ 3 h 144"/>
                    <a:gd name="T78" fmla="*/ 5 w 177"/>
                    <a:gd name="T79" fmla="*/ 0 h 144"/>
                    <a:gd name="T80" fmla="*/ 22 w 177"/>
                    <a:gd name="T81" fmla="*/ 3 h 144"/>
                    <a:gd name="T82" fmla="*/ 39 w 177"/>
                    <a:gd name="T83" fmla="*/ 0 h 144"/>
                    <a:gd name="T84" fmla="*/ 46 w 177"/>
                    <a:gd name="T85" fmla="*/ 3 h 144"/>
                    <a:gd name="T86" fmla="*/ 142 w 177"/>
                    <a:gd name="T87" fmla="*/ 108 h 144"/>
                    <a:gd name="T88" fmla="*/ 144 w 177"/>
                    <a:gd name="T89" fmla="*/ 31 h 144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w 177"/>
                    <a:gd name="T136" fmla="*/ 0 h 144"/>
                    <a:gd name="T137" fmla="*/ 177 w 177"/>
                    <a:gd name="T138" fmla="*/ 144 h 144"/>
                  </a:gdLst>
                  <a:ahLst/>
                  <a:cxnLst>
                    <a:cxn ang="T90">
                      <a:pos x="T0" y="T1"/>
                    </a:cxn>
                    <a:cxn ang="T91">
                      <a:pos x="T2" y="T3"/>
                    </a:cxn>
                    <a:cxn ang="T92">
                      <a:pos x="T4" y="T5"/>
                    </a:cxn>
                    <a:cxn ang="T93">
                      <a:pos x="T6" y="T7"/>
                    </a:cxn>
                    <a:cxn ang="T94">
                      <a:pos x="T8" y="T9"/>
                    </a:cxn>
                    <a:cxn ang="T95">
                      <a:pos x="T10" y="T11"/>
                    </a:cxn>
                    <a:cxn ang="T96">
                      <a:pos x="T12" y="T13"/>
                    </a:cxn>
                    <a:cxn ang="T97">
                      <a:pos x="T14" y="T15"/>
                    </a:cxn>
                    <a:cxn ang="T98">
                      <a:pos x="T16" y="T17"/>
                    </a:cxn>
                    <a:cxn ang="T99">
                      <a:pos x="T18" y="T19"/>
                    </a:cxn>
                    <a:cxn ang="T100">
                      <a:pos x="T20" y="T21"/>
                    </a:cxn>
                    <a:cxn ang="T101">
                      <a:pos x="T22" y="T23"/>
                    </a:cxn>
                    <a:cxn ang="T102">
                      <a:pos x="T24" y="T25"/>
                    </a:cxn>
                    <a:cxn ang="T103">
                      <a:pos x="T26" y="T27"/>
                    </a:cxn>
                    <a:cxn ang="T104">
                      <a:pos x="T28" y="T29"/>
                    </a:cxn>
                    <a:cxn ang="T105">
                      <a:pos x="T30" y="T31"/>
                    </a:cxn>
                    <a:cxn ang="T106">
                      <a:pos x="T32" y="T33"/>
                    </a:cxn>
                    <a:cxn ang="T107">
                      <a:pos x="T34" y="T35"/>
                    </a:cxn>
                    <a:cxn ang="T108">
                      <a:pos x="T36" y="T37"/>
                    </a:cxn>
                    <a:cxn ang="T109">
                      <a:pos x="T38" y="T39"/>
                    </a:cxn>
                    <a:cxn ang="T110">
                      <a:pos x="T40" y="T41"/>
                    </a:cxn>
                    <a:cxn ang="T111">
                      <a:pos x="T42" y="T43"/>
                    </a:cxn>
                    <a:cxn ang="T112">
                      <a:pos x="T44" y="T45"/>
                    </a:cxn>
                    <a:cxn ang="T113">
                      <a:pos x="T46" y="T47"/>
                    </a:cxn>
                    <a:cxn ang="T114">
                      <a:pos x="T48" y="T49"/>
                    </a:cxn>
                    <a:cxn ang="T115">
                      <a:pos x="T50" y="T51"/>
                    </a:cxn>
                    <a:cxn ang="T116">
                      <a:pos x="T52" y="T53"/>
                    </a:cxn>
                    <a:cxn ang="T117">
                      <a:pos x="T54" y="T55"/>
                    </a:cxn>
                    <a:cxn ang="T118">
                      <a:pos x="T56" y="T57"/>
                    </a:cxn>
                    <a:cxn ang="T119">
                      <a:pos x="T58" y="T59"/>
                    </a:cxn>
                    <a:cxn ang="T120">
                      <a:pos x="T60" y="T61"/>
                    </a:cxn>
                    <a:cxn ang="T121">
                      <a:pos x="T62" y="T63"/>
                    </a:cxn>
                    <a:cxn ang="T122">
                      <a:pos x="T64" y="T65"/>
                    </a:cxn>
                    <a:cxn ang="T123">
                      <a:pos x="T66" y="T67"/>
                    </a:cxn>
                    <a:cxn ang="T124">
                      <a:pos x="T68" y="T69"/>
                    </a:cxn>
                    <a:cxn ang="T125">
                      <a:pos x="T70" y="T71"/>
                    </a:cxn>
                    <a:cxn ang="T126">
                      <a:pos x="T72" y="T73"/>
                    </a:cxn>
                    <a:cxn ang="T127">
                      <a:pos x="T74" y="T75"/>
                    </a:cxn>
                    <a:cxn ang="T128">
                      <a:pos x="T76" y="T77"/>
                    </a:cxn>
                    <a:cxn ang="T129">
                      <a:pos x="T78" y="T79"/>
                    </a:cxn>
                    <a:cxn ang="T130">
                      <a:pos x="T80" y="T81"/>
                    </a:cxn>
                    <a:cxn ang="T131">
                      <a:pos x="T82" y="T83"/>
                    </a:cxn>
                    <a:cxn ang="T132">
                      <a:pos x="T84" y="T85"/>
                    </a:cxn>
                    <a:cxn ang="T133">
                      <a:pos x="T86" y="T87"/>
                    </a:cxn>
                    <a:cxn ang="T134">
                      <a:pos x="T88" y="T89"/>
                    </a:cxn>
                  </a:cxnLst>
                  <a:rect l="T135" t="T136" r="T137" b="T138"/>
                  <a:pathLst>
                    <a:path w="177" h="144">
                      <a:moveTo>
                        <a:pt x="144" y="31"/>
                      </a:moveTo>
                      <a:lnTo>
                        <a:pt x="144" y="31"/>
                      </a:lnTo>
                      <a:lnTo>
                        <a:pt x="144" y="22"/>
                      </a:lnTo>
                      <a:lnTo>
                        <a:pt x="142" y="15"/>
                      </a:lnTo>
                      <a:lnTo>
                        <a:pt x="134" y="12"/>
                      </a:lnTo>
                      <a:lnTo>
                        <a:pt x="130" y="10"/>
                      </a:lnTo>
                      <a:lnTo>
                        <a:pt x="120" y="7"/>
                      </a:lnTo>
                      <a:lnTo>
                        <a:pt x="118" y="5"/>
                      </a:lnTo>
                      <a:lnTo>
                        <a:pt x="115" y="3"/>
                      </a:lnTo>
                      <a:lnTo>
                        <a:pt x="118" y="3"/>
                      </a:lnTo>
                      <a:lnTo>
                        <a:pt x="120" y="0"/>
                      </a:lnTo>
                      <a:lnTo>
                        <a:pt x="149" y="3"/>
                      </a:lnTo>
                      <a:lnTo>
                        <a:pt x="163" y="3"/>
                      </a:lnTo>
                      <a:lnTo>
                        <a:pt x="173" y="0"/>
                      </a:lnTo>
                      <a:lnTo>
                        <a:pt x="175" y="3"/>
                      </a:lnTo>
                      <a:lnTo>
                        <a:pt x="177" y="3"/>
                      </a:lnTo>
                      <a:lnTo>
                        <a:pt x="175" y="5"/>
                      </a:lnTo>
                      <a:lnTo>
                        <a:pt x="175" y="7"/>
                      </a:lnTo>
                      <a:lnTo>
                        <a:pt x="168" y="10"/>
                      </a:lnTo>
                      <a:lnTo>
                        <a:pt x="163" y="12"/>
                      </a:lnTo>
                      <a:lnTo>
                        <a:pt x="158" y="15"/>
                      </a:lnTo>
                      <a:lnTo>
                        <a:pt x="158" y="19"/>
                      </a:lnTo>
                      <a:lnTo>
                        <a:pt x="156" y="29"/>
                      </a:lnTo>
                      <a:lnTo>
                        <a:pt x="156" y="139"/>
                      </a:lnTo>
                      <a:lnTo>
                        <a:pt x="156" y="141"/>
                      </a:lnTo>
                      <a:lnTo>
                        <a:pt x="153" y="144"/>
                      </a:lnTo>
                      <a:lnTo>
                        <a:pt x="151" y="144"/>
                      </a:lnTo>
                      <a:lnTo>
                        <a:pt x="146" y="144"/>
                      </a:lnTo>
                      <a:lnTo>
                        <a:pt x="142" y="139"/>
                      </a:lnTo>
                      <a:lnTo>
                        <a:pt x="43" y="34"/>
                      </a:lnTo>
                      <a:lnTo>
                        <a:pt x="41" y="34"/>
                      </a:lnTo>
                      <a:lnTo>
                        <a:pt x="41" y="120"/>
                      </a:lnTo>
                      <a:lnTo>
                        <a:pt x="43" y="127"/>
                      </a:lnTo>
                      <a:lnTo>
                        <a:pt x="46" y="132"/>
                      </a:lnTo>
                      <a:lnTo>
                        <a:pt x="48" y="134"/>
                      </a:lnTo>
                      <a:lnTo>
                        <a:pt x="55" y="134"/>
                      </a:lnTo>
                      <a:lnTo>
                        <a:pt x="62" y="139"/>
                      </a:lnTo>
                      <a:lnTo>
                        <a:pt x="67" y="139"/>
                      </a:lnTo>
                      <a:lnTo>
                        <a:pt x="67" y="141"/>
                      </a:lnTo>
                      <a:lnTo>
                        <a:pt x="67" y="144"/>
                      </a:lnTo>
                      <a:lnTo>
                        <a:pt x="65" y="144"/>
                      </a:lnTo>
                      <a:lnTo>
                        <a:pt x="62" y="144"/>
                      </a:lnTo>
                      <a:lnTo>
                        <a:pt x="36" y="141"/>
                      </a:lnTo>
                      <a:lnTo>
                        <a:pt x="12" y="144"/>
                      </a:lnTo>
                      <a:lnTo>
                        <a:pt x="7" y="144"/>
                      </a:lnTo>
                      <a:lnTo>
                        <a:pt x="5" y="141"/>
                      </a:lnTo>
                      <a:lnTo>
                        <a:pt x="7" y="139"/>
                      </a:lnTo>
                      <a:lnTo>
                        <a:pt x="10" y="137"/>
                      </a:lnTo>
                      <a:lnTo>
                        <a:pt x="17" y="134"/>
                      </a:lnTo>
                      <a:lnTo>
                        <a:pt x="22" y="132"/>
                      </a:lnTo>
                      <a:lnTo>
                        <a:pt x="24" y="125"/>
                      </a:lnTo>
                      <a:lnTo>
                        <a:pt x="27" y="118"/>
                      </a:lnTo>
                      <a:lnTo>
                        <a:pt x="29" y="108"/>
                      </a:lnTo>
                      <a:lnTo>
                        <a:pt x="29" y="29"/>
                      </a:lnTo>
                      <a:lnTo>
                        <a:pt x="27" y="19"/>
                      </a:lnTo>
                      <a:lnTo>
                        <a:pt x="24" y="15"/>
                      </a:lnTo>
                      <a:lnTo>
                        <a:pt x="19" y="12"/>
                      </a:lnTo>
                      <a:lnTo>
                        <a:pt x="15" y="10"/>
                      </a:lnTo>
                      <a:lnTo>
                        <a:pt x="5" y="5"/>
                      </a:lnTo>
                      <a:lnTo>
                        <a:pt x="0" y="5"/>
                      </a:lnTo>
                      <a:lnTo>
                        <a:pt x="0" y="3"/>
                      </a:lnTo>
                      <a:lnTo>
                        <a:pt x="5" y="0"/>
                      </a:lnTo>
                      <a:lnTo>
                        <a:pt x="12" y="3"/>
                      </a:lnTo>
                      <a:lnTo>
                        <a:pt x="22" y="3"/>
                      </a:lnTo>
                      <a:lnTo>
                        <a:pt x="39" y="0"/>
                      </a:lnTo>
                      <a:lnTo>
                        <a:pt x="46" y="3"/>
                      </a:lnTo>
                      <a:lnTo>
                        <a:pt x="48" y="5"/>
                      </a:lnTo>
                      <a:lnTo>
                        <a:pt x="142" y="108"/>
                      </a:lnTo>
                      <a:lnTo>
                        <a:pt x="144" y="106"/>
                      </a:lnTo>
                      <a:lnTo>
                        <a:pt x="144" y="31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Freeform 78"/>
                <p:cNvSpPr>
                  <a:spLocks/>
                </p:cNvSpPr>
                <p:nvPr/>
              </p:nvSpPr>
              <p:spPr bwMode="auto">
                <a:xfrm>
                  <a:off x="2367" y="963"/>
                  <a:ext cx="125" cy="144"/>
                </a:xfrm>
                <a:custGeom>
                  <a:avLst/>
                  <a:gdLst>
                    <a:gd name="T0" fmla="*/ 43 w 125"/>
                    <a:gd name="T1" fmla="*/ 122 h 144"/>
                    <a:gd name="T2" fmla="*/ 48 w 125"/>
                    <a:gd name="T3" fmla="*/ 130 h 144"/>
                    <a:gd name="T4" fmla="*/ 58 w 125"/>
                    <a:gd name="T5" fmla="*/ 132 h 144"/>
                    <a:gd name="T6" fmla="*/ 70 w 125"/>
                    <a:gd name="T7" fmla="*/ 134 h 144"/>
                    <a:gd name="T8" fmla="*/ 96 w 125"/>
                    <a:gd name="T9" fmla="*/ 130 h 144"/>
                    <a:gd name="T10" fmla="*/ 113 w 125"/>
                    <a:gd name="T11" fmla="*/ 122 h 144"/>
                    <a:gd name="T12" fmla="*/ 122 w 125"/>
                    <a:gd name="T13" fmla="*/ 110 h 144"/>
                    <a:gd name="T14" fmla="*/ 125 w 125"/>
                    <a:gd name="T15" fmla="*/ 110 h 144"/>
                    <a:gd name="T16" fmla="*/ 125 w 125"/>
                    <a:gd name="T17" fmla="*/ 115 h 144"/>
                    <a:gd name="T18" fmla="*/ 125 w 125"/>
                    <a:gd name="T19" fmla="*/ 118 h 144"/>
                    <a:gd name="T20" fmla="*/ 120 w 125"/>
                    <a:gd name="T21" fmla="*/ 132 h 144"/>
                    <a:gd name="T22" fmla="*/ 113 w 125"/>
                    <a:gd name="T23" fmla="*/ 139 h 144"/>
                    <a:gd name="T24" fmla="*/ 103 w 125"/>
                    <a:gd name="T25" fmla="*/ 144 h 144"/>
                    <a:gd name="T26" fmla="*/ 89 w 125"/>
                    <a:gd name="T27" fmla="*/ 144 h 144"/>
                    <a:gd name="T28" fmla="*/ 50 w 125"/>
                    <a:gd name="T29" fmla="*/ 141 h 144"/>
                    <a:gd name="T30" fmla="*/ 7 w 125"/>
                    <a:gd name="T31" fmla="*/ 144 h 144"/>
                    <a:gd name="T32" fmla="*/ 3 w 125"/>
                    <a:gd name="T33" fmla="*/ 144 h 144"/>
                    <a:gd name="T34" fmla="*/ 3 w 125"/>
                    <a:gd name="T35" fmla="*/ 141 h 144"/>
                    <a:gd name="T36" fmla="*/ 3 w 125"/>
                    <a:gd name="T37" fmla="*/ 139 h 144"/>
                    <a:gd name="T38" fmla="*/ 12 w 125"/>
                    <a:gd name="T39" fmla="*/ 137 h 144"/>
                    <a:gd name="T40" fmla="*/ 19 w 125"/>
                    <a:gd name="T41" fmla="*/ 132 h 144"/>
                    <a:gd name="T42" fmla="*/ 22 w 125"/>
                    <a:gd name="T43" fmla="*/ 122 h 144"/>
                    <a:gd name="T44" fmla="*/ 22 w 125"/>
                    <a:gd name="T45" fmla="*/ 24 h 144"/>
                    <a:gd name="T46" fmla="*/ 19 w 125"/>
                    <a:gd name="T47" fmla="*/ 12 h 144"/>
                    <a:gd name="T48" fmla="*/ 10 w 125"/>
                    <a:gd name="T49" fmla="*/ 10 h 144"/>
                    <a:gd name="T50" fmla="*/ 3 w 125"/>
                    <a:gd name="T51" fmla="*/ 5 h 144"/>
                    <a:gd name="T52" fmla="*/ 0 w 125"/>
                    <a:gd name="T53" fmla="*/ 3 h 144"/>
                    <a:gd name="T54" fmla="*/ 5 w 125"/>
                    <a:gd name="T55" fmla="*/ 0 h 144"/>
                    <a:gd name="T56" fmla="*/ 58 w 125"/>
                    <a:gd name="T57" fmla="*/ 3 h 144"/>
                    <a:gd name="T58" fmla="*/ 113 w 125"/>
                    <a:gd name="T59" fmla="*/ 0 h 144"/>
                    <a:gd name="T60" fmla="*/ 115 w 125"/>
                    <a:gd name="T61" fmla="*/ 3 h 144"/>
                    <a:gd name="T62" fmla="*/ 115 w 125"/>
                    <a:gd name="T63" fmla="*/ 3 h 144"/>
                    <a:gd name="T64" fmla="*/ 115 w 125"/>
                    <a:gd name="T65" fmla="*/ 31 h 144"/>
                    <a:gd name="T66" fmla="*/ 113 w 125"/>
                    <a:gd name="T67" fmla="*/ 36 h 144"/>
                    <a:gd name="T68" fmla="*/ 110 w 125"/>
                    <a:gd name="T69" fmla="*/ 36 h 144"/>
                    <a:gd name="T70" fmla="*/ 108 w 125"/>
                    <a:gd name="T71" fmla="*/ 27 h 144"/>
                    <a:gd name="T72" fmla="*/ 106 w 125"/>
                    <a:gd name="T73" fmla="*/ 22 h 144"/>
                    <a:gd name="T74" fmla="*/ 101 w 125"/>
                    <a:gd name="T75" fmla="*/ 17 h 144"/>
                    <a:gd name="T76" fmla="*/ 84 w 125"/>
                    <a:gd name="T77" fmla="*/ 12 h 144"/>
                    <a:gd name="T78" fmla="*/ 70 w 125"/>
                    <a:gd name="T79" fmla="*/ 12 h 144"/>
                    <a:gd name="T80" fmla="*/ 50 w 125"/>
                    <a:gd name="T81" fmla="*/ 12 h 144"/>
                    <a:gd name="T82" fmla="*/ 48 w 125"/>
                    <a:gd name="T83" fmla="*/ 15 h 144"/>
                    <a:gd name="T84" fmla="*/ 43 w 125"/>
                    <a:gd name="T85" fmla="*/ 19 h 144"/>
                    <a:gd name="T86" fmla="*/ 74 w 125"/>
                    <a:gd name="T87" fmla="*/ 62 h 144"/>
                    <a:gd name="T88" fmla="*/ 82 w 125"/>
                    <a:gd name="T89" fmla="*/ 62 h 144"/>
                    <a:gd name="T90" fmla="*/ 89 w 125"/>
                    <a:gd name="T91" fmla="*/ 58 h 144"/>
                    <a:gd name="T92" fmla="*/ 96 w 125"/>
                    <a:gd name="T93" fmla="*/ 48 h 144"/>
                    <a:gd name="T94" fmla="*/ 98 w 125"/>
                    <a:gd name="T95" fmla="*/ 46 h 144"/>
                    <a:gd name="T96" fmla="*/ 101 w 125"/>
                    <a:gd name="T97" fmla="*/ 46 h 144"/>
                    <a:gd name="T98" fmla="*/ 101 w 125"/>
                    <a:gd name="T99" fmla="*/ 48 h 144"/>
                    <a:gd name="T100" fmla="*/ 101 w 125"/>
                    <a:gd name="T101" fmla="*/ 65 h 144"/>
                    <a:gd name="T102" fmla="*/ 101 w 125"/>
                    <a:gd name="T103" fmla="*/ 91 h 144"/>
                    <a:gd name="T104" fmla="*/ 98 w 125"/>
                    <a:gd name="T105" fmla="*/ 98 h 144"/>
                    <a:gd name="T106" fmla="*/ 96 w 125"/>
                    <a:gd name="T107" fmla="*/ 96 h 144"/>
                    <a:gd name="T108" fmla="*/ 91 w 125"/>
                    <a:gd name="T109" fmla="*/ 86 h 144"/>
                    <a:gd name="T110" fmla="*/ 86 w 125"/>
                    <a:gd name="T111" fmla="*/ 77 h 144"/>
                    <a:gd name="T112" fmla="*/ 74 w 125"/>
                    <a:gd name="T113" fmla="*/ 74 h 144"/>
                    <a:gd name="T114" fmla="*/ 43 w 125"/>
                    <a:gd name="T115" fmla="*/ 122 h 144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w 125"/>
                    <a:gd name="T175" fmla="*/ 0 h 144"/>
                    <a:gd name="T176" fmla="*/ 125 w 125"/>
                    <a:gd name="T177" fmla="*/ 144 h 144"/>
                  </a:gdLst>
                  <a:ahLst/>
                  <a:cxnLst>
                    <a:cxn ang="T116">
                      <a:pos x="T0" y="T1"/>
                    </a:cxn>
                    <a:cxn ang="T117">
                      <a:pos x="T2" y="T3"/>
                    </a:cxn>
                    <a:cxn ang="T118">
                      <a:pos x="T4" y="T5"/>
                    </a:cxn>
                    <a:cxn ang="T119">
                      <a:pos x="T6" y="T7"/>
                    </a:cxn>
                    <a:cxn ang="T120">
                      <a:pos x="T8" y="T9"/>
                    </a:cxn>
                    <a:cxn ang="T121">
                      <a:pos x="T10" y="T11"/>
                    </a:cxn>
                    <a:cxn ang="T122">
                      <a:pos x="T12" y="T13"/>
                    </a:cxn>
                    <a:cxn ang="T123">
                      <a:pos x="T14" y="T15"/>
                    </a:cxn>
                    <a:cxn ang="T124">
                      <a:pos x="T16" y="T17"/>
                    </a:cxn>
                    <a:cxn ang="T125">
                      <a:pos x="T18" y="T19"/>
                    </a:cxn>
                    <a:cxn ang="T126">
                      <a:pos x="T20" y="T21"/>
                    </a:cxn>
                    <a:cxn ang="T127">
                      <a:pos x="T22" y="T23"/>
                    </a:cxn>
                    <a:cxn ang="T128">
                      <a:pos x="T24" y="T25"/>
                    </a:cxn>
                    <a:cxn ang="T129">
                      <a:pos x="T26" y="T27"/>
                    </a:cxn>
                    <a:cxn ang="T130">
                      <a:pos x="T28" y="T29"/>
                    </a:cxn>
                    <a:cxn ang="T131">
                      <a:pos x="T30" y="T31"/>
                    </a:cxn>
                    <a:cxn ang="T132">
                      <a:pos x="T32" y="T33"/>
                    </a:cxn>
                    <a:cxn ang="T133">
                      <a:pos x="T34" y="T35"/>
                    </a:cxn>
                    <a:cxn ang="T134">
                      <a:pos x="T36" y="T37"/>
                    </a:cxn>
                    <a:cxn ang="T135">
                      <a:pos x="T38" y="T39"/>
                    </a:cxn>
                    <a:cxn ang="T136">
                      <a:pos x="T40" y="T41"/>
                    </a:cxn>
                    <a:cxn ang="T137">
                      <a:pos x="T42" y="T43"/>
                    </a:cxn>
                    <a:cxn ang="T138">
                      <a:pos x="T44" y="T45"/>
                    </a:cxn>
                    <a:cxn ang="T139">
                      <a:pos x="T46" y="T47"/>
                    </a:cxn>
                    <a:cxn ang="T140">
                      <a:pos x="T48" y="T49"/>
                    </a:cxn>
                    <a:cxn ang="T141">
                      <a:pos x="T50" y="T51"/>
                    </a:cxn>
                    <a:cxn ang="T142">
                      <a:pos x="T52" y="T53"/>
                    </a:cxn>
                    <a:cxn ang="T143">
                      <a:pos x="T54" y="T55"/>
                    </a:cxn>
                    <a:cxn ang="T144">
                      <a:pos x="T56" y="T57"/>
                    </a:cxn>
                    <a:cxn ang="T145">
                      <a:pos x="T58" y="T59"/>
                    </a:cxn>
                    <a:cxn ang="T146">
                      <a:pos x="T60" y="T61"/>
                    </a:cxn>
                    <a:cxn ang="T147">
                      <a:pos x="T62" y="T63"/>
                    </a:cxn>
                    <a:cxn ang="T148">
                      <a:pos x="T64" y="T65"/>
                    </a:cxn>
                    <a:cxn ang="T149">
                      <a:pos x="T66" y="T67"/>
                    </a:cxn>
                    <a:cxn ang="T150">
                      <a:pos x="T68" y="T69"/>
                    </a:cxn>
                    <a:cxn ang="T151">
                      <a:pos x="T70" y="T71"/>
                    </a:cxn>
                    <a:cxn ang="T152">
                      <a:pos x="T72" y="T73"/>
                    </a:cxn>
                    <a:cxn ang="T153">
                      <a:pos x="T74" y="T75"/>
                    </a:cxn>
                    <a:cxn ang="T154">
                      <a:pos x="T76" y="T77"/>
                    </a:cxn>
                    <a:cxn ang="T155">
                      <a:pos x="T78" y="T79"/>
                    </a:cxn>
                    <a:cxn ang="T156">
                      <a:pos x="T80" y="T81"/>
                    </a:cxn>
                    <a:cxn ang="T157">
                      <a:pos x="T82" y="T83"/>
                    </a:cxn>
                    <a:cxn ang="T158">
                      <a:pos x="T84" y="T85"/>
                    </a:cxn>
                    <a:cxn ang="T159">
                      <a:pos x="T86" y="T87"/>
                    </a:cxn>
                    <a:cxn ang="T160">
                      <a:pos x="T88" y="T89"/>
                    </a:cxn>
                    <a:cxn ang="T161">
                      <a:pos x="T90" y="T91"/>
                    </a:cxn>
                    <a:cxn ang="T162">
                      <a:pos x="T92" y="T93"/>
                    </a:cxn>
                    <a:cxn ang="T163">
                      <a:pos x="T94" y="T95"/>
                    </a:cxn>
                    <a:cxn ang="T164">
                      <a:pos x="T96" y="T97"/>
                    </a:cxn>
                    <a:cxn ang="T165">
                      <a:pos x="T98" y="T99"/>
                    </a:cxn>
                    <a:cxn ang="T166">
                      <a:pos x="T100" y="T101"/>
                    </a:cxn>
                    <a:cxn ang="T167">
                      <a:pos x="T102" y="T103"/>
                    </a:cxn>
                    <a:cxn ang="T168">
                      <a:pos x="T104" y="T105"/>
                    </a:cxn>
                    <a:cxn ang="T169">
                      <a:pos x="T106" y="T107"/>
                    </a:cxn>
                    <a:cxn ang="T170">
                      <a:pos x="T108" y="T109"/>
                    </a:cxn>
                    <a:cxn ang="T171">
                      <a:pos x="T110" y="T111"/>
                    </a:cxn>
                    <a:cxn ang="T172">
                      <a:pos x="T112" y="T113"/>
                    </a:cxn>
                    <a:cxn ang="T173">
                      <a:pos x="T114" y="T115"/>
                    </a:cxn>
                  </a:cxnLst>
                  <a:rect l="T174" t="T175" r="T176" b="T177"/>
                  <a:pathLst>
                    <a:path w="125" h="144">
                      <a:moveTo>
                        <a:pt x="43" y="122"/>
                      </a:moveTo>
                      <a:lnTo>
                        <a:pt x="43" y="122"/>
                      </a:lnTo>
                      <a:lnTo>
                        <a:pt x="46" y="127"/>
                      </a:lnTo>
                      <a:lnTo>
                        <a:pt x="48" y="130"/>
                      </a:lnTo>
                      <a:lnTo>
                        <a:pt x="50" y="132"/>
                      </a:lnTo>
                      <a:lnTo>
                        <a:pt x="58" y="132"/>
                      </a:lnTo>
                      <a:lnTo>
                        <a:pt x="70" y="134"/>
                      </a:lnTo>
                      <a:lnTo>
                        <a:pt x="84" y="132"/>
                      </a:lnTo>
                      <a:lnTo>
                        <a:pt x="96" y="130"/>
                      </a:lnTo>
                      <a:lnTo>
                        <a:pt x="106" y="125"/>
                      </a:lnTo>
                      <a:lnTo>
                        <a:pt x="113" y="122"/>
                      </a:lnTo>
                      <a:lnTo>
                        <a:pt x="120" y="115"/>
                      </a:lnTo>
                      <a:lnTo>
                        <a:pt x="122" y="110"/>
                      </a:lnTo>
                      <a:lnTo>
                        <a:pt x="125" y="110"/>
                      </a:lnTo>
                      <a:lnTo>
                        <a:pt x="125" y="115"/>
                      </a:lnTo>
                      <a:lnTo>
                        <a:pt x="125" y="118"/>
                      </a:lnTo>
                      <a:lnTo>
                        <a:pt x="122" y="125"/>
                      </a:lnTo>
                      <a:lnTo>
                        <a:pt x="120" y="132"/>
                      </a:lnTo>
                      <a:lnTo>
                        <a:pt x="113" y="139"/>
                      </a:lnTo>
                      <a:lnTo>
                        <a:pt x="108" y="141"/>
                      </a:lnTo>
                      <a:lnTo>
                        <a:pt x="103" y="144"/>
                      </a:lnTo>
                      <a:lnTo>
                        <a:pt x="98" y="144"/>
                      </a:lnTo>
                      <a:lnTo>
                        <a:pt x="89" y="144"/>
                      </a:lnTo>
                      <a:lnTo>
                        <a:pt x="50" y="141"/>
                      </a:lnTo>
                      <a:lnTo>
                        <a:pt x="7" y="144"/>
                      </a:lnTo>
                      <a:lnTo>
                        <a:pt x="3" y="144"/>
                      </a:lnTo>
                      <a:lnTo>
                        <a:pt x="3" y="141"/>
                      </a:lnTo>
                      <a:lnTo>
                        <a:pt x="3" y="139"/>
                      </a:lnTo>
                      <a:lnTo>
                        <a:pt x="5" y="139"/>
                      </a:lnTo>
                      <a:lnTo>
                        <a:pt x="12" y="137"/>
                      </a:lnTo>
                      <a:lnTo>
                        <a:pt x="15" y="134"/>
                      </a:lnTo>
                      <a:lnTo>
                        <a:pt x="19" y="132"/>
                      </a:lnTo>
                      <a:lnTo>
                        <a:pt x="19" y="127"/>
                      </a:lnTo>
                      <a:lnTo>
                        <a:pt x="22" y="122"/>
                      </a:lnTo>
                      <a:lnTo>
                        <a:pt x="22" y="24"/>
                      </a:lnTo>
                      <a:lnTo>
                        <a:pt x="19" y="17"/>
                      </a:lnTo>
                      <a:lnTo>
                        <a:pt x="19" y="12"/>
                      </a:lnTo>
                      <a:lnTo>
                        <a:pt x="15" y="12"/>
                      </a:lnTo>
                      <a:lnTo>
                        <a:pt x="10" y="10"/>
                      </a:lnTo>
                      <a:lnTo>
                        <a:pt x="3" y="7"/>
                      </a:lnTo>
                      <a:lnTo>
                        <a:pt x="3" y="5"/>
                      </a:lnTo>
                      <a:lnTo>
                        <a:pt x="0" y="3"/>
                      </a:lnTo>
                      <a:lnTo>
                        <a:pt x="3" y="3"/>
                      </a:lnTo>
                      <a:lnTo>
                        <a:pt x="5" y="0"/>
                      </a:lnTo>
                      <a:lnTo>
                        <a:pt x="58" y="3"/>
                      </a:lnTo>
                      <a:lnTo>
                        <a:pt x="113" y="0"/>
                      </a:lnTo>
                      <a:lnTo>
                        <a:pt x="115" y="3"/>
                      </a:lnTo>
                      <a:lnTo>
                        <a:pt x="115" y="31"/>
                      </a:lnTo>
                      <a:lnTo>
                        <a:pt x="115" y="36"/>
                      </a:lnTo>
                      <a:lnTo>
                        <a:pt x="113" y="36"/>
                      </a:lnTo>
                      <a:lnTo>
                        <a:pt x="110" y="36"/>
                      </a:lnTo>
                      <a:lnTo>
                        <a:pt x="108" y="34"/>
                      </a:lnTo>
                      <a:lnTo>
                        <a:pt x="108" y="27"/>
                      </a:lnTo>
                      <a:lnTo>
                        <a:pt x="106" y="22"/>
                      </a:lnTo>
                      <a:lnTo>
                        <a:pt x="106" y="19"/>
                      </a:lnTo>
                      <a:lnTo>
                        <a:pt x="101" y="17"/>
                      </a:lnTo>
                      <a:lnTo>
                        <a:pt x="98" y="15"/>
                      </a:lnTo>
                      <a:lnTo>
                        <a:pt x="84" y="12"/>
                      </a:lnTo>
                      <a:lnTo>
                        <a:pt x="70" y="12"/>
                      </a:lnTo>
                      <a:lnTo>
                        <a:pt x="60" y="12"/>
                      </a:lnTo>
                      <a:lnTo>
                        <a:pt x="50" y="12"/>
                      </a:lnTo>
                      <a:lnTo>
                        <a:pt x="48" y="12"/>
                      </a:lnTo>
                      <a:lnTo>
                        <a:pt x="48" y="15"/>
                      </a:lnTo>
                      <a:lnTo>
                        <a:pt x="46" y="17"/>
                      </a:lnTo>
                      <a:lnTo>
                        <a:pt x="43" y="19"/>
                      </a:lnTo>
                      <a:lnTo>
                        <a:pt x="43" y="62"/>
                      </a:lnTo>
                      <a:lnTo>
                        <a:pt x="74" y="62"/>
                      </a:lnTo>
                      <a:lnTo>
                        <a:pt x="82" y="62"/>
                      </a:lnTo>
                      <a:lnTo>
                        <a:pt x="86" y="60"/>
                      </a:lnTo>
                      <a:lnTo>
                        <a:pt x="89" y="58"/>
                      </a:lnTo>
                      <a:lnTo>
                        <a:pt x="91" y="53"/>
                      </a:lnTo>
                      <a:lnTo>
                        <a:pt x="96" y="48"/>
                      </a:lnTo>
                      <a:lnTo>
                        <a:pt x="96" y="46"/>
                      </a:lnTo>
                      <a:lnTo>
                        <a:pt x="98" y="46"/>
                      </a:lnTo>
                      <a:lnTo>
                        <a:pt x="101" y="46"/>
                      </a:lnTo>
                      <a:lnTo>
                        <a:pt x="101" y="48"/>
                      </a:lnTo>
                      <a:lnTo>
                        <a:pt x="101" y="65"/>
                      </a:lnTo>
                      <a:lnTo>
                        <a:pt x="101" y="91"/>
                      </a:lnTo>
                      <a:lnTo>
                        <a:pt x="101" y="96"/>
                      </a:lnTo>
                      <a:lnTo>
                        <a:pt x="98" y="98"/>
                      </a:lnTo>
                      <a:lnTo>
                        <a:pt x="96" y="96"/>
                      </a:lnTo>
                      <a:lnTo>
                        <a:pt x="94" y="94"/>
                      </a:lnTo>
                      <a:lnTo>
                        <a:pt x="91" y="86"/>
                      </a:lnTo>
                      <a:lnTo>
                        <a:pt x="89" y="82"/>
                      </a:lnTo>
                      <a:lnTo>
                        <a:pt x="86" y="77"/>
                      </a:lnTo>
                      <a:lnTo>
                        <a:pt x="82" y="77"/>
                      </a:lnTo>
                      <a:lnTo>
                        <a:pt x="74" y="74"/>
                      </a:lnTo>
                      <a:lnTo>
                        <a:pt x="43" y="74"/>
                      </a:lnTo>
                      <a:lnTo>
                        <a:pt x="43" y="12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Freeform 79"/>
                <p:cNvSpPr>
                  <a:spLocks/>
                </p:cNvSpPr>
                <p:nvPr/>
              </p:nvSpPr>
              <p:spPr bwMode="auto">
                <a:xfrm>
                  <a:off x="1220" y="797"/>
                  <a:ext cx="69" cy="98"/>
                </a:xfrm>
                <a:custGeom>
                  <a:avLst/>
                  <a:gdLst>
                    <a:gd name="T0" fmla="*/ 52 w 69"/>
                    <a:gd name="T1" fmla="*/ 2 h 98"/>
                    <a:gd name="T2" fmla="*/ 60 w 69"/>
                    <a:gd name="T3" fmla="*/ 5 h 98"/>
                    <a:gd name="T4" fmla="*/ 64 w 69"/>
                    <a:gd name="T5" fmla="*/ 2 h 98"/>
                    <a:gd name="T6" fmla="*/ 67 w 69"/>
                    <a:gd name="T7" fmla="*/ 2 h 98"/>
                    <a:gd name="T8" fmla="*/ 67 w 69"/>
                    <a:gd name="T9" fmla="*/ 2 h 98"/>
                    <a:gd name="T10" fmla="*/ 67 w 69"/>
                    <a:gd name="T11" fmla="*/ 2 h 98"/>
                    <a:gd name="T12" fmla="*/ 67 w 69"/>
                    <a:gd name="T13" fmla="*/ 17 h 98"/>
                    <a:gd name="T14" fmla="*/ 67 w 69"/>
                    <a:gd name="T15" fmla="*/ 31 h 98"/>
                    <a:gd name="T16" fmla="*/ 64 w 69"/>
                    <a:gd name="T17" fmla="*/ 33 h 98"/>
                    <a:gd name="T18" fmla="*/ 64 w 69"/>
                    <a:gd name="T19" fmla="*/ 31 h 98"/>
                    <a:gd name="T20" fmla="*/ 62 w 69"/>
                    <a:gd name="T21" fmla="*/ 29 h 98"/>
                    <a:gd name="T22" fmla="*/ 55 w 69"/>
                    <a:gd name="T23" fmla="*/ 12 h 98"/>
                    <a:gd name="T24" fmla="*/ 48 w 69"/>
                    <a:gd name="T25" fmla="*/ 7 h 98"/>
                    <a:gd name="T26" fmla="*/ 36 w 69"/>
                    <a:gd name="T27" fmla="*/ 5 h 98"/>
                    <a:gd name="T28" fmla="*/ 28 w 69"/>
                    <a:gd name="T29" fmla="*/ 5 h 98"/>
                    <a:gd name="T30" fmla="*/ 19 w 69"/>
                    <a:gd name="T31" fmla="*/ 12 h 98"/>
                    <a:gd name="T32" fmla="*/ 17 w 69"/>
                    <a:gd name="T33" fmla="*/ 19 h 98"/>
                    <a:gd name="T34" fmla="*/ 19 w 69"/>
                    <a:gd name="T35" fmla="*/ 26 h 98"/>
                    <a:gd name="T36" fmla="*/ 26 w 69"/>
                    <a:gd name="T37" fmla="*/ 31 h 98"/>
                    <a:gd name="T38" fmla="*/ 43 w 69"/>
                    <a:gd name="T39" fmla="*/ 40 h 98"/>
                    <a:gd name="T40" fmla="*/ 60 w 69"/>
                    <a:gd name="T41" fmla="*/ 50 h 98"/>
                    <a:gd name="T42" fmla="*/ 67 w 69"/>
                    <a:gd name="T43" fmla="*/ 57 h 98"/>
                    <a:gd name="T44" fmla="*/ 69 w 69"/>
                    <a:gd name="T45" fmla="*/ 67 h 98"/>
                    <a:gd name="T46" fmla="*/ 69 w 69"/>
                    <a:gd name="T47" fmla="*/ 74 h 98"/>
                    <a:gd name="T48" fmla="*/ 64 w 69"/>
                    <a:gd name="T49" fmla="*/ 84 h 98"/>
                    <a:gd name="T50" fmla="*/ 55 w 69"/>
                    <a:gd name="T51" fmla="*/ 91 h 98"/>
                    <a:gd name="T52" fmla="*/ 40 w 69"/>
                    <a:gd name="T53" fmla="*/ 96 h 98"/>
                    <a:gd name="T54" fmla="*/ 33 w 69"/>
                    <a:gd name="T55" fmla="*/ 98 h 98"/>
                    <a:gd name="T56" fmla="*/ 14 w 69"/>
                    <a:gd name="T57" fmla="*/ 93 h 98"/>
                    <a:gd name="T58" fmla="*/ 9 w 69"/>
                    <a:gd name="T59" fmla="*/ 91 h 98"/>
                    <a:gd name="T60" fmla="*/ 5 w 69"/>
                    <a:gd name="T61" fmla="*/ 84 h 98"/>
                    <a:gd name="T62" fmla="*/ 2 w 69"/>
                    <a:gd name="T63" fmla="*/ 74 h 98"/>
                    <a:gd name="T64" fmla="*/ 0 w 69"/>
                    <a:gd name="T65" fmla="*/ 64 h 98"/>
                    <a:gd name="T66" fmla="*/ 2 w 69"/>
                    <a:gd name="T67" fmla="*/ 60 h 98"/>
                    <a:gd name="T68" fmla="*/ 7 w 69"/>
                    <a:gd name="T69" fmla="*/ 62 h 98"/>
                    <a:gd name="T70" fmla="*/ 7 w 69"/>
                    <a:gd name="T71" fmla="*/ 67 h 98"/>
                    <a:gd name="T72" fmla="*/ 17 w 69"/>
                    <a:gd name="T73" fmla="*/ 81 h 98"/>
                    <a:gd name="T74" fmla="*/ 26 w 69"/>
                    <a:gd name="T75" fmla="*/ 88 h 98"/>
                    <a:gd name="T76" fmla="*/ 36 w 69"/>
                    <a:gd name="T77" fmla="*/ 91 h 98"/>
                    <a:gd name="T78" fmla="*/ 45 w 69"/>
                    <a:gd name="T79" fmla="*/ 91 h 98"/>
                    <a:gd name="T80" fmla="*/ 55 w 69"/>
                    <a:gd name="T81" fmla="*/ 81 h 98"/>
                    <a:gd name="T82" fmla="*/ 57 w 69"/>
                    <a:gd name="T83" fmla="*/ 74 h 98"/>
                    <a:gd name="T84" fmla="*/ 57 w 69"/>
                    <a:gd name="T85" fmla="*/ 69 h 98"/>
                    <a:gd name="T86" fmla="*/ 52 w 69"/>
                    <a:gd name="T87" fmla="*/ 62 h 98"/>
                    <a:gd name="T88" fmla="*/ 40 w 69"/>
                    <a:gd name="T89" fmla="*/ 57 h 98"/>
                    <a:gd name="T90" fmla="*/ 21 w 69"/>
                    <a:gd name="T91" fmla="*/ 48 h 98"/>
                    <a:gd name="T92" fmla="*/ 9 w 69"/>
                    <a:gd name="T93" fmla="*/ 40 h 98"/>
                    <a:gd name="T94" fmla="*/ 7 w 69"/>
                    <a:gd name="T95" fmla="*/ 31 h 98"/>
                    <a:gd name="T96" fmla="*/ 5 w 69"/>
                    <a:gd name="T97" fmla="*/ 26 h 98"/>
                    <a:gd name="T98" fmla="*/ 7 w 69"/>
                    <a:gd name="T99" fmla="*/ 17 h 98"/>
                    <a:gd name="T100" fmla="*/ 12 w 69"/>
                    <a:gd name="T101" fmla="*/ 7 h 98"/>
                    <a:gd name="T102" fmla="*/ 24 w 69"/>
                    <a:gd name="T103" fmla="*/ 2 h 98"/>
                    <a:gd name="T104" fmla="*/ 36 w 69"/>
                    <a:gd name="T105" fmla="*/ 0 h 98"/>
                    <a:gd name="T106" fmla="*/ 45 w 69"/>
                    <a:gd name="T107" fmla="*/ 0 h 98"/>
                    <a:gd name="T108" fmla="*/ 52 w 69"/>
                    <a:gd name="T109" fmla="*/ 2 h 98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w 69"/>
                    <a:gd name="T166" fmla="*/ 0 h 98"/>
                    <a:gd name="T167" fmla="*/ 69 w 69"/>
                    <a:gd name="T168" fmla="*/ 98 h 98"/>
                  </a:gdLst>
                  <a:ahLst/>
                  <a:cxnLst>
                    <a:cxn ang="T110">
                      <a:pos x="T0" y="T1"/>
                    </a:cxn>
                    <a:cxn ang="T111">
                      <a:pos x="T2" y="T3"/>
                    </a:cxn>
                    <a:cxn ang="T112">
                      <a:pos x="T4" y="T5"/>
                    </a:cxn>
                    <a:cxn ang="T113">
                      <a:pos x="T6" y="T7"/>
                    </a:cxn>
                    <a:cxn ang="T114">
                      <a:pos x="T8" y="T9"/>
                    </a:cxn>
                    <a:cxn ang="T115">
                      <a:pos x="T10" y="T11"/>
                    </a:cxn>
                    <a:cxn ang="T116">
                      <a:pos x="T12" y="T13"/>
                    </a:cxn>
                    <a:cxn ang="T117">
                      <a:pos x="T14" y="T15"/>
                    </a:cxn>
                    <a:cxn ang="T118">
                      <a:pos x="T16" y="T17"/>
                    </a:cxn>
                    <a:cxn ang="T119">
                      <a:pos x="T18" y="T19"/>
                    </a:cxn>
                    <a:cxn ang="T120">
                      <a:pos x="T20" y="T21"/>
                    </a:cxn>
                    <a:cxn ang="T121">
                      <a:pos x="T22" y="T23"/>
                    </a:cxn>
                    <a:cxn ang="T122">
                      <a:pos x="T24" y="T25"/>
                    </a:cxn>
                    <a:cxn ang="T123">
                      <a:pos x="T26" y="T27"/>
                    </a:cxn>
                    <a:cxn ang="T124">
                      <a:pos x="T28" y="T29"/>
                    </a:cxn>
                    <a:cxn ang="T125">
                      <a:pos x="T30" y="T31"/>
                    </a:cxn>
                    <a:cxn ang="T126">
                      <a:pos x="T32" y="T33"/>
                    </a:cxn>
                    <a:cxn ang="T127">
                      <a:pos x="T34" y="T35"/>
                    </a:cxn>
                    <a:cxn ang="T128">
                      <a:pos x="T36" y="T37"/>
                    </a:cxn>
                    <a:cxn ang="T129">
                      <a:pos x="T38" y="T39"/>
                    </a:cxn>
                    <a:cxn ang="T130">
                      <a:pos x="T40" y="T41"/>
                    </a:cxn>
                    <a:cxn ang="T131">
                      <a:pos x="T42" y="T43"/>
                    </a:cxn>
                    <a:cxn ang="T132">
                      <a:pos x="T44" y="T45"/>
                    </a:cxn>
                    <a:cxn ang="T133">
                      <a:pos x="T46" y="T47"/>
                    </a:cxn>
                    <a:cxn ang="T134">
                      <a:pos x="T48" y="T49"/>
                    </a:cxn>
                    <a:cxn ang="T135">
                      <a:pos x="T50" y="T51"/>
                    </a:cxn>
                    <a:cxn ang="T136">
                      <a:pos x="T52" y="T53"/>
                    </a:cxn>
                    <a:cxn ang="T137">
                      <a:pos x="T54" y="T55"/>
                    </a:cxn>
                    <a:cxn ang="T138">
                      <a:pos x="T56" y="T57"/>
                    </a:cxn>
                    <a:cxn ang="T139">
                      <a:pos x="T58" y="T59"/>
                    </a:cxn>
                    <a:cxn ang="T140">
                      <a:pos x="T60" y="T61"/>
                    </a:cxn>
                    <a:cxn ang="T141">
                      <a:pos x="T62" y="T63"/>
                    </a:cxn>
                    <a:cxn ang="T142">
                      <a:pos x="T64" y="T65"/>
                    </a:cxn>
                    <a:cxn ang="T143">
                      <a:pos x="T66" y="T67"/>
                    </a:cxn>
                    <a:cxn ang="T144">
                      <a:pos x="T68" y="T69"/>
                    </a:cxn>
                    <a:cxn ang="T145">
                      <a:pos x="T70" y="T71"/>
                    </a:cxn>
                    <a:cxn ang="T146">
                      <a:pos x="T72" y="T73"/>
                    </a:cxn>
                    <a:cxn ang="T147">
                      <a:pos x="T74" y="T75"/>
                    </a:cxn>
                    <a:cxn ang="T148">
                      <a:pos x="T76" y="T77"/>
                    </a:cxn>
                    <a:cxn ang="T149">
                      <a:pos x="T78" y="T79"/>
                    </a:cxn>
                    <a:cxn ang="T150">
                      <a:pos x="T80" y="T81"/>
                    </a:cxn>
                    <a:cxn ang="T151">
                      <a:pos x="T82" y="T83"/>
                    </a:cxn>
                    <a:cxn ang="T152">
                      <a:pos x="T84" y="T85"/>
                    </a:cxn>
                    <a:cxn ang="T153">
                      <a:pos x="T86" y="T87"/>
                    </a:cxn>
                    <a:cxn ang="T154">
                      <a:pos x="T88" y="T89"/>
                    </a:cxn>
                    <a:cxn ang="T155">
                      <a:pos x="T90" y="T91"/>
                    </a:cxn>
                    <a:cxn ang="T156">
                      <a:pos x="T92" y="T93"/>
                    </a:cxn>
                    <a:cxn ang="T157">
                      <a:pos x="T94" y="T95"/>
                    </a:cxn>
                    <a:cxn ang="T158">
                      <a:pos x="T96" y="T97"/>
                    </a:cxn>
                    <a:cxn ang="T159">
                      <a:pos x="T98" y="T99"/>
                    </a:cxn>
                    <a:cxn ang="T160">
                      <a:pos x="T100" y="T101"/>
                    </a:cxn>
                    <a:cxn ang="T161">
                      <a:pos x="T102" y="T103"/>
                    </a:cxn>
                    <a:cxn ang="T162">
                      <a:pos x="T104" y="T105"/>
                    </a:cxn>
                    <a:cxn ang="T163">
                      <a:pos x="T106" y="T107"/>
                    </a:cxn>
                    <a:cxn ang="T164">
                      <a:pos x="T108" y="T109"/>
                    </a:cxn>
                  </a:cxnLst>
                  <a:rect l="T165" t="T166" r="T167" b="T168"/>
                  <a:pathLst>
                    <a:path w="69" h="98">
                      <a:moveTo>
                        <a:pt x="52" y="2"/>
                      </a:moveTo>
                      <a:lnTo>
                        <a:pt x="52" y="2"/>
                      </a:lnTo>
                      <a:lnTo>
                        <a:pt x="60" y="5"/>
                      </a:lnTo>
                      <a:lnTo>
                        <a:pt x="64" y="2"/>
                      </a:lnTo>
                      <a:lnTo>
                        <a:pt x="67" y="2"/>
                      </a:lnTo>
                      <a:lnTo>
                        <a:pt x="67" y="17"/>
                      </a:lnTo>
                      <a:lnTo>
                        <a:pt x="67" y="31"/>
                      </a:lnTo>
                      <a:lnTo>
                        <a:pt x="67" y="33"/>
                      </a:lnTo>
                      <a:lnTo>
                        <a:pt x="64" y="33"/>
                      </a:lnTo>
                      <a:lnTo>
                        <a:pt x="64" y="31"/>
                      </a:lnTo>
                      <a:lnTo>
                        <a:pt x="62" y="29"/>
                      </a:lnTo>
                      <a:lnTo>
                        <a:pt x="60" y="21"/>
                      </a:lnTo>
                      <a:lnTo>
                        <a:pt x="55" y="12"/>
                      </a:lnTo>
                      <a:lnTo>
                        <a:pt x="52" y="9"/>
                      </a:lnTo>
                      <a:lnTo>
                        <a:pt x="48" y="7"/>
                      </a:lnTo>
                      <a:lnTo>
                        <a:pt x="43" y="5"/>
                      </a:lnTo>
                      <a:lnTo>
                        <a:pt x="36" y="5"/>
                      </a:lnTo>
                      <a:lnTo>
                        <a:pt x="28" y="5"/>
                      </a:lnTo>
                      <a:lnTo>
                        <a:pt x="24" y="9"/>
                      </a:lnTo>
                      <a:lnTo>
                        <a:pt x="19" y="12"/>
                      </a:lnTo>
                      <a:lnTo>
                        <a:pt x="17" y="19"/>
                      </a:lnTo>
                      <a:lnTo>
                        <a:pt x="17" y="24"/>
                      </a:lnTo>
                      <a:lnTo>
                        <a:pt x="19" y="26"/>
                      </a:lnTo>
                      <a:lnTo>
                        <a:pt x="21" y="29"/>
                      </a:lnTo>
                      <a:lnTo>
                        <a:pt x="26" y="31"/>
                      </a:lnTo>
                      <a:lnTo>
                        <a:pt x="33" y="36"/>
                      </a:lnTo>
                      <a:lnTo>
                        <a:pt x="43" y="40"/>
                      </a:lnTo>
                      <a:lnTo>
                        <a:pt x="52" y="43"/>
                      </a:lnTo>
                      <a:lnTo>
                        <a:pt x="60" y="50"/>
                      </a:lnTo>
                      <a:lnTo>
                        <a:pt x="64" y="52"/>
                      </a:lnTo>
                      <a:lnTo>
                        <a:pt x="67" y="57"/>
                      </a:lnTo>
                      <a:lnTo>
                        <a:pt x="69" y="62"/>
                      </a:lnTo>
                      <a:lnTo>
                        <a:pt x="69" y="67"/>
                      </a:lnTo>
                      <a:lnTo>
                        <a:pt x="69" y="74"/>
                      </a:lnTo>
                      <a:lnTo>
                        <a:pt x="67" y="79"/>
                      </a:lnTo>
                      <a:lnTo>
                        <a:pt x="64" y="84"/>
                      </a:lnTo>
                      <a:lnTo>
                        <a:pt x="60" y="88"/>
                      </a:lnTo>
                      <a:lnTo>
                        <a:pt x="55" y="91"/>
                      </a:lnTo>
                      <a:lnTo>
                        <a:pt x="48" y="93"/>
                      </a:lnTo>
                      <a:lnTo>
                        <a:pt x="40" y="96"/>
                      </a:lnTo>
                      <a:lnTo>
                        <a:pt x="33" y="98"/>
                      </a:lnTo>
                      <a:lnTo>
                        <a:pt x="19" y="96"/>
                      </a:lnTo>
                      <a:lnTo>
                        <a:pt x="14" y="93"/>
                      </a:lnTo>
                      <a:lnTo>
                        <a:pt x="9" y="91"/>
                      </a:lnTo>
                      <a:lnTo>
                        <a:pt x="7" y="88"/>
                      </a:lnTo>
                      <a:lnTo>
                        <a:pt x="5" y="84"/>
                      </a:lnTo>
                      <a:lnTo>
                        <a:pt x="2" y="74"/>
                      </a:lnTo>
                      <a:lnTo>
                        <a:pt x="0" y="64"/>
                      </a:lnTo>
                      <a:lnTo>
                        <a:pt x="2" y="60"/>
                      </a:lnTo>
                      <a:lnTo>
                        <a:pt x="7" y="62"/>
                      </a:lnTo>
                      <a:lnTo>
                        <a:pt x="7" y="67"/>
                      </a:lnTo>
                      <a:lnTo>
                        <a:pt x="12" y="74"/>
                      </a:lnTo>
                      <a:lnTo>
                        <a:pt x="17" y="81"/>
                      </a:lnTo>
                      <a:lnTo>
                        <a:pt x="21" y="84"/>
                      </a:lnTo>
                      <a:lnTo>
                        <a:pt x="26" y="88"/>
                      </a:lnTo>
                      <a:lnTo>
                        <a:pt x="31" y="91"/>
                      </a:lnTo>
                      <a:lnTo>
                        <a:pt x="36" y="91"/>
                      </a:lnTo>
                      <a:lnTo>
                        <a:pt x="45" y="91"/>
                      </a:lnTo>
                      <a:lnTo>
                        <a:pt x="50" y="86"/>
                      </a:lnTo>
                      <a:lnTo>
                        <a:pt x="55" y="81"/>
                      </a:lnTo>
                      <a:lnTo>
                        <a:pt x="57" y="76"/>
                      </a:lnTo>
                      <a:lnTo>
                        <a:pt x="57" y="74"/>
                      </a:lnTo>
                      <a:lnTo>
                        <a:pt x="57" y="69"/>
                      </a:lnTo>
                      <a:lnTo>
                        <a:pt x="55" y="67"/>
                      </a:lnTo>
                      <a:lnTo>
                        <a:pt x="52" y="62"/>
                      </a:lnTo>
                      <a:lnTo>
                        <a:pt x="50" y="60"/>
                      </a:lnTo>
                      <a:lnTo>
                        <a:pt x="40" y="57"/>
                      </a:lnTo>
                      <a:lnTo>
                        <a:pt x="31" y="52"/>
                      </a:lnTo>
                      <a:lnTo>
                        <a:pt x="21" y="48"/>
                      </a:lnTo>
                      <a:lnTo>
                        <a:pt x="12" y="43"/>
                      </a:lnTo>
                      <a:lnTo>
                        <a:pt x="9" y="40"/>
                      </a:lnTo>
                      <a:lnTo>
                        <a:pt x="7" y="36"/>
                      </a:lnTo>
                      <a:lnTo>
                        <a:pt x="7" y="31"/>
                      </a:lnTo>
                      <a:lnTo>
                        <a:pt x="5" y="26"/>
                      </a:lnTo>
                      <a:lnTo>
                        <a:pt x="7" y="21"/>
                      </a:lnTo>
                      <a:lnTo>
                        <a:pt x="7" y="17"/>
                      </a:lnTo>
                      <a:lnTo>
                        <a:pt x="9" y="12"/>
                      </a:lnTo>
                      <a:lnTo>
                        <a:pt x="12" y="7"/>
                      </a:lnTo>
                      <a:lnTo>
                        <a:pt x="17" y="2"/>
                      </a:lnTo>
                      <a:lnTo>
                        <a:pt x="24" y="2"/>
                      </a:lnTo>
                      <a:lnTo>
                        <a:pt x="28" y="0"/>
                      </a:lnTo>
                      <a:lnTo>
                        <a:pt x="36" y="0"/>
                      </a:lnTo>
                      <a:lnTo>
                        <a:pt x="45" y="0"/>
                      </a:lnTo>
                      <a:lnTo>
                        <a:pt x="52" y="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Freeform 80"/>
                <p:cNvSpPr>
                  <a:spLocks/>
                </p:cNvSpPr>
                <p:nvPr/>
              </p:nvSpPr>
              <p:spPr bwMode="auto">
                <a:xfrm>
                  <a:off x="1359" y="797"/>
                  <a:ext cx="91" cy="98"/>
                </a:xfrm>
                <a:custGeom>
                  <a:avLst/>
                  <a:gdLst>
                    <a:gd name="T0" fmla="*/ 50 w 91"/>
                    <a:gd name="T1" fmla="*/ 88 h 98"/>
                    <a:gd name="T2" fmla="*/ 72 w 91"/>
                    <a:gd name="T3" fmla="*/ 84 h 98"/>
                    <a:gd name="T4" fmla="*/ 84 w 91"/>
                    <a:gd name="T5" fmla="*/ 76 h 98"/>
                    <a:gd name="T6" fmla="*/ 84 w 91"/>
                    <a:gd name="T7" fmla="*/ 74 h 98"/>
                    <a:gd name="T8" fmla="*/ 88 w 91"/>
                    <a:gd name="T9" fmla="*/ 74 h 98"/>
                    <a:gd name="T10" fmla="*/ 88 w 91"/>
                    <a:gd name="T11" fmla="*/ 74 h 98"/>
                    <a:gd name="T12" fmla="*/ 86 w 91"/>
                    <a:gd name="T13" fmla="*/ 81 h 98"/>
                    <a:gd name="T14" fmla="*/ 72 w 91"/>
                    <a:gd name="T15" fmla="*/ 91 h 98"/>
                    <a:gd name="T16" fmla="*/ 55 w 91"/>
                    <a:gd name="T17" fmla="*/ 96 h 98"/>
                    <a:gd name="T18" fmla="*/ 45 w 91"/>
                    <a:gd name="T19" fmla="*/ 98 h 98"/>
                    <a:gd name="T20" fmla="*/ 26 w 91"/>
                    <a:gd name="T21" fmla="*/ 93 h 98"/>
                    <a:gd name="T22" fmla="*/ 12 w 91"/>
                    <a:gd name="T23" fmla="*/ 84 h 98"/>
                    <a:gd name="T24" fmla="*/ 2 w 91"/>
                    <a:gd name="T25" fmla="*/ 69 h 98"/>
                    <a:gd name="T26" fmla="*/ 0 w 91"/>
                    <a:gd name="T27" fmla="*/ 50 h 98"/>
                    <a:gd name="T28" fmla="*/ 0 w 91"/>
                    <a:gd name="T29" fmla="*/ 40 h 98"/>
                    <a:gd name="T30" fmla="*/ 7 w 91"/>
                    <a:gd name="T31" fmla="*/ 21 h 98"/>
                    <a:gd name="T32" fmla="*/ 24 w 91"/>
                    <a:gd name="T33" fmla="*/ 7 h 98"/>
                    <a:gd name="T34" fmla="*/ 40 w 91"/>
                    <a:gd name="T35" fmla="*/ 0 h 98"/>
                    <a:gd name="T36" fmla="*/ 52 w 91"/>
                    <a:gd name="T37" fmla="*/ 0 h 98"/>
                    <a:gd name="T38" fmla="*/ 69 w 91"/>
                    <a:gd name="T39" fmla="*/ 2 h 98"/>
                    <a:gd name="T40" fmla="*/ 76 w 91"/>
                    <a:gd name="T41" fmla="*/ 5 h 98"/>
                    <a:gd name="T42" fmla="*/ 81 w 91"/>
                    <a:gd name="T43" fmla="*/ 5 h 98"/>
                    <a:gd name="T44" fmla="*/ 88 w 91"/>
                    <a:gd name="T45" fmla="*/ 2 h 98"/>
                    <a:gd name="T46" fmla="*/ 88 w 91"/>
                    <a:gd name="T47" fmla="*/ 5 h 98"/>
                    <a:gd name="T48" fmla="*/ 88 w 91"/>
                    <a:gd name="T49" fmla="*/ 7 h 98"/>
                    <a:gd name="T50" fmla="*/ 91 w 91"/>
                    <a:gd name="T51" fmla="*/ 33 h 98"/>
                    <a:gd name="T52" fmla="*/ 91 w 91"/>
                    <a:gd name="T53" fmla="*/ 36 h 98"/>
                    <a:gd name="T54" fmla="*/ 88 w 91"/>
                    <a:gd name="T55" fmla="*/ 36 h 98"/>
                    <a:gd name="T56" fmla="*/ 84 w 91"/>
                    <a:gd name="T57" fmla="*/ 29 h 98"/>
                    <a:gd name="T58" fmla="*/ 79 w 91"/>
                    <a:gd name="T59" fmla="*/ 19 h 98"/>
                    <a:gd name="T60" fmla="*/ 67 w 91"/>
                    <a:gd name="T61" fmla="*/ 9 h 98"/>
                    <a:gd name="T62" fmla="*/ 57 w 91"/>
                    <a:gd name="T63" fmla="*/ 5 h 98"/>
                    <a:gd name="T64" fmla="*/ 50 w 91"/>
                    <a:gd name="T65" fmla="*/ 2 h 98"/>
                    <a:gd name="T66" fmla="*/ 33 w 91"/>
                    <a:gd name="T67" fmla="*/ 7 h 98"/>
                    <a:gd name="T68" fmla="*/ 24 w 91"/>
                    <a:gd name="T69" fmla="*/ 17 h 98"/>
                    <a:gd name="T70" fmla="*/ 16 w 91"/>
                    <a:gd name="T71" fmla="*/ 29 h 98"/>
                    <a:gd name="T72" fmla="*/ 14 w 91"/>
                    <a:gd name="T73" fmla="*/ 43 h 98"/>
                    <a:gd name="T74" fmla="*/ 14 w 91"/>
                    <a:gd name="T75" fmla="*/ 57 h 98"/>
                    <a:gd name="T76" fmla="*/ 21 w 91"/>
                    <a:gd name="T77" fmla="*/ 74 h 98"/>
                    <a:gd name="T78" fmla="*/ 33 w 91"/>
                    <a:gd name="T79" fmla="*/ 84 h 98"/>
                    <a:gd name="T80" fmla="*/ 45 w 91"/>
                    <a:gd name="T81" fmla="*/ 88 h 98"/>
                    <a:gd name="T82" fmla="*/ 50 w 91"/>
                    <a:gd name="T83" fmla="*/ 88 h 98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91"/>
                    <a:gd name="T127" fmla="*/ 0 h 98"/>
                    <a:gd name="T128" fmla="*/ 91 w 91"/>
                    <a:gd name="T129" fmla="*/ 98 h 98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91" h="98">
                      <a:moveTo>
                        <a:pt x="50" y="88"/>
                      </a:moveTo>
                      <a:lnTo>
                        <a:pt x="50" y="88"/>
                      </a:lnTo>
                      <a:lnTo>
                        <a:pt x="62" y="88"/>
                      </a:lnTo>
                      <a:lnTo>
                        <a:pt x="72" y="84"/>
                      </a:lnTo>
                      <a:lnTo>
                        <a:pt x="79" y="81"/>
                      </a:lnTo>
                      <a:lnTo>
                        <a:pt x="84" y="76"/>
                      </a:lnTo>
                      <a:lnTo>
                        <a:pt x="84" y="74"/>
                      </a:lnTo>
                      <a:lnTo>
                        <a:pt x="88" y="74"/>
                      </a:lnTo>
                      <a:lnTo>
                        <a:pt x="86" y="81"/>
                      </a:lnTo>
                      <a:lnTo>
                        <a:pt x="79" y="88"/>
                      </a:lnTo>
                      <a:lnTo>
                        <a:pt x="72" y="91"/>
                      </a:lnTo>
                      <a:lnTo>
                        <a:pt x="64" y="93"/>
                      </a:lnTo>
                      <a:lnTo>
                        <a:pt x="55" y="96"/>
                      </a:lnTo>
                      <a:lnTo>
                        <a:pt x="45" y="98"/>
                      </a:lnTo>
                      <a:lnTo>
                        <a:pt x="36" y="96"/>
                      </a:lnTo>
                      <a:lnTo>
                        <a:pt x="26" y="93"/>
                      </a:lnTo>
                      <a:lnTo>
                        <a:pt x="16" y="88"/>
                      </a:lnTo>
                      <a:lnTo>
                        <a:pt x="12" y="84"/>
                      </a:lnTo>
                      <a:lnTo>
                        <a:pt x="7" y="76"/>
                      </a:lnTo>
                      <a:lnTo>
                        <a:pt x="2" y="69"/>
                      </a:lnTo>
                      <a:lnTo>
                        <a:pt x="0" y="60"/>
                      </a:lnTo>
                      <a:lnTo>
                        <a:pt x="0" y="50"/>
                      </a:lnTo>
                      <a:lnTo>
                        <a:pt x="0" y="40"/>
                      </a:lnTo>
                      <a:lnTo>
                        <a:pt x="2" y="29"/>
                      </a:lnTo>
                      <a:lnTo>
                        <a:pt x="7" y="21"/>
                      </a:lnTo>
                      <a:lnTo>
                        <a:pt x="14" y="12"/>
                      </a:lnTo>
                      <a:lnTo>
                        <a:pt x="24" y="7"/>
                      </a:lnTo>
                      <a:lnTo>
                        <a:pt x="31" y="2"/>
                      </a:lnTo>
                      <a:lnTo>
                        <a:pt x="40" y="0"/>
                      </a:lnTo>
                      <a:lnTo>
                        <a:pt x="52" y="0"/>
                      </a:lnTo>
                      <a:lnTo>
                        <a:pt x="62" y="0"/>
                      </a:lnTo>
                      <a:lnTo>
                        <a:pt x="69" y="2"/>
                      </a:lnTo>
                      <a:lnTo>
                        <a:pt x="76" y="5"/>
                      </a:lnTo>
                      <a:lnTo>
                        <a:pt x="81" y="5"/>
                      </a:lnTo>
                      <a:lnTo>
                        <a:pt x="84" y="5"/>
                      </a:lnTo>
                      <a:lnTo>
                        <a:pt x="88" y="2"/>
                      </a:lnTo>
                      <a:lnTo>
                        <a:pt x="88" y="5"/>
                      </a:lnTo>
                      <a:lnTo>
                        <a:pt x="88" y="7"/>
                      </a:lnTo>
                      <a:lnTo>
                        <a:pt x="91" y="24"/>
                      </a:lnTo>
                      <a:lnTo>
                        <a:pt x="91" y="33"/>
                      </a:lnTo>
                      <a:lnTo>
                        <a:pt x="91" y="36"/>
                      </a:lnTo>
                      <a:lnTo>
                        <a:pt x="88" y="36"/>
                      </a:lnTo>
                      <a:lnTo>
                        <a:pt x="86" y="36"/>
                      </a:lnTo>
                      <a:lnTo>
                        <a:pt x="84" y="29"/>
                      </a:lnTo>
                      <a:lnTo>
                        <a:pt x="79" y="19"/>
                      </a:lnTo>
                      <a:lnTo>
                        <a:pt x="72" y="12"/>
                      </a:lnTo>
                      <a:lnTo>
                        <a:pt x="67" y="9"/>
                      </a:lnTo>
                      <a:lnTo>
                        <a:pt x="62" y="5"/>
                      </a:lnTo>
                      <a:lnTo>
                        <a:pt x="57" y="5"/>
                      </a:lnTo>
                      <a:lnTo>
                        <a:pt x="50" y="2"/>
                      </a:lnTo>
                      <a:lnTo>
                        <a:pt x="43" y="5"/>
                      </a:lnTo>
                      <a:lnTo>
                        <a:pt x="33" y="7"/>
                      </a:lnTo>
                      <a:lnTo>
                        <a:pt x="28" y="9"/>
                      </a:lnTo>
                      <a:lnTo>
                        <a:pt x="24" y="17"/>
                      </a:lnTo>
                      <a:lnTo>
                        <a:pt x="19" y="21"/>
                      </a:lnTo>
                      <a:lnTo>
                        <a:pt x="16" y="29"/>
                      </a:lnTo>
                      <a:lnTo>
                        <a:pt x="14" y="36"/>
                      </a:lnTo>
                      <a:lnTo>
                        <a:pt x="14" y="43"/>
                      </a:lnTo>
                      <a:lnTo>
                        <a:pt x="14" y="57"/>
                      </a:lnTo>
                      <a:lnTo>
                        <a:pt x="16" y="67"/>
                      </a:lnTo>
                      <a:lnTo>
                        <a:pt x="21" y="74"/>
                      </a:lnTo>
                      <a:lnTo>
                        <a:pt x="26" y="81"/>
                      </a:lnTo>
                      <a:lnTo>
                        <a:pt x="33" y="84"/>
                      </a:lnTo>
                      <a:lnTo>
                        <a:pt x="38" y="88"/>
                      </a:lnTo>
                      <a:lnTo>
                        <a:pt x="45" y="88"/>
                      </a:lnTo>
                      <a:lnTo>
                        <a:pt x="50" y="88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Freeform 81"/>
                <p:cNvSpPr>
                  <a:spLocks/>
                </p:cNvSpPr>
                <p:nvPr/>
              </p:nvSpPr>
              <p:spPr bwMode="auto">
                <a:xfrm>
                  <a:off x="1510" y="797"/>
                  <a:ext cx="117" cy="96"/>
                </a:xfrm>
                <a:custGeom>
                  <a:avLst/>
                  <a:gdLst>
                    <a:gd name="T0" fmla="*/ 100 w 117"/>
                    <a:gd name="T1" fmla="*/ 81 h 96"/>
                    <a:gd name="T2" fmla="*/ 105 w 117"/>
                    <a:gd name="T3" fmla="*/ 88 h 96"/>
                    <a:gd name="T4" fmla="*/ 115 w 117"/>
                    <a:gd name="T5" fmla="*/ 91 h 96"/>
                    <a:gd name="T6" fmla="*/ 117 w 117"/>
                    <a:gd name="T7" fmla="*/ 93 h 96"/>
                    <a:gd name="T8" fmla="*/ 117 w 117"/>
                    <a:gd name="T9" fmla="*/ 96 h 96"/>
                    <a:gd name="T10" fmla="*/ 115 w 117"/>
                    <a:gd name="T11" fmla="*/ 96 h 96"/>
                    <a:gd name="T12" fmla="*/ 95 w 117"/>
                    <a:gd name="T13" fmla="*/ 93 h 96"/>
                    <a:gd name="T14" fmla="*/ 76 w 117"/>
                    <a:gd name="T15" fmla="*/ 96 h 96"/>
                    <a:gd name="T16" fmla="*/ 74 w 117"/>
                    <a:gd name="T17" fmla="*/ 93 h 96"/>
                    <a:gd name="T18" fmla="*/ 74 w 117"/>
                    <a:gd name="T19" fmla="*/ 93 h 96"/>
                    <a:gd name="T20" fmla="*/ 79 w 117"/>
                    <a:gd name="T21" fmla="*/ 91 h 96"/>
                    <a:gd name="T22" fmla="*/ 86 w 117"/>
                    <a:gd name="T23" fmla="*/ 86 h 96"/>
                    <a:gd name="T24" fmla="*/ 86 w 117"/>
                    <a:gd name="T25" fmla="*/ 52 h 96"/>
                    <a:gd name="T26" fmla="*/ 83 w 117"/>
                    <a:gd name="T27" fmla="*/ 50 h 96"/>
                    <a:gd name="T28" fmla="*/ 36 w 117"/>
                    <a:gd name="T29" fmla="*/ 50 h 96"/>
                    <a:gd name="T30" fmla="*/ 33 w 117"/>
                    <a:gd name="T31" fmla="*/ 50 h 96"/>
                    <a:gd name="T32" fmla="*/ 33 w 117"/>
                    <a:gd name="T33" fmla="*/ 81 h 96"/>
                    <a:gd name="T34" fmla="*/ 33 w 117"/>
                    <a:gd name="T35" fmla="*/ 86 h 96"/>
                    <a:gd name="T36" fmla="*/ 40 w 117"/>
                    <a:gd name="T37" fmla="*/ 91 h 96"/>
                    <a:gd name="T38" fmla="*/ 48 w 117"/>
                    <a:gd name="T39" fmla="*/ 93 h 96"/>
                    <a:gd name="T40" fmla="*/ 50 w 117"/>
                    <a:gd name="T41" fmla="*/ 93 h 96"/>
                    <a:gd name="T42" fmla="*/ 45 w 117"/>
                    <a:gd name="T43" fmla="*/ 96 h 96"/>
                    <a:gd name="T44" fmla="*/ 26 w 117"/>
                    <a:gd name="T45" fmla="*/ 93 h 96"/>
                    <a:gd name="T46" fmla="*/ 7 w 117"/>
                    <a:gd name="T47" fmla="*/ 96 h 96"/>
                    <a:gd name="T48" fmla="*/ 4 w 117"/>
                    <a:gd name="T49" fmla="*/ 96 h 96"/>
                    <a:gd name="T50" fmla="*/ 4 w 117"/>
                    <a:gd name="T51" fmla="*/ 93 h 96"/>
                    <a:gd name="T52" fmla="*/ 7 w 117"/>
                    <a:gd name="T53" fmla="*/ 91 h 96"/>
                    <a:gd name="T54" fmla="*/ 16 w 117"/>
                    <a:gd name="T55" fmla="*/ 88 h 96"/>
                    <a:gd name="T56" fmla="*/ 16 w 117"/>
                    <a:gd name="T57" fmla="*/ 84 h 96"/>
                    <a:gd name="T58" fmla="*/ 16 w 117"/>
                    <a:gd name="T59" fmla="*/ 12 h 96"/>
                    <a:gd name="T60" fmla="*/ 14 w 117"/>
                    <a:gd name="T61" fmla="*/ 7 h 96"/>
                    <a:gd name="T62" fmla="*/ 2 w 117"/>
                    <a:gd name="T63" fmla="*/ 2 h 96"/>
                    <a:gd name="T64" fmla="*/ 0 w 117"/>
                    <a:gd name="T65" fmla="*/ 2 h 96"/>
                    <a:gd name="T66" fmla="*/ 2 w 117"/>
                    <a:gd name="T67" fmla="*/ 0 h 96"/>
                    <a:gd name="T68" fmla="*/ 4 w 117"/>
                    <a:gd name="T69" fmla="*/ 0 h 96"/>
                    <a:gd name="T70" fmla="*/ 21 w 117"/>
                    <a:gd name="T71" fmla="*/ 0 h 96"/>
                    <a:gd name="T72" fmla="*/ 43 w 117"/>
                    <a:gd name="T73" fmla="*/ 0 h 96"/>
                    <a:gd name="T74" fmla="*/ 45 w 117"/>
                    <a:gd name="T75" fmla="*/ 2 h 96"/>
                    <a:gd name="T76" fmla="*/ 45 w 117"/>
                    <a:gd name="T77" fmla="*/ 2 h 96"/>
                    <a:gd name="T78" fmla="*/ 40 w 117"/>
                    <a:gd name="T79" fmla="*/ 5 h 96"/>
                    <a:gd name="T80" fmla="*/ 33 w 117"/>
                    <a:gd name="T81" fmla="*/ 9 h 96"/>
                    <a:gd name="T82" fmla="*/ 33 w 117"/>
                    <a:gd name="T83" fmla="*/ 36 h 96"/>
                    <a:gd name="T84" fmla="*/ 33 w 117"/>
                    <a:gd name="T85" fmla="*/ 40 h 96"/>
                    <a:gd name="T86" fmla="*/ 83 w 117"/>
                    <a:gd name="T87" fmla="*/ 40 h 96"/>
                    <a:gd name="T88" fmla="*/ 83 w 117"/>
                    <a:gd name="T89" fmla="*/ 40 h 96"/>
                    <a:gd name="T90" fmla="*/ 86 w 117"/>
                    <a:gd name="T91" fmla="*/ 12 h 96"/>
                    <a:gd name="T92" fmla="*/ 83 w 117"/>
                    <a:gd name="T93" fmla="*/ 9 h 96"/>
                    <a:gd name="T94" fmla="*/ 76 w 117"/>
                    <a:gd name="T95" fmla="*/ 5 h 96"/>
                    <a:gd name="T96" fmla="*/ 69 w 117"/>
                    <a:gd name="T97" fmla="*/ 2 h 96"/>
                    <a:gd name="T98" fmla="*/ 69 w 117"/>
                    <a:gd name="T99" fmla="*/ 2 h 96"/>
                    <a:gd name="T100" fmla="*/ 71 w 117"/>
                    <a:gd name="T101" fmla="*/ 0 h 96"/>
                    <a:gd name="T102" fmla="*/ 91 w 117"/>
                    <a:gd name="T103" fmla="*/ 0 h 96"/>
                    <a:gd name="T104" fmla="*/ 110 w 117"/>
                    <a:gd name="T105" fmla="*/ 0 h 96"/>
                    <a:gd name="T106" fmla="*/ 115 w 117"/>
                    <a:gd name="T107" fmla="*/ 0 h 96"/>
                    <a:gd name="T108" fmla="*/ 115 w 117"/>
                    <a:gd name="T109" fmla="*/ 2 h 96"/>
                    <a:gd name="T110" fmla="*/ 112 w 117"/>
                    <a:gd name="T111" fmla="*/ 2 h 96"/>
                    <a:gd name="T112" fmla="*/ 103 w 117"/>
                    <a:gd name="T113" fmla="*/ 7 h 96"/>
                    <a:gd name="T114" fmla="*/ 100 w 117"/>
                    <a:gd name="T115" fmla="*/ 12 h 96"/>
                    <a:gd name="T116" fmla="*/ 100 w 117"/>
                    <a:gd name="T117" fmla="*/ 81 h 9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w 117"/>
                    <a:gd name="T178" fmla="*/ 0 h 96"/>
                    <a:gd name="T179" fmla="*/ 117 w 117"/>
                    <a:gd name="T180" fmla="*/ 96 h 96"/>
                  </a:gdLst>
                  <a:ahLst/>
                  <a:cxnLst>
                    <a:cxn ang="T118">
                      <a:pos x="T0" y="T1"/>
                    </a:cxn>
                    <a:cxn ang="T119">
                      <a:pos x="T2" y="T3"/>
                    </a:cxn>
                    <a:cxn ang="T120">
                      <a:pos x="T4" y="T5"/>
                    </a:cxn>
                    <a:cxn ang="T121">
                      <a:pos x="T6" y="T7"/>
                    </a:cxn>
                    <a:cxn ang="T122">
                      <a:pos x="T8" y="T9"/>
                    </a:cxn>
                    <a:cxn ang="T123">
                      <a:pos x="T10" y="T11"/>
                    </a:cxn>
                    <a:cxn ang="T124">
                      <a:pos x="T12" y="T13"/>
                    </a:cxn>
                    <a:cxn ang="T125">
                      <a:pos x="T14" y="T15"/>
                    </a:cxn>
                    <a:cxn ang="T126">
                      <a:pos x="T16" y="T17"/>
                    </a:cxn>
                    <a:cxn ang="T127">
                      <a:pos x="T18" y="T19"/>
                    </a:cxn>
                    <a:cxn ang="T128">
                      <a:pos x="T20" y="T21"/>
                    </a:cxn>
                    <a:cxn ang="T129">
                      <a:pos x="T22" y="T23"/>
                    </a:cxn>
                    <a:cxn ang="T130">
                      <a:pos x="T24" y="T25"/>
                    </a:cxn>
                    <a:cxn ang="T131">
                      <a:pos x="T26" y="T27"/>
                    </a:cxn>
                    <a:cxn ang="T132">
                      <a:pos x="T28" y="T29"/>
                    </a:cxn>
                    <a:cxn ang="T133">
                      <a:pos x="T30" y="T31"/>
                    </a:cxn>
                    <a:cxn ang="T134">
                      <a:pos x="T32" y="T33"/>
                    </a:cxn>
                    <a:cxn ang="T135">
                      <a:pos x="T34" y="T35"/>
                    </a:cxn>
                    <a:cxn ang="T136">
                      <a:pos x="T36" y="T37"/>
                    </a:cxn>
                    <a:cxn ang="T137">
                      <a:pos x="T38" y="T39"/>
                    </a:cxn>
                    <a:cxn ang="T138">
                      <a:pos x="T40" y="T41"/>
                    </a:cxn>
                    <a:cxn ang="T139">
                      <a:pos x="T42" y="T43"/>
                    </a:cxn>
                    <a:cxn ang="T140">
                      <a:pos x="T44" y="T45"/>
                    </a:cxn>
                    <a:cxn ang="T141">
                      <a:pos x="T46" y="T47"/>
                    </a:cxn>
                    <a:cxn ang="T142">
                      <a:pos x="T48" y="T49"/>
                    </a:cxn>
                    <a:cxn ang="T143">
                      <a:pos x="T50" y="T51"/>
                    </a:cxn>
                    <a:cxn ang="T144">
                      <a:pos x="T52" y="T53"/>
                    </a:cxn>
                    <a:cxn ang="T145">
                      <a:pos x="T54" y="T55"/>
                    </a:cxn>
                    <a:cxn ang="T146">
                      <a:pos x="T56" y="T57"/>
                    </a:cxn>
                    <a:cxn ang="T147">
                      <a:pos x="T58" y="T59"/>
                    </a:cxn>
                    <a:cxn ang="T148">
                      <a:pos x="T60" y="T61"/>
                    </a:cxn>
                    <a:cxn ang="T149">
                      <a:pos x="T62" y="T63"/>
                    </a:cxn>
                    <a:cxn ang="T150">
                      <a:pos x="T64" y="T65"/>
                    </a:cxn>
                    <a:cxn ang="T151">
                      <a:pos x="T66" y="T67"/>
                    </a:cxn>
                    <a:cxn ang="T152">
                      <a:pos x="T68" y="T69"/>
                    </a:cxn>
                    <a:cxn ang="T153">
                      <a:pos x="T70" y="T71"/>
                    </a:cxn>
                    <a:cxn ang="T154">
                      <a:pos x="T72" y="T73"/>
                    </a:cxn>
                    <a:cxn ang="T155">
                      <a:pos x="T74" y="T75"/>
                    </a:cxn>
                    <a:cxn ang="T156">
                      <a:pos x="T76" y="T77"/>
                    </a:cxn>
                    <a:cxn ang="T157">
                      <a:pos x="T78" y="T79"/>
                    </a:cxn>
                    <a:cxn ang="T158">
                      <a:pos x="T80" y="T81"/>
                    </a:cxn>
                    <a:cxn ang="T159">
                      <a:pos x="T82" y="T83"/>
                    </a:cxn>
                    <a:cxn ang="T160">
                      <a:pos x="T84" y="T85"/>
                    </a:cxn>
                    <a:cxn ang="T161">
                      <a:pos x="T86" y="T87"/>
                    </a:cxn>
                    <a:cxn ang="T162">
                      <a:pos x="T88" y="T89"/>
                    </a:cxn>
                    <a:cxn ang="T163">
                      <a:pos x="T90" y="T91"/>
                    </a:cxn>
                    <a:cxn ang="T164">
                      <a:pos x="T92" y="T93"/>
                    </a:cxn>
                    <a:cxn ang="T165">
                      <a:pos x="T94" y="T95"/>
                    </a:cxn>
                    <a:cxn ang="T166">
                      <a:pos x="T96" y="T97"/>
                    </a:cxn>
                    <a:cxn ang="T167">
                      <a:pos x="T98" y="T99"/>
                    </a:cxn>
                    <a:cxn ang="T168">
                      <a:pos x="T100" y="T101"/>
                    </a:cxn>
                    <a:cxn ang="T169">
                      <a:pos x="T102" y="T103"/>
                    </a:cxn>
                    <a:cxn ang="T170">
                      <a:pos x="T104" y="T105"/>
                    </a:cxn>
                    <a:cxn ang="T171">
                      <a:pos x="T106" y="T107"/>
                    </a:cxn>
                    <a:cxn ang="T172">
                      <a:pos x="T108" y="T109"/>
                    </a:cxn>
                    <a:cxn ang="T173">
                      <a:pos x="T110" y="T111"/>
                    </a:cxn>
                    <a:cxn ang="T174">
                      <a:pos x="T112" y="T113"/>
                    </a:cxn>
                    <a:cxn ang="T175">
                      <a:pos x="T114" y="T115"/>
                    </a:cxn>
                    <a:cxn ang="T176">
                      <a:pos x="T116" y="T117"/>
                    </a:cxn>
                  </a:cxnLst>
                  <a:rect l="T177" t="T178" r="T179" b="T180"/>
                  <a:pathLst>
                    <a:path w="117" h="96">
                      <a:moveTo>
                        <a:pt x="100" y="81"/>
                      </a:moveTo>
                      <a:lnTo>
                        <a:pt x="100" y="81"/>
                      </a:lnTo>
                      <a:lnTo>
                        <a:pt x="100" y="86"/>
                      </a:lnTo>
                      <a:lnTo>
                        <a:pt x="105" y="88"/>
                      </a:lnTo>
                      <a:lnTo>
                        <a:pt x="110" y="91"/>
                      </a:lnTo>
                      <a:lnTo>
                        <a:pt x="115" y="91"/>
                      </a:lnTo>
                      <a:lnTo>
                        <a:pt x="117" y="93"/>
                      </a:lnTo>
                      <a:lnTo>
                        <a:pt x="117" y="96"/>
                      </a:lnTo>
                      <a:lnTo>
                        <a:pt x="115" y="96"/>
                      </a:lnTo>
                      <a:lnTo>
                        <a:pt x="95" y="93"/>
                      </a:lnTo>
                      <a:lnTo>
                        <a:pt x="76" y="96"/>
                      </a:lnTo>
                      <a:lnTo>
                        <a:pt x="74" y="96"/>
                      </a:lnTo>
                      <a:lnTo>
                        <a:pt x="74" y="93"/>
                      </a:lnTo>
                      <a:lnTo>
                        <a:pt x="74" y="91"/>
                      </a:lnTo>
                      <a:lnTo>
                        <a:pt x="79" y="91"/>
                      </a:lnTo>
                      <a:lnTo>
                        <a:pt x="83" y="88"/>
                      </a:lnTo>
                      <a:lnTo>
                        <a:pt x="86" y="86"/>
                      </a:lnTo>
                      <a:lnTo>
                        <a:pt x="86" y="84"/>
                      </a:lnTo>
                      <a:lnTo>
                        <a:pt x="86" y="52"/>
                      </a:lnTo>
                      <a:lnTo>
                        <a:pt x="83" y="50"/>
                      </a:lnTo>
                      <a:lnTo>
                        <a:pt x="36" y="50"/>
                      </a:lnTo>
                      <a:lnTo>
                        <a:pt x="33" y="50"/>
                      </a:lnTo>
                      <a:lnTo>
                        <a:pt x="33" y="52"/>
                      </a:lnTo>
                      <a:lnTo>
                        <a:pt x="33" y="81"/>
                      </a:lnTo>
                      <a:lnTo>
                        <a:pt x="33" y="86"/>
                      </a:lnTo>
                      <a:lnTo>
                        <a:pt x="36" y="88"/>
                      </a:lnTo>
                      <a:lnTo>
                        <a:pt x="40" y="91"/>
                      </a:lnTo>
                      <a:lnTo>
                        <a:pt x="45" y="91"/>
                      </a:lnTo>
                      <a:lnTo>
                        <a:pt x="48" y="93"/>
                      </a:lnTo>
                      <a:lnTo>
                        <a:pt x="50" y="93"/>
                      </a:lnTo>
                      <a:lnTo>
                        <a:pt x="48" y="96"/>
                      </a:lnTo>
                      <a:lnTo>
                        <a:pt x="45" y="96"/>
                      </a:lnTo>
                      <a:lnTo>
                        <a:pt x="26" y="93"/>
                      </a:lnTo>
                      <a:lnTo>
                        <a:pt x="7" y="96"/>
                      </a:lnTo>
                      <a:lnTo>
                        <a:pt x="4" y="96"/>
                      </a:lnTo>
                      <a:lnTo>
                        <a:pt x="4" y="93"/>
                      </a:lnTo>
                      <a:lnTo>
                        <a:pt x="7" y="91"/>
                      </a:lnTo>
                      <a:lnTo>
                        <a:pt x="12" y="91"/>
                      </a:lnTo>
                      <a:lnTo>
                        <a:pt x="16" y="88"/>
                      </a:lnTo>
                      <a:lnTo>
                        <a:pt x="16" y="86"/>
                      </a:lnTo>
                      <a:lnTo>
                        <a:pt x="16" y="84"/>
                      </a:lnTo>
                      <a:lnTo>
                        <a:pt x="16" y="12"/>
                      </a:lnTo>
                      <a:lnTo>
                        <a:pt x="16" y="9"/>
                      </a:lnTo>
                      <a:lnTo>
                        <a:pt x="14" y="7"/>
                      </a:lnTo>
                      <a:lnTo>
                        <a:pt x="9" y="5"/>
                      </a:lnTo>
                      <a:lnTo>
                        <a:pt x="2" y="2"/>
                      </a:lnTo>
                      <a:lnTo>
                        <a:pt x="0" y="2"/>
                      </a:lnTo>
                      <a:lnTo>
                        <a:pt x="2" y="0"/>
                      </a:lnTo>
                      <a:lnTo>
                        <a:pt x="4" y="0"/>
                      </a:lnTo>
                      <a:lnTo>
                        <a:pt x="21" y="0"/>
                      </a:lnTo>
                      <a:lnTo>
                        <a:pt x="43" y="0"/>
                      </a:lnTo>
                      <a:lnTo>
                        <a:pt x="45" y="0"/>
                      </a:lnTo>
                      <a:lnTo>
                        <a:pt x="45" y="2"/>
                      </a:lnTo>
                      <a:lnTo>
                        <a:pt x="43" y="2"/>
                      </a:lnTo>
                      <a:lnTo>
                        <a:pt x="40" y="5"/>
                      </a:lnTo>
                      <a:lnTo>
                        <a:pt x="33" y="7"/>
                      </a:lnTo>
                      <a:lnTo>
                        <a:pt x="33" y="9"/>
                      </a:lnTo>
                      <a:lnTo>
                        <a:pt x="33" y="12"/>
                      </a:lnTo>
                      <a:lnTo>
                        <a:pt x="33" y="36"/>
                      </a:lnTo>
                      <a:lnTo>
                        <a:pt x="33" y="40"/>
                      </a:lnTo>
                      <a:lnTo>
                        <a:pt x="36" y="40"/>
                      </a:lnTo>
                      <a:lnTo>
                        <a:pt x="83" y="40"/>
                      </a:lnTo>
                      <a:lnTo>
                        <a:pt x="86" y="36"/>
                      </a:lnTo>
                      <a:lnTo>
                        <a:pt x="86" y="12"/>
                      </a:lnTo>
                      <a:lnTo>
                        <a:pt x="83" y="9"/>
                      </a:lnTo>
                      <a:lnTo>
                        <a:pt x="83" y="7"/>
                      </a:lnTo>
                      <a:lnTo>
                        <a:pt x="76" y="5"/>
                      </a:lnTo>
                      <a:lnTo>
                        <a:pt x="71" y="2"/>
                      </a:lnTo>
                      <a:lnTo>
                        <a:pt x="69" y="2"/>
                      </a:lnTo>
                      <a:lnTo>
                        <a:pt x="69" y="0"/>
                      </a:lnTo>
                      <a:lnTo>
                        <a:pt x="71" y="0"/>
                      </a:lnTo>
                      <a:lnTo>
                        <a:pt x="91" y="0"/>
                      </a:lnTo>
                      <a:lnTo>
                        <a:pt x="110" y="0"/>
                      </a:lnTo>
                      <a:lnTo>
                        <a:pt x="115" y="0"/>
                      </a:lnTo>
                      <a:lnTo>
                        <a:pt x="115" y="2"/>
                      </a:lnTo>
                      <a:lnTo>
                        <a:pt x="112" y="2"/>
                      </a:lnTo>
                      <a:lnTo>
                        <a:pt x="107" y="5"/>
                      </a:lnTo>
                      <a:lnTo>
                        <a:pt x="103" y="7"/>
                      </a:lnTo>
                      <a:lnTo>
                        <a:pt x="100" y="9"/>
                      </a:lnTo>
                      <a:lnTo>
                        <a:pt x="100" y="12"/>
                      </a:lnTo>
                      <a:lnTo>
                        <a:pt x="100" y="81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Freeform 82"/>
                <p:cNvSpPr>
                  <a:spLocks noEditPoints="1"/>
                </p:cNvSpPr>
                <p:nvPr/>
              </p:nvSpPr>
              <p:spPr bwMode="auto">
                <a:xfrm>
                  <a:off x="1684" y="797"/>
                  <a:ext cx="108" cy="98"/>
                </a:xfrm>
                <a:custGeom>
                  <a:avLst/>
                  <a:gdLst>
                    <a:gd name="T0" fmla="*/ 89 w 108"/>
                    <a:gd name="T1" fmla="*/ 48 h 98"/>
                    <a:gd name="T2" fmla="*/ 89 w 108"/>
                    <a:gd name="T3" fmla="*/ 67 h 98"/>
                    <a:gd name="T4" fmla="*/ 80 w 108"/>
                    <a:gd name="T5" fmla="*/ 81 h 98"/>
                    <a:gd name="T6" fmla="*/ 70 w 108"/>
                    <a:gd name="T7" fmla="*/ 88 h 98"/>
                    <a:gd name="T8" fmla="*/ 56 w 108"/>
                    <a:gd name="T9" fmla="*/ 91 h 98"/>
                    <a:gd name="T10" fmla="*/ 48 w 108"/>
                    <a:gd name="T11" fmla="*/ 91 h 98"/>
                    <a:gd name="T12" fmla="*/ 36 w 108"/>
                    <a:gd name="T13" fmla="*/ 84 h 98"/>
                    <a:gd name="T14" fmla="*/ 24 w 108"/>
                    <a:gd name="T15" fmla="*/ 74 h 98"/>
                    <a:gd name="T16" fmla="*/ 20 w 108"/>
                    <a:gd name="T17" fmla="*/ 57 h 98"/>
                    <a:gd name="T18" fmla="*/ 20 w 108"/>
                    <a:gd name="T19" fmla="*/ 45 h 98"/>
                    <a:gd name="T20" fmla="*/ 22 w 108"/>
                    <a:gd name="T21" fmla="*/ 29 h 98"/>
                    <a:gd name="T22" fmla="*/ 29 w 108"/>
                    <a:gd name="T23" fmla="*/ 14 h 98"/>
                    <a:gd name="T24" fmla="*/ 39 w 108"/>
                    <a:gd name="T25" fmla="*/ 5 h 98"/>
                    <a:gd name="T26" fmla="*/ 53 w 108"/>
                    <a:gd name="T27" fmla="*/ 2 h 98"/>
                    <a:gd name="T28" fmla="*/ 60 w 108"/>
                    <a:gd name="T29" fmla="*/ 5 h 98"/>
                    <a:gd name="T30" fmla="*/ 75 w 108"/>
                    <a:gd name="T31" fmla="*/ 9 h 98"/>
                    <a:gd name="T32" fmla="*/ 84 w 108"/>
                    <a:gd name="T33" fmla="*/ 21 h 98"/>
                    <a:gd name="T34" fmla="*/ 89 w 108"/>
                    <a:gd name="T35" fmla="*/ 38 h 98"/>
                    <a:gd name="T36" fmla="*/ 89 w 108"/>
                    <a:gd name="T37" fmla="*/ 48 h 98"/>
                    <a:gd name="T38" fmla="*/ 108 w 108"/>
                    <a:gd name="T39" fmla="*/ 45 h 98"/>
                    <a:gd name="T40" fmla="*/ 108 w 108"/>
                    <a:gd name="T41" fmla="*/ 36 h 98"/>
                    <a:gd name="T42" fmla="*/ 101 w 108"/>
                    <a:gd name="T43" fmla="*/ 19 h 98"/>
                    <a:gd name="T44" fmla="*/ 87 w 108"/>
                    <a:gd name="T45" fmla="*/ 7 h 98"/>
                    <a:gd name="T46" fmla="*/ 65 w 108"/>
                    <a:gd name="T47" fmla="*/ 0 h 98"/>
                    <a:gd name="T48" fmla="*/ 56 w 108"/>
                    <a:gd name="T49" fmla="*/ 0 h 98"/>
                    <a:gd name="T50" fmla="*/ 32 w 108"/>
                    <a:gd name="T51" fmla="*/ 2 h 98"/>
                    <a:gd name="T52" fmla="*/ 15 w 108"/>
                    <a:gd name="T53" fmla="*/ 12 h 98"/>
                    <a:gd name="T54" fmla="*/ 5 w 108"/>
                    <a:gd name="T55" fmla="*/ 29 h 98"/>
                    <a:gd name="T56" fmla="*/ 0 w 108"/>
                    <a:gd name="T57" fmla="*/ 50 h 98"/>
                    <a:gd name="T58" fmla="*/ 3 w 108"/>
                    <a:gd name="T59" fmla="*/ 60 h 98"/>
                    <a:gd name="T60" fmla="*/ 10 w 108"/>
                    <a:gd name="T61" fmla="*/ 76 h 98"/>
                    <a:gd name="T62" fmla="*/ 24 w 108"/>
                    <a:gd name="T63" fmla="*/ 91 h 98"/>
                    <a:gd name="T64" fmla="*/ 44 w 108"/>
                    <a:gd name="T65" fmla="*/ 96 h 98"/>
                    <a:gd name="T66" fmla="*/ 56 w 108"/>
                    <a:gd name="T67" fmla="*/ 98 h 98"/>
                    <a:gd name="T68" fmla="*/ 75 w 108"/>
                    <a:gd name="T69" fmla="*/ 93 h 98"/>
                    <a:gd name="T70" fmla="*/ 92 w 108"/>
                    <a:gd name="T71" fmla="*/ 84 h 98"/>
                    <a:gd name="T72" fmla="*/ 103 w 108"/>
                    <a:gd name="T73" fmla="*/ 67 h 98"/>
                    <a:gd name="T74" fmla="*/ 108 w 108"/>
                    <a:gd name="T75" fmla="*/ 45 h 98"/>
                    <a:gd name="T76" fmla="*/ 108 w 108"/>
                    <a:gd name="T77" fmla="*/ 45 h 98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w 108"/>
                    <a:gd name="T118" fmla="*/ 0 h 98"/>
                    <a:gd name="T119" fmla="*/ 108 w 108"/>
                    <a:gd name="T120" fmla="*/ 98 h 98"/>
                  </a:gdLst>
                  <a:ahLst/>
                  <a:cxnLst>
                    <a:cxn ang="T78">
                      <a:pos x="T0" y="T1"/>
                    </a:cxn>
                    <a:cxn ang="T79">
                      <a:pos x="T2" y="T3"/>
                    </a:cxn>
                    <a:cxn ang="T80">
                      <a:pos x="T4" y="T5"/>
                    </a:cxn>
                    <a:cxn ang="T81">
                      <a:pos x="T6" y="T7"/>
                    </a:cxn>
                    <a:cxn ang="T82">
                      <a:pos x="T8" y="T9"/>
                    </a:cxn>
                    <a:cxn ang="T83">
                      <a:pos x="T10" y="T11"/>
                    </a:cxn>
                    <a:cxn ang="T84">
                      <a:pos x="T12" y="T13"/>
                    </a:cxn>
                    <a:cxn ang="T85">
                      <a:pos x="T14" y="T15"/>
                    </a:cxn>
                    <a:cxn ang="T86">
                      <a:pos x="T16" y="T17"/>
                    </a:cxn>
                    <a:cxn ang="T87">
                      <a:pos x="T18" y="T19"/>
                    </a:cxn>
                    <a:cxn ang="T88">
                      <a:pos x="T20" y="T21"/>
                    </a:cxn>
                    <a:cxn ang="T89">
                      <a:pos x="T22" y="T23"/>
                    </a:cxn>
                    <a:cxn ang="T90">
                      <a:pos x="T24" y="T25"/>
                    </a:cxn>
                    <a:cxn ang="T91">
                      <a:pos x="T26" y="T27"/>
                    </a:cxn>
                    <a:cxn ang="T92">
                      <a:pos x="T28" y="T29"/>
                    </a:cxn>
                    <a:cxn ang="T93">
                      <a:pos x="T30" y="T31"/>
                    </a:cxn>
                    <a:cxn ang="T94">
                      <a:pos x="T32" y="T33"/>
                    </a:cxn>
                    <a:cxn ang="T95">
                      <a:pos x="T34" y="T35"/>
                    </a:cxn>
                    <a:cxn ang="T96">
                      <a:pos x="T36" y="T37"/>
                    </a:cxn>
                    <a:cxn ang="T97">
                      <a:pos x="T38" y="T39"/>
                    </a:cxn>
                    <a:cxn ang="T98">
                      <a:pos x="T40" y="T41"/>
                    </a:cxn>
                    <a:cxn ang="T99">
                      <a:pos x="T42" y="T43"/>
                    </a:cxn>
                    <a:cxn ang="T100">
                      <a:pos x="T44" y="T45"/>
                    </a:cxn>
                    <a:cxn ang="T101">
                      <a:pos x="T46" y="T47"/>
                    </a:cxn>
                    <a:cxn ang="T102">
                      <a:pos x="T48" y="T49"/>
                    </a:cxn>
                    <a:cxn ang="T103">
                      <a:pos x="T50" y="T51"/>
                    </a:cxn>
                    <a:cxn ang="T104">
                      <a:pos x="T52" y="T53"/>
                    </a:cxn>
                    <a:cxn ang="T105">
                      <a:pos x="T54" y="T55"/>
                    </a:cxn>
                    <a:cxn ang="T106">
                      <a:pos x="T56" y="T57"/>
                    </a:cxn>
                    <a:cxn ang="T107">
                      <a:pos x="T58" y="T59"/>
                    </a:cxn>
                    <a:cxn ang="T108">
                      <a:pos x="T60" y="T61"/>
                    </a:cxn>
                    <a:cxn ang="T109">
                      <a:pos x="T62" y="T63"/>
                    </a:cxn>
                    <a:cxn ang="T110">
                      <a:pos x="T64" y="T65"/>
                    </a:cxn>
                    <a:cxn ang="T111">
                      <a:pos x="T66" y="T67"/>
                    </a:cxn>
                    <a:cxn ang="T112">
                      <a:pos x="T68" y="T69"/>
                    </a:cxn>
                    <a:cxn ang="T113">
                      <a:pos x="T70" y="T71"/>
                    </a:cxn>
                    <a:cxn ang="T114">
                      <a:pos x="T72" y="T73"/>
                    </a:cxn>
                    <a:cxn ang="T115">
                      <a:pos x="T74" y="T75"/>
                    </a:cxn>
                    <a:cxn ang="T116">
                      <a:pos x="T76" y="T77"/>
                    </a:cxn>
                  </a:cxnLst>
                  <a:rect l="T117" t="T118" r="T119" b="T120"/>
                  <a:pathLst>
                    <a:path w="108" h="98">
                      <a:moveTo>
                        <a:pt x="89" y="48"/>
                      </a:moveTo>
                      <a:lnTo>
                        <a:pt x="89" y="48"/>
                      </a:lnTo>
                      <a:lnTo>
                        <a:pt x="89" y="57"/>
                      </a:lnTo>
                      <a:lnTo>
                        <a:pt x="89" y="67"/>
                      </a:lnTo>
                      <a:lnTo>
                        <a:pt x="84" y="74"/>
                      </a:lnTo>
                      <a:lnTo>
                        <a:pt x="80" y="81"/>
                      </a:lnTo>
                      <a:lnTo>
                        <a:pt x="77" y="84"/>
                      </a:lnTo>
                      <a:lnTo>
                        <a:pt x="70" y="88"/>
                      </a:lnTo>
                      <a:lnTo>
                        <a:pt x="63" y="91"/>
                      </a:lnTo>
                      <a:lnTo>
                        <a:pt x="56" y="91"/>
                      </a:lnTo>
                      <a:lnTo>
                        <a:pt x="48" y="91"/>
                      </a:lnTo>
                      <a:lnTo>
                        <a:pt x="41" y="88"/>
                      </a:lnTo>
                      <a:lnTo>
                        <a:pt x="36" y="84"/>
                      </a:lnTo>
                      <a:lnTo>
                        <a:pt x="29" y="79"/>
                      </a:lnTo>
                      <a:lnTo>
                        <a:pt x="24" y="74"/>
                      </a:lnTo>
                      <a:lnTo>
                        <a:pt x="22" y="64"/>
                      </a:lnTo>
                      <a:lnTo>
                        <a:pt x="20" y="57"/>
                      </a:lnTo>
                      <a:lnTo>
                        <a:pt x="20" y="45"/>
                      </a:lnTo>
                      <a:lnTo>
                        <a:pt x="20" y="36"/>
                      </a:lnTo>
                      <a:lnTo>
                        <a:pt x="22" y="29"/>
                      </a:lnTo>
                      <a:lnTo>
                        <a:pt x="24" y="21"/>
                      </a:lnTo>
                      <a:lnTo>
                        <a:pt x="29" y="14"/>
                      </a:lnTo>
                      <a:lnTo>
                        <a:pt x="32" y="9"/>
                      </a:lnTo>
                      <a:lnTo>
                        <a:pt x="39" y="5"/>
                      </a:lnTo>
                      <a:lnTo>
                        <a:pt x="46" y="5"/>
                      </a:lnTo>
                      <a:lnTo>
                        <a:pt x="53" y="2"/>
                      </a:lnTo>
                      <a:lnTo>
                        <a:pt x="60" y="5"/>
                      </a:lnTo>
                      <a:lnTo>
                        <a:pt x="68" y="5"/>
                      </a:lnTo>
                      <a:lnTo>
                        <a:pt x="75" y="9"/>
                      </a:lnTo>
                      <a:lnTo>
                        <a:pt x="80" y="14"/>
                      </a:lnTo>
                      <a:lnTo>
                        <a:pt x="84" y="21"/>
                      </a:lnTo>
                      <a:lnTo>
                        <a:pt x="87" y="29"/>
                      </a:lnTo>
                      <a:lnTo>
                        <a:pt x="89" y="38"/>
                      </a:lnTo>
                      <a:lnTo>
                        <a:pt x="89" y="48"/>
                      </a:lnTo>
                      <a:close/>
                      <a:moveTo>
                        <a:pt x="108" y="45"/>
                      </a:moveTo>
                      <a:lnTo>
                        <a:pt x="108" y="45"/>
                      </a:lnTo>
                      <a:lnTo>
                        <a:pt x="108" y="36"/>
                      </a:lnTo>
                      <a:lnTo>
                        <a:pt x="103" y="26"/>
                      </a:lnTo>
                      <a:lnTo>
                        <a:pt x="101" y="19"/>
                      </a:lnTo>
                      <a:lnTo>
                        <a:pt x="94" y="12"/>
                      </a:lnTo>
                      <a:lnTo>
                        <a:pt x="87" y="7"/>
                      </a:lnTo>
                      <a:lnTo>
                        <a:pt x="77" y="2"/>
                      </a:lnTo>
                      <a:lnTo>
                        <a:pt x="65" y="0"/>
                      </a:lnTo>
                      <a:lnTo>
                        <a:pt x="56" y="0"/>
                      </a:lnTo>
                      <a:lnTo>
                        <a:pt x="44" y="0"/>
                      </a:lnTo>
                      <a:lnTo>
                        <a:pt x="32" y="2"/>
                      </a:lnTo>
                      <a:lnTo>
                        <a:pt x="24" y="7"/>
                      </a:lnTo>
                      <a:lnTo>
                        <a:pt x="15" y="12"/>
                      </a:lnTo>
                      <a:lnTo>
                        <a:pt x="10" y="19"/>
                      </a:lnTo>
                      <a:lnTo>
                        <a:pt x="5" y="29"/>
                      </a:lnTo>
                      <a:lnTo>
                        <a:pt x="3" y="38"/>
                      </a:lnTo>
                      <a:lnTo>
                        <a:pt x="0" y="50"/>
                      </a:lnTo>
                      <a:lnTo>
                        <a:pt x="3" y="60"/>
                      </a:lnTo>
                      <a:lnTo>
                        <a:pt x="5" y="69"/>
                      </a:lnTo>
                      <a:lnTo>
                        <a:pt x="10" y="76"/>
                      </a:lnTo>
                      <a:lnTo>
                        <a:pt x="17" y="84"/>
                      </a:lnTo>
                      <a:lnTo>
                        <a:pt x="24" y="91"/>
                      </a:lnTo>
                      <a:lnTo>
                        <a:pt x="34" y="93"/>
                      </a:lnTo>
                      <a:lnTo>
                        <a:pt x="44" y="96"/>
                      </a:lnTo>
                      <a:lnTo>
                        <a:pt x="56" y="98"/>
                      </a:lnTo>
                      <a:lnTo>
                        <a:pt x="65" y="96"/>
                      </a:lnTo>
                      <a:lnTo>
                        <a:pt x="75" y="93"/>
                      </a:lnTo>
                      <a:lnTo>
                        <a:pt x="84" y="88"/>
                      </a:lnTo>
                      <a:lnTo>
                        <a:pt x="92" y="84"/>
                      </a:lnTo>
                      <a:lnTo>
                        <a:pt x="99" y="76"/>
                      </a:lnTo>
                      <a:lnTo>
                        <a:pt x="103" y="67"/>
                      </a:lnTo>
                      <a:lnTo>
                        <a:pt x="108" y="57"/>
                      </a:lnTo>
                      <a:lnTo>
                        <a:pt x="108" y="45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4" name="Freeform 83"/>
                <p:cNvSpPr>
                  <a:spLocks noEditPoints="1"/>
                </p:cNvSpPr>
                <p:nvPr/>
              </p:nvSpPr>
              <p:spPr bwMode="auto">
                <a:xfrm>
                  <a:off x="1847" y="797"/>
                  <a:ext cx="106" cy="98"/>
                </a:xfrm>
                <a:custGeom>
                  <a:avLst/>
                  <a:gdLst>
                    <a:gd name="T0" fmla="*/ 89 w 106"/>
                    <a:gd name="T1" fmla="*/ 48 h 98"/>
                    <a:gd name="T2" fmla="*/ 87 w 106"/>
                    <a:gd name="T3" fmla="*/ 67 h 98"/>
                    <a:gd name="T4" fmla="*/ 79 w 106"/>
                    <a:gd name="T5" fmla="*/ 81 h 98"/>
                    <a:gd name="T6" fmla="*/ 70 w 106"/>
                    <a:gd name="T7" fmla="*/ 88 h 98"/>
                    <a:gd name="T8" fmla="*/ 55 w 106"/>
                    <a:gd name="T9" fmla="*/ 91 h 98"/>
                    <a:gd name="T10" fmla="*/ 46 w 106"/>
                    <a:gd name="T11" fmla="*/ 91 h 98"/>
                    <a:gd name="T12" fmla="*/ 34 w 106"/>
                    <a:gd name="T13" fmla="*/ 84 h 98"/>
                    <a:gd name="T14" fmla="*/ 22 w 106"/>
                    <a:gd name="T15" fmla="*/ 74 h 98"/>
                    <a:gd name="T16" fmla="*/ 17 w 106"/>
                    <a:gd name="T17" fmla="*/ 57 h 98"/>
                    <a:gd name="T18" fmla="*/ 17 w 106"/>
                    <a:gd name="T19" fmla="*/ 45 h 98"/>
                    <a:gd name="T20" fmla="*/ 20 w 106"/>
                    <a:gd name="T21" fmla="*/ 29 h 98"/>
                    <a:gd name="T22" fmla="*/ 27 w 106"/>
                    <a:gd name="T23" fmla="*/ 14 h 98"/>
                    <a:gd name="T24" fmla="*/ 39 w 106"/>
                    <a:gd name="T25" fmla="*/ 5 h 98"/>
                    <a:gd name="T26" fmla="*/ 53 w 106"/>
                    <a:gd name="T27" fmla="*/ 2 h 98"/>
                    <a:gd name="T28" fmla="*/ 60 w 106"/>
                    <a:gd name="T29" fmla="*/ 5 h 98"/>
                    <a:gd name="T30" fmla="*/ 75 w 106"/>
                    <a:gd name="T31" fmla="*/ 9 h 98"/>
                    <a:gd name="T32" fmla="*/ 84 w 106"/>
                    <a:gd name="T33" fmla="*/ 21 h 98"/>
                    <a:gd name="T34" fmla="*/ 89 w 106"/>
                    <a:gd name="T35" fmla="*/ 38 h 98"/>
                    <a:gd name="T36" fmla="*/ 89 w 106"/>
                    <a:gd name="T37" fmla="*/ 48 h 98"/>
                    <a:gd name="T38" fmla="*/ 106 w 106"/>
                    <a:gd name="T39" fmla="*/ 45 h 98"/>
                    <a:gd name="T40" fmla="*/ 106 w 106"/>
                    <a:gd name="T41" fmla="*/ 36 h 98"/>
                    <a:gd name="T42" fmla="*/ 99 w 106"/>
                    <a:gd name="T43" fmla="*/ 19 h 98"/>
                    <a:gd name="T44" fmla="*/ 84 w 106"/>
                    <a:gd name="T45" fmla="*/ 7 h 98"/>
                    <a:gd name="T46" fmla="*/ 65 w 106"/>
                    <a:gd name="T47" fmla="*/ 0 h 98"/>
                    <a:gd name="T48" fmla="*/ 53 w 106"/>
                    <a:gd name="T49" fmla="*/ 0 h 98"/>
                    <a:gd name="T50" fmla="*/ 32 w 106"/>
                    <a:gd name="T51" fmla="*/ 2 h 98"/>
                    <a:gd name="T52" fmla="*/ 15 w 106"/>
                    <a:gd name="T53" fmla="*/ 12 h 98"/>
                    <a:gd name="T54" fmla="*/ 5 w 106"/>
                    <a:gd name="T55" fmla="*/ 29 h 98"/>
                    <a:gd name="T56" fmla="*/ 0 w 106"/>
                    <a:gd name="T57" fmla="*/ 50 h 98"/>
                    <a:gd name="T58" fmla="*/ 3 w 106"/>
                    <a:gd name="T59" fmla="*/ 60 h 98"/>
                    <a:gd name="T60" fmla="*/ 10 w 106"/>
                    <a:gd name="T61" fmla="*/ 76 h 98"/>
                    <a:gd name="T62" fmla="*/ 22 w 106"/>
                    <a:gd name="T63" fmla="*/ 91 h 98"/>
                    <a:gd name="T64" fmla="*/ 43 w 106"/>
                    <a:gd name="T65" fmla="*/ 96 h 98"/>
                    <a:gd name="T66" fmla="*/ 53 w 106"/>
                    <a:gd name="T67" fmla="*/ 98 h 98"/>
                    <a:gd name="T68" fmla="*/ 75 w 106"/>
                    <a:gd name="T69" fmla="*/ 93 h 98"/>
                    <a:gd name="T70" fmla="*/ 91 w 106"/>
                    <a:gd name="T71" fmla="*/ 84 h 98"/>
                    <a:gd name="T72" fmla="*/ 101 w 106"/>
                    <a:gd name="T73" fmla="*/ 67 h 98"/>
                    <a:gd name="T74" fmla="*/ 106 w 106"/>
                    <a:gd name="T75" fmla="*/ 45 h 98"/>
                    <a:gd name="T76" fmla="*/ 106 w 106"/>
                    <a:gd name="T77" fmla="*/ 45 h 98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w 106"/>
                    <a:gd name="T118" fmla="*/ 0 h 98"/>
                    <a:gd name="T119" fmla="*/ 106 w 106"/>
                    <a:gd name="T120" fmla="*/ 98 h 98"/>
                  </a:gdLst>
                  <a:ahLst/>
                  <a:cxnLst>
                    <a:cxn ang="T78">
                      <a:pos x="T0" y="T1"/>
                    </a:cxn>
                    <a:cxn ang="T79">
                      <a:pos x="T2" y="T3"/>
                    </a:cxn>
                    <a:cxn ang="T80">
                      <a:pos x="T4" y="T5"/>
                    </a:cxn>
                    <a:cxn ang="T81">
                      <a:pos x="T6" y="T7"/>
                    </a:cxn>
                    <a:cxn ang="T82">
                      <a:pos x="T8" y="T9"/>
                    </a:cxn>
                    <a:cxn ang="T83">
                      <a:pos x="T10" y="T11"/>
                    </a:cxn>
                    <a:cxn ang="T84">
                      <a:pos x="T12" y="T13"/>
                    </a:cxn>
                    <a:cxn ang="T85">
                      <a:pos x="T14" y="T15"/>
                    </a:cxn>
                    <a:cxn ang="T86">
                      <a:pos x="T16" y="T17"/>
                    </a:cxn>
                    <a:cxn ang="T87">
                      <a:pos x="T18" y="T19"/>
                    </a:cxn>
                    <a:cxn ang="T88">
                      <a:pos x="T20" y="T21"/>
                    </a:cxn>
                    <a:cxn ang="T89">
                      <a:pos x="T22" y="T23"/>
                    </a:cxn>
                    <a:cxn ang="T90">
                      <a:pos x="T24" y="T25"/>
                    </a:cxn>
                    <a:cxn ang="T91">
                      <a:pos x="T26" y="T27"/>
                    </a:cxn>
                    <a:cxn ang="T92">
                      <a:pos x="T28" y="T29"/>
                    </a:cxn>
                    <a:cxn ang="T93">
                      <a:pos x="T30" y="T31"/>
                    </a:cxn>
                    <a:cxn ang="T94">
                      <a:pos x="T32" y="T33"/>
                    </a:cxn>
                    <a:cxn ang="T95">
                      <a:pos x="T34" y="T35"/>
                    </a:cxn>
                    <a:cxn ang="T96">
                      <a:pos x="T36" y="T37"/>
                    </a:cxn>
                    <a:cxn ang="T97">
                      <a:pos x="T38" y="T39"/>
                    </a:cxn>
                    <a:cxn ang="T98">
                      <a:pos x="T40" y="T41"/>
                    </a:cxn>
                    <a:cxn ang="T99">
                      <a:pos x="T42" y="T43"/>
                    </a:cxn>
                    <a:cxn ang="T100">
                      <a:pos x="T44" y="T45"/>
                    </a:cxn>
                    <a:cxn ang="T101">
                      <a:pos x="T46" y="T47"/>
                    </a:cxn>
                    <a:cxn ang="T102">
                      <a:pos x="T48" y="T49"/>
                    </a:cxn>
                    <a:cxn ang="T103">
                      <a:pos x="T50" y="T51"/>
                    </a:cxn>
                    <a:cxn ang="T104">
                      <a:pos x="T52" y="T53"/>
                    </a:cxn>
                    <a:cxn ang="T105">
                      <a:pos x="T54" y="T55"/>
                    </a:cxn>
                    <a:cxn ang="T106">
                      <a:pos x="T56" y="T57"/>
                    </a:cxn>
                    <a:cxn ang="T107">
                      <a:pos x="T58" y="T59"/>
                    </a:cxn>
                    <a:cxn ang="T108">
                      <a:pos x="T60" y="T61"/>
                    </a:cxn>
                    <a:cxn ang="T109">
                      <a:pos x="T62" y="T63"/>
                    </a:cxn>
                    <a:cxn ang="T110">
                      <a:pos x="T64" y="T65"/>
                    </a:cxn>
                    <a:cxn ang="T111">
                      <a:pos x="T66" y="T67"/>
                    </a:cxn>
                    <a:cxn ang="T112">
                      <a:pos x="T68" y="T69"/>
                    </a:cxn>
                    <a:cxn ang="T113">
                      <a:pos x="T70" y="T71"/>
                    </a:cxn>
                    <a:cxn ang="T114">
                      <a:pos x="T72" y="T73"/>
                    </a:cxn>
                    <a:cxn ang="T115">
                      <a:pos x="T74" y="T75"/>
                    </a:cxn>
                    <a:cxn ang="T116">
                      <a:pos x="T76" y="T77"/>
                    </a:cxn>
                  </a:cxnLst>
                  <a:rect l="T117" t="T118" r="T119" b="T120"/>
                  <a:pathLst>
                    <a:path w="106" h="98">
                      <a:moveTo>
                        <a:pt x="89" y="48"/>
                      </a:moveTo>
                      <a:lnTo>
                        <a:pt x="89" y="48"/>
                      </a:lnTo>
                      <a:lnTo>
                        <a:pt x="89" y="57"/>
                      </a:lnTo>
                      <a:lnTo>
                        <a:pt x="87" y="67"/>
                      </a:lnTo>
                      <a:lnTo>
                        <a:pt x="84" y="74"/>
                      </a:lnTo>
                      <a:lnTo>
                        <a:pt x="79" y="81"/>
                      </a:lnTo>
                      <a:lnTo>
                        <a:pt x="75" y="84"/>
                      </a:lnTo>
                      <a:lnTo>
                        <a:pt x="70" y="88"/>
                      </a:lnTo>
                      <a:lnTo>
                        <a:pt x="63" y="91"/>
                      </a:lnTo>
                      <a:lnTo>
                        <a:pt x="55" y="91"/>
                      </a:lnTo>
                      <a:lnTo>
                        <a:pt x="46" y="91"/>
                      </a:lnTo>
                      <a:lnTo>
                        <a:pt x="39" y="88"/>
                      </a:lnTo>
                      <a:lnTo>
                        <a:pt x="34" y="84"/>
                      </a:lnTo>
                      <a:lnTo>
                        <a:pt x="29" y="79"/>
                      </a:lnTo>
                      <a:lnTo>
                        <a:pt x="22" y="74"/>
                      </a:lnTo>
                      <a:lnTo>
                        <a:pt x="20" y="64"/>
                      </a:lnTo>
                      <a:lnTo>
                        <a:pt x="17" y="57"/>
                      </a:lnTo>
                      <a:lnTo>
                        <a:pt x="17" y="45"/>
                      </a:lnTo>
                      <a:lnTo>
                        <a:pt x="17" y="36"/>
                      </a:lnTo>
                      <a:lnTo>
                        <a:pt x="20" y="29"/>
                      </a:lnTo>
                      <a:lnTo>
                        <a:pt x="22" y="21"/>
                      </a:lnTo>
                      <a:lnTo>
                        <a:pt x="27" y="14"/>
                      </a:lnTo>
                      <a:lnTo>
                        <a:pt x="32" y="9"/>
                      </a:lnTo>
                      <a:lnTo>
                        <a:pt x="39" y="5"/>
                      </a:lnTo>
                      <a:lnTo>
                        <a:pt x="46" y="5"/>
                      </a:lnTo>
                      <a:lnTo>
                        <a:pt x="53" y="2"/>
                      </a:lnTo>
                      <a:lnTo>
                        <a:pt x="60" y="5"/>
                      </a:lnTo>
                      <a:lnTo>
                        <a:pt x="67" y="5"/>
                      </a:lnTo>
                      <a:lnTo>
                        <a:pt x="75" y="9"/>
                      </a:lnTo>
                      <a:lnTo>
                        <a:pt x="79" y="14"/>
                      </a:lnTo>
                      <a:lnTo>
                        <a:pt x="84" y="21"/>
                      </a:lnTo>
                      <a:lnTo>
                        <a:pt x="87" y="29"/>
                      </a:lnTo>
                      <a:lnTo>
                        <a:pt x="89" y="38"/>
                      </a:lnTo>
                      <a:lnTo>
                        <a:pt x="89" y="48"/>
                      </a:lnTo>
                      <a:close/>
                      <a:moveTo>
                        <a:pt x="106" y="45"/>
                      </a:moveTo>
                      <a:lnTo>
                        <a:pt x="106" y="45"/>
                      </a:lnTo>
                      <a:lnTo>
                        <a:pt x="106" y="36"/>
                      </a:lnTo>
                      <a:lnTo>
                        <a:pt x="103" y="26"/>
                      </a:lnTo>
                      <a:lnTo>
                        <a:pt x="99" y="19"/>
                      </a:lnTo>
                      <a:lnTo>
                        <a:pt x="94" y="12"/>
                      </a:lnTo>
                      <a:lnTo>
                        <a:pt x="84" y="7"/>
                      </a:lnTo>
                      <a:lnTo>
                        <a:pt x="77" y="2"/>
                      </a:lnTo>
                      <a:lnTo>
                        <a:pt x="65" y="0"/>
                      </a:lnTo>
                      <a:lnTo>
                        <a:pt x="53" y="0"/>
                      </a:lnTo>
                      <a:lnTo>
                        <a:pt x="43" y="0"/>
                      </a:lnTo>
                      <a:lnTo>
                        <a:pt x="32" y="2"/>
                      </a:lnTo>
                      <a:lnTo>
                        <a:pt x="22" y="7"/>
                      </a:lnTo>
                      <a:lnTo>
                        <a:pt x="15" y="12"/>
                      </a:lnTo>
                      <a:lnTo>
                        <a:pt x="10" y="19"/>
                      </a:lnTo>
                      <a:lnTo>
                        <a:pt x="5" y="29"/>
                      </a:lnTo>
                      <a:lnTo>
                        <a:pt x="3" y="38"/>
                      </a:lnTo>
                      <a:lnTo>
                        <a:pt x="0" y="50"/>
                      </a:lnTo>
                      <a:lnTo>
                        <a:pt x="3" y="60"/>
                      </a:lnTo>
                      <a:lnTo>
                        <a:pt x="5" y="69"/>
                      </a:lnTo>
                      <a:lnTo>
                        <a:pt x="10" y="76"/>
                      </a:lnTo>
                      <a:lnTo>
                        <a:pt x="15" y="84"/>
                      </a:lnTo>
                      <a:lnTo>
                        <a:pt x="22" y="91"/>
                      </a:lnTo>
                      <a:lnTo>
                        <a:pt x="32" y="93"/>
                      </a:lnTo>
                      <a:lnTo>
                        <a:pt x="43" y="96"/>
                      </a:lnTo>
                      <a:lnTo>
                        <a:pt x="53" y="98"/>
                      </a:lnTo>
                      <a:lnTo>
                        <a:pt x="63" y="96"/>
                      </a:lnTo>
                      <a:lnTo>
                        <a:pt x="75" y="93"/>
                      </a:lnTo>
                      <a:lnTo>
                        <a:pt x="82" y="88"/>
                      </a:lnTo>
                      <a:lnTo>
                        <a:pt x="91" y="84"/>
                      </a:lnTo>
                      <a:lnTo>
                        <a:pt x="96" y="76"/>
                      </a:lnTo>
                      <a:lnTo>
                        <a:pt x="101" y="67"/>
                      </a:lnTo>
                      <a:lnTo>
                        <a:pt x="106" y="57"/>
                      </a:lnTo>
                      <a:lnTo>
                        <a:pt x="106" y="45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Freeform 84"/>
                <p:cNvSpPr>
                  <a:spLocks/>
                </p:cNvSpPr>
                <p:nvPr/>
              </p:nvSpPr>
              <p:spPr bwMode="auto">
                <a:xfrm>
                  <a:off x="2015" y="797"/>
                  <a:ext cx="86" cy="96"/>
                </a:xfrm>
                <a:custGeom>
                  <a:avLst/>
                  <a:gdLst>
                    <a:gd name="T0" fmla="*/ 17 w 86"/>
                    <a:gd name="T1" fmla="*/ 14 h 96"/>
                    <a:gd name="T2" fmla="*/ 14 w 86"/>
                    <a:gd name="T3" fmla="*/ 9 h 96"/>
                    <a:gd name="T4" fmla="*/ 5 w 86"/>
                    <a:gd name="T5" fmla="*/ 5 h 96"/>
                    <a:gd name="T6" fmla="*/ 0 w 86"/>
                    <a:gd name="T7" fmla="*/ 2 h 96"/>
                    <a:gd name="T8" fmla="*/ 0 w 86"/>
                    <a:gd name="T9" fmla="*/ 0 h 96"/>
                    <a:gd name="T10" fmla="*/ 5 w 86"/>
                    <a:gd name="T11" fmla="*/ 0 h 96"/>
                    <a:gd name="T12" fmla="*/ 24 w 86"/>
                    <a:gd name="T13" fmla="*/ 0 h 96"/>
                    <a:gd name="T14" fmla="*/ 41 w 86"/>
                    <a:gd name="T15" fmla="*/ 0 h 96"/>
                    <a:gd name="T16" fmla="*/ 46 w 86"/>
                    <a:gd name="T17" fmla="*/ 2 h 96"/>
                    <a:gd name="T18" fmla="*/ 46 w 86"/>
                    <a:gd name="T19" fmla="*/ 2 h 96"/>
                    <a:gd name="T20" fmla="*/ 38 w 86"/>
                    <a:gd name="T21" fmla="*/ 5 h 96"/>
                    <a:gd name="T22" fmla="*/ 31 w 86"/>
                    <a:gd name="T23" fmla="*/ 12 h 96"/>
                    <a:gd name="T24" fmla="*/ 31 w 86"/>
                    <a:gd name="T25" fmla="*/ 84 h 96"/>
                    <a:gd name="T26" fmla="*/ 31 w 86"/>
                    <a:gd name="T27" fmla="*/ 86 h 96"/>
                    <a:gd name="T28" fmla="*/ 38 w 86"/>
                    <a:gd name="T29" fmla="*/ 88 h 96"/>
                    <a:gd name="T30" fmla="*/ 46 w 86"/>
                    <a:gd name="T31" fmla="*/ 88 h 96"/>
                    <a:gd name="T32" fmla="*/ 65 w 86"/>
                    <a:gd name="T33" fmla="*/ 88 h 96"/>
                    <a:gd name="T34" fmla="*/ 77 w 86"/>
                    <a:gd name="T35" fmla="*/ 81 h 96"/>
                    <a:gd name="T36" fmla="*/ 81 w 86"/>
                    <a:gd name="T37" fmla="*/ 74 h 96"/>
                    <a:gd name="T38" fmla="*/ 84 w 86"/>
                    <a:gd name="T39" fmla="*/ 74 h 96"/>
                    <a:gd name="T40" fmla="*/ 86 w 86"/>
                    <a:gd name="T41" fmla="*/ 76 h 96"/>
                    <a:gd name="T42" fmla="*/ 81 w 86"/>
                    <a:gd name="T43" fmla="*/ 88 h 96"/>
                    <a:gd name="T44" fmla="*/ 77 w 86"/>
                    <a:gd name="T45" fmla="*/ 93 h 96"/>
                    <a:gd name="T46" fmla="*/ 60 w 86"/>
                    <a:gd name="T47" fmla="*/ 96 h 96"/>
                    <a:gd name="T48" fmla="*/ 46 w 86"/>
                    <a:gd name="T49" fmla="*/ 96 h 96"/>
                    <a:gd name="T50" fmla="*/ 31 w 86"/>
                    <a:gd name="T51" fmla="*/ 93 h 96"/>
                    <a:gd name="T52" fmla="*/ 17 w 86"/>
                    <a:gd name="T53" fmla="*/ 96 h 96"/>
                    <a:gd name="T54" fmla="*/ 10 w 86"/>
                    <a:gd name="T55" fmla="*/ 96 h 96"/>
                    <a:gd name="T56" fmla="*/ 5 w 86"/>
                    <a:gd name="T57" fmla="*/ 96 h 96"/>
                    <a:gd name="T58" fmla="*/ 5 w 86"/>
                    <a:gd name="T59" fmla="*/ 93 h 96"/>
                    <a:gd name="T60" fmla="*/ 7 w 86"/>
                    <a:gd name="T61" fmla="*/ 91 h 96"/>
                    <a:gd name="T62" fmla="*/ 14 w 86"/>
                    <a:gd name="T63" fmla="*/ 88 h 96"/>
                    <a:gd name="T64" fmla="*/ 17 w 86"/>
                    <a:gd name="T65" fmla="*/ 81 h 96"/>
                    <a:gd name="T66" fmla="*/ 17 w 86"/>
                    <a:gd name="T67" fmla="*/ 14 h 9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w 86"/>
                    <a:gd name="T103" fmla="*/ 0 h 96"/>
                    <a:gd name="T104" fmla="*/ 86 w 86"/>
                    <a:gd name="T105" fmla="*/ 96 h 96"/>
                  </a:gdLst>
                  <a:ahLst/>
                  <a:cxnLst>
                    <a:cxn ang="T68">
                      <a:pos x="T0" y="T1"/>
                    </a:cxn>
                    <a:cxn ang="T69">
                      <a:pos x="T2" y="T3"/>
                    </a:cxn>
                    <a:cxn ang="T70">
                      <a:pos x="T4" y="T5"/>
                    </a:cxn>
                    <a:cxn ang="T71">
                      <a:pos x="T6" y="T7"/>
                    </a:cxn>
                    <a:cxn ang="T72">
                      <a:pos x="T8" y="T9"/>
                    </a:cxn>
                    <a:cxn ang="T73">
                      <a:pos x="T10" y="T11"/>
                    </a:cxn>
                    <a:cxn ang="T74">
                      <a:pos x="T12" y="T13"/>
                    </a:cxn>
                    <a:cxn ang="T75">
                      <a:pos x="T14" y="T15"/>
                    </a:cxn>
                    <a:cxn ang="T76">
                      <a:pos x="T16" y="T17"/>
                    </a:cxn>
                    <a:cxn ang="T77">
                      <a:pos x="T18" y="T19"/>
                    </a:cxn>
                    <a:cxn ang="T78">
                      <a:pos x="T20" y="T21"/>
                    </a:cxn>
                    <a:cxn ang="T79">
                      <a:pos x="T22" y="T23"/>
                    </a:cxn>
                    <a:cxn ang="T80">
                      <a:pos x="T24" y="T25"/>
                    </a:cxn>
                    <a:cxn ang="T81">
                      <a:pos x="T26" y="T27"/>
                    </a:cxn>
                    <a:cxn ang="T82">
                      <a:pos x="T28" y="T29"/>
                    </a:cxn>
                    <a:cxn ang="T83">
                      <a:pos x="T30" y="T31"/>
                    </a:cxn>
                    <a:cxn ang="T84">
                      <a:pos x="T32" y="T33"/>
                    </a:cxn>
                    <a:cxn ang="T85">
                      <a:pos x="T34" y="T35"/>
                    </a:cxn>
                    <a:cxn ang="T86">
                      <a:pos x="T36" y="T37"/>
                    </a:cxn>
                    <a:cxn ang="T87">
                      <a:pos x="T38" y="T39"/>
                    </a:cxn>
                    <a:cxn ang="T88">
                      <a:pos x="T40" y="T41"/>
                    </a:cxn>
                    <a:cxn ang="T89">
                      <a:pos x="T42" y="T43"/>
                    </a:cxn>
                    <a:cxn ang="T90">
                      <a:pos x="T44" y="T45"/>
                    </a:cxn>
                    <a:cxn ang="T91">
                      <a:pos x="T46" y="T47"/>
                    </a:cxn>
                    <a:cxn ang="T92">
                      <a:pos x="T48" y="T49"/>
                    </a:cxn>
                    <a:cxn ang="T93">
                      <a:pos x="T50" y="T51"/>
                    </a:cxn>
                    <a:cxn ang="T94">
                      <a:pos x="T52" y="T53"/>
                    </a:cxn>
                    <a:cxn ang="T95">
                      <a:pos x="T54" y="T55"/>
                    </a:cxn>
                    <a:cxn ang="T96">
                      <a:pos x="T56" y="T57"/>
                    </a:cxn>
                    <a:cxn ang="T97">
                      <a:pos x="T58" y="T59"/>
                    </a:cxn>
                    <a:cxn ang="T98">
                      <a:pos x="T60" y="T61"/>
                    </a:cxn>
                    <a:cxn ang="T99">
                      <a:pos x="T62" y="T63"/>
                    </a:cxn>
                    <a:cxn ang="T100">
                      <a:pos x="T64" y="T65"/>
                    </a:cxn>
                    <a:cxn ang="T101">
                      <a:pos x="T66" y="T67"/>
                    </a:cxn>
                  </a:cxnLst>
                  <a:rect l="T102" t="T103" r="T104" b="T105"/>
                  <a:pathLst>
                    <a:path w="86" h="96">
                      <a:moveTo>
                        <a:pt x="17" y="14"/>
                      </a:moveTo>
                      <a:lnTo>
                        <a:pt x="17" y="14"/>
                      </a:lnTo>
                      <a:lnTo>
                        <a:pt x="14" y="9"/>
                      </a:lnTo>
                      <a:lnTo>
                        <a:pt x="7" y="5"/>
                      </a:lnTo>
                      <a:lnTo>
                        <a:pt x="5" y="5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5" y="0"/>
                      </a:lnTo>
                      <a:lnTo>
                        <a:pt x="24" y="0"/>
                      </a:lnTo>
                      <a:lnTo>
                        <a:pt x="41" y="0"/>
                      </a:lnTo>
                      <a:lnTo>
                        <a:pt x="43" y="0"/>
                      </a:lnTo>
                      <a:lnTo>
                        <a:pt x="46" y="2"/>
                      </a:lnTo>
                      <a:lnTo>
                        <a:pt x="41" y="2"/>
                      </a:lnTo>
                      <a:lnTo>
                        <a:pt x="38" y="5"/>
                      </a:lnTo>
                      <a:lnTo>
                        <a:pt x="34" y="9"/>
                      </a:lnTo>
                      <a:lnTo>
                        <a:pt x="31" y="12"/>
                      </a:lnTo>
                      <a:lnTo>
                        <a:pt x="31" y="17"/>
                      </a:lnTo>
                      <a:lnTo>
                        <a:pt x="31" y="84"/>
                      </a:lnTo>
                      <a:lnTo>
                        <a:pt x="31" y="86"/>
                      </a:lnTo>
                      <a:lnTo>
                        <a:pt x="36" y="88"/>
                      </a:lnTo>
                      <a:lnTo>
                        <a:pt x="38" y="88"/>
                      </a:lnTo>
                      <a:lnTo>
                        <a:pt x="46" y="88"/>
                      </a:lnTo>
                      <a:lnTo>
                        <a:pt x="58" y="88"/>
                      </a:lnTo>
                      <a:lnTo>
                        <a:pt x="65" y="88"/>
                      </a:lnTo>
                      <a:lnTo>
                        <a:pt x="70" y="84"/>
                      </a:lnTo>
                      <a:lnTo>
                        <a:pt x="77" y="81"/>
                      </a:lnTo>
                      <a:lnTo>
                        <a:pt x="79" y="76"/>
                      </a:lnTo>
                      <a:lnTo>
                        <a:pt x="81" y="74"/>
                      </a:lnTo>
                      <a:lnTo>
                        <a:pt x="84" y="74"/>
                      </a:lnTo>
                      <a:lnTo>
                        <a:pt x="86" y="76"/>
                      </a:lnTo>
                      <a:lnTo>
                        <a:pt x="84" y="84"/>
                      </a:lnTo>
                      <a:lnTo>
                        <a:pt x="81" y="88"/>
                      </a:lnTo>
                      <a:lnTo>
                        <a:pt x="79" y="91"/>
                      </a:lnTo>
                      <a:lnTo>
                        <a:pt x="77" y="93"/>
                      </a:lnTo>
                      <a:lnTo>
                        <a:pt x="67" y="96"/>
                      </a:lnTo>
                      <a:lnTo>
                        <a:pt x="60" y="96"/>
                      </a:lnTo>
                      <a:lnTo>
                        <a:pt x="46" y="96"/>
                      </a:lnTo>
                      <a:lnTo>
                        <a:pt x="31" y="93"/>
                      </a:lnTo>
                      <a:lnTo>
                        <a:pt x="17" y="96"/>
                      </a:lnTo>
                      <a:lnTo>
                        <a:pt x="10" y="96"/>
                      </a:lnTo>
                      <a:lnTo>
                        <a:pt x="5" y="96"/>
                      </a:lnTo>
                      <a:lnTo>
                        <a:pt x="5" y="93"/>
                      </a:lnTo>
                      <a:lnTo>
                        <a:pt x="7" y="91"/>
                      </a:lnTo>
                      <a:lnTo>
                        <a:pt x="12" y="91"/>
                      </a:lnTo>
                      <a:lnTo>
                        <a:pt x="14" y="88"/>
                      </a:lnTo>
                      <a:lnTo>
                        <a:pt x="14" y="84"/>
                      </a:lnTo>
                      <a:lnTo>
                        <a:pt x="17" y="81"/>
                      </a:lnTo>
                      <a:lnTo>
                        <a:pt x="17" y="14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Freeform 85"/>
                <p:cNvSpPr>
                  <a:spLocks noEditPoints="1"/>
                </p:cNvSpPr>
                <p:nvPr/>
              </p:nvSpPr>
              <p:spPr bwMode="auto">
                <a:xfrm>
                  <a:off x="2245" y="797"/>
                  <a:ext cx="108" cy="98"/>
                </a:xfrm>
                <a:custGeom>
                  <a:avLst/>
                  <a:gdLst>
                    <a:gd name="T0" fmla="*/ 91 w 108"/>
                    <a:gd name="T1" fmla="*/ 48 h 98"/>
                    <a:gd name="T2" fmla="*/ 89 w 108"/>
                    <a:gd name="T3" fmla="*/ 67 h 98"/>
                    <a:gd name="T4" fmla="*/ 81 w 108"/>
                    <a:gd name="T5" fmla="*/ 81 h 98"/>
                    <a:gd name="T6" fmla="*/ 69 w 108"/>
                    <a:gd name="T7" fmla="*/ 88 h 98"/>
                    <a:gd name="T8" fmla="*/ 55 w 108"/>
                    <a:gd name="T9" fmla="*/ 91 h 98"/>
                    <a:gd name="T10" fmla="*/ 48 w 108"/>
                    <a:gd name="T11" fmla="*/ 91 h 98"/>
                    <a:gd name="T12" fmla="*/ 34 w 108"/>
                    <a:gd name="T13" fmla="*/ 84 h 98"/>
                    <a:gd name="T14" fmla="*/ 24 w 108"/>
                    <a:gd name="T15" fmla="*/ 74 h 98"/>
                    <a:gd name="T16" fmla="*/ 19 w 108"/>
                    <a:gd name="T17" fmla="*/ 57 h 98"/>
                    <a:gd name="T18" fmla="*/ 17 w 108"/>
                    <a:gd name="T19" fmla="*/ 45 h 98"/>
                    <a:gd name="T20" fmla="*/ 19 w 108"/>
                    <a:gd name="T21" fmla="*/ 29 h 98"/>
                    <a:gd name="T22" fmla="*/ 26 w 108"/>
                    <a:gd name="T23" fmla="*/ 14 h 98"/>
                    <a:gd name="T24" fmla="*/ 38 w 108"/>
                    <a:gd name="T25" fmla="*/ 5 h 98"/>
                    <a:gd name="T26" fmla="*/ 53 w 108"/>
                    <a:gd name="T27" fmla="*/ 2 h 98"/>
                    <a:gd name="T28" fmla="*/ 60 w 108"/>
                    <a:gd name="T29" fmla="*/ 5 h 98"/>
                    <a:gd name="T30" fmla="*/ 74 w 108"/>
                    <a:gd name="T31" fmla="*/ 9 h 98"/>
                    <a:gd name="T32" fmla="*/ 84 w 108"/>
                    <a:gd name="T33" fmla="*/ 21 h 98"/>
                    <a:gd name="T34" fmla="*/ 89 w 108"/>
                    <a:gd name="T35" fmla="*/ 38 h 98"/>
                    <a:gd name="T36" fmla="*/ 91 w 108"/>
                    <a:gd name="T37" fmla="*/ 48 h 98"/>
                    <a:gd name="T38" fmla="*/ 108 w 108"/>
                    <a:gd name="T39" fmla="*/ 45 h 98"/>
                    <a:gd name="T40" fmla="*/ 105 w 108"/>
                    <a:gd name="T41" fmla="*/ 36 h 98"/>
                    <a:gd name="T42" fmla="*/ 98 w 108"/>
                    <a:gd name="T43" fmla="*/ 19 h 98"/>
                    <a:gd name="T44" fmla="*/ 86 w 108"/>
                    <a:gd name="T45" fmla="*/ 7 h 98"/>
                    <a:gd name="T46" fmla="*/ 67 w 108"/>
                    <a:gd name="T47" fmla="*/ 0 h 98"/>
                    <a:gd name="T48" fmla="*/ 53 w 108"/>
                    <a:gd name="T49" fmla="*/ 0 h 98"/>
                    <a:gd name="T50" fmla="*/ 34 w 108"/>
                    <a:gd name="T51" fmla="*/ 2 h 98"/>
                    <a:gd name="T52" fmla="*/ 17 w 108"/>
                    <a:gd name="T53" fmla="*/ 12 h 98"/>
                    <a:gd name="T54" fmla="*/ 5 w 108"/>
                    <a:gd name="T55" fmla="*/ 29 h 98"/>
                    <a:gd name="T56" fmla="*/ 0 w 108"/>
                    <a:gd name="T57" fmla="*/ 50 h 98"/>
                    <a:gd name="T58" fmla="*/ 2 w 108"/>
                    <a:gd name="T59" fmla="*/ 60 h 98"/>
                    <a:gd name="T60" fmla="*/ 10 w 108"/>
                    <a:gd name="T61" fmla="*/ 76 h 98"/>
                    <a:gd name="T62" fmla="*/ 24 w 108"/>
                    <a:gd name="T63" fmla="*/ 91 h 98"/>
                    <a:gd name="T64" fmla="*/ 43 w 108"/>
                    <a:gd name="T65" fmla="*/ 96 h 98"/>
                    <a:gd name="T66" fmla="*/ 55 w 108"/>
                    <a:gd name="T67" fmla="*/ 98 h 98"/>
                    <a:gd name="T68" fmla="*/ 74 w 108"/>
                    <a:gd name="T69" fmla="*/ 93 h 98"/>
                    <a:gd name="T70" fmla="*/ 91 w 108"/>
                    <a:gd name="T71" fmla="*/ 84 h 98"/>
                    <a:gd name="T72" fmla="*/ 103 w 108"/>
                    <a:gd name="T73" fmla="*/ 67 h 98"/>
                    <a:gd name="T74" fmla="*/ 108 w 108"/>
                    <a:gd name="T75" fmla="*/ 45 h 98"/>
                    <a:gd name="T76" fmla="*/ 108 w 108"/>
                    <a:gd name="T77" fmla="*/ 45 h 98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w 108"/>
                    <a:gd name="T118" fmla="*/ 0 h 98"/>
                    <a:gd name="T119" fmla="*/ 108 w 108"/>
                    <a:gd name="T120" fmla="*/ 98 h 98"/>
                  </a:gdLst>
                  <a:ahLst/>
                  <a:cxnLst>
                    <a:cxn ang="T78">
                      <a:pos x="T0" y="T1"/>
                    </a:cxn>
                    <a:cxn ang="T79">
                      <a:pos x="T2" y="T3"/>
                    </a:cxn>
                    <a:cxn ang="T80">
                      <a:pos x="T4" y="T5"/>
                    </a:cxn>
                    <a:cxn ang="T81">
                      <a:pos x="T6" y="T7"/>
                    </a:cxn>
                    <a:cxn ang="T82">
                      <a:pos x="T8" y="T9"/>
                    </a:cxn>
                    <a:cxn ang="T83">
                      <a:pos x="T10" y="T11"/>
                    </a:cxn>
                    <a:cxn ang="T84">
                      <a:pos x="T12" y="T13"/>
                    </a:cxn>
                    <a:cxn ang="T85">
                      <a:pos x="T14" y="T15"/>
                    </a:cxn>
                    <a:cxn ang="T86">
                      <a:pos x="T16" y="T17"/>
                    </a:cxn>
                    <a:cxn ang="T87">
                      <a:pos x="T18" y="T19"/>
                    </a:cxn>
                    <a:cxn ang="T88">
                      <a:pos x="T20" y="T21"/>
                    </a:cxn>
                    <a:cxn ang="T89">
                      <a:pos x="T22" y="T23"/>
                    </a:cxn>
                    <a:cxn ang="T90">
                      <a:pos x="T24" y="T25"/>
                    </a:cxn>
                    <a:cxn ang="T91">
                      <a:pos x="T26" y="T27"/>
                    </a:cxn>
                    <a:cxn ang="T92">
                      <a:pos x="T28" y="T29"/>
                    </a:cxn>
                    <a:cxn ang="T93">
                      <a:pos x="T30" y="T31"/>
                    </a:cxn>
                    <a:cxn ang="T94">
                      <a:pos x="T32" y="T33"/>
                    </a:cxn>
                    <a:cxn ang="T95">
                      <a:pos x="T34" y="T35"/>
                    </a:cxn>
                    <a:cxn ang="T96">
                      <a:pos x="T36" y="T37"/>
                    </a:cxn>
                    <a:cxn ang="T97">
                      <a:pos x="T38" y="T39"/>
                    </a:cxn>
                    <a:cxn ang="T98">
                      <a:pos x="T40" y="T41"/>
                    </a:cxn>
                    <a:cxn ang="T99">
                      <a:pos x="T42" y="T43"/>
                    </a:cxn>
                    <a:cxn ang="T100">
                      <a:pos x="T44" y="T45"/>
                    </a:cxn>
                    <a:cxn ang="T101">
                      <a:pos x="T46" y="T47"/>
                    </a:cxn>
                    <a:cxn ang="T102">
                      <a:pos x="T48" y="T49"/>
                    </a:cxn>
                    <a:cxn ang="T103">
                      <a:pos x="T50" y="T51"/>
                    </a:cxn>
                    <a:cxn ang="T104">
                      <a:pos x="T52" y="T53"/>
                    </a:cxn>
                    <a:cxn ang="T105">
                      <a:pos x="T54" y="T55"/>
                    </a:cxn>
                    <a:cxn ang="T106">
                      <a:pos x="T56" y="T57"/>
                    </a:cxn>
                    <a:cxn ang="T107">
                      <a:pos x="T58" y="T59"/>
                    </a:cxn>
                    <a:cxn ang="T108">
                      <a:pos x="T60" y="T61"/>
                    </a:cxn>
                    <a:cxn ang="T109">
                      <a:pos x="T62" y="T63"/>
                    </a:cxn>
                    <a:cxn ang="T110">
                      <a:pos x="T64" y="T65"/>
                    </a:cxn>
                    <a:cxn ang="T111">
                      <a:pos x="T66" y="T67"/>
                    </a:cxn>
                    <a:cxn ang="T112">
                      <a:pos x="T68" y="T69"/>
                    </a:cxn>
                    <a:cxn ang="T113">
                      <a:pos x="T70" y="T71"/>
                    </a:cxn>
                    <a:cxn ang="T114">
                      <a:pos x="T72" y="T73"/>
                    </a:cxn>
                    <a:cxn ang="T115">
                      <a:pos x="T74" y="T75"/>
                    </a:cxn>
                    <a:cxn ang="T116">
                      <a:pos x="T76" y="T77"/>
                    </a:cxn>
                  </a:cxnLst>
                  <a:rect l="T117" t="T118" r="T119" b="T120"/>
                  <a:pathLst>
                    <a:path w="108" h="98">
                      <a:moveTo>
                        <a:pt x="91" y="48"/>
                      </a:moveTo>
                      <a:lnTo>
                        <a:pt x="91" y="48"/>
                      </a:lnTo>
                      <a:lnTo>
                        <a:pt x="89" y="57"/>
                      </a:lnTo>
                      <a:lnTo>
                        <a:pt x="89" y="67"/>
                      </a:lnTo>
                      <a:lnTo>
                        <a:pt x="84" y="74"/>
                      </a:lnTo>
                      <a:lnTo>
                        <a:pt x="81" y="81"/>
                      </a:lnTo>
                      <a:lnTo>
                        <a:pt x="74" y="84"/>
                      </a:lnTo>
                      <a:lnTo>
                        <a:pt x="69" y="88"/>
                      </a:lnTo>
                      <a:lnTo>
                        <a:pt x="62" y="91"/>
                      </a:lnTo>
                      <a:lnTo>
                        <a:pt x="55" y="91"/>
                      </a:lnTo>
                      <a:lnTo>
                        <a:pt x="48" y="91"/>
                      </a:lnTo>
                      <a:lnTo>
                        <a:pt x="41" y="88"/>
                      </a:lnTo>
                      <a:lnTo>
                        <a:pt x="34" y="84"/>
                      </a:lnTo>
                      <a:lnTo>
                        <a:pt x="29" y="79"/>
                      </a:lnTo>
                      <a:lnTo>
                        <a:pt x="24" y="74"/>
                      </a:lnTo>
                      <a:lnTo>
                        <a:pt x="19" y="64"/>
                      </a:lnTo>
                      <a:lnTo>
                        <a:pt x="19" y="57"/>
                      </a:lnTo>
                      <a:lnTo>
                        <a:pt x="17" y="45"/>
                      </a:lnTo>
                      <a:lnTo>
                        <a:pt x="19" y="36"/>
                      </a:lnTo>
                      <a:lnTo>
                        <a:pt x="19" y="29"/>
                      </a:lnTo>
                      <a:lnTo>
                        <a:pt x="24" y="21"/>
                      </a:lnTo>
                      <a:lnTo>
                        <a:pt x="26" y="14"/>
                      </a:lnTo>
                      <a:lnTo>
                        <a:pt x="34" y="9"/>
                      </a:lnTo>
                      <a:lnTo>
                        <a:pt x="38" y="5"/>
                      </a:lnTo>
                      <a:lnTo>
                        <a:pt x="46" y="5"/>
                      </a:lnTo>
                      <a:lnTo>
                        <a:pt x="53" y="2"/>
                      </a:lnTo>
                      <a:lnTo>
                        <a:pt x="60" y="5"/>
                      </a:lnTo>
                      <a:lnTo>
                        <a:pt x="67" y="5"/>
                      </a:lnTo>
                      <a:lnTo>
                        <a:pt x="74" y="9"/>
                      </a:lnTo>
                      <a:lnTo>
                        <a:pt x="79" y="14"/>
                      </a:lnTo>
                      <a:lnTo>
                        <a:pt x="84" y="21"/>
                      </a:lnTo>
                      <a:lnTo>
                        <a:pt x="89" y="29"/>
                      </a:lnTo>
                      <a:lnTo>
                        <a:pt x="89" y="38"/>
                      </a:lnTo>
                      <a:lnTo>
                        <a:pt x="91" y="48"/>
                      </a:lnTo>
                      <a:close/>
                      <a:moveTo>
                        <a:pt x="108" y="45"/>
                      </a:moveTo>
                      <a:lnTo>
                        <a:pt x="108" y="45"/>
                      </a:lnTo>
                      <a:lnTo>
                        <a:pt x="105" y="36"/>
                      </a:lnTo>
                      <a:lnTo>
                        <a:pt x="103" y="26"/>
                      </a:lnTo>
                      <a:lnTo>
                        <a:pt x="98" y="19"/>
                      </a:lnTo>
                      <a:lnTo>
                        <a:pt x="93" y="12"/>
                      </a:lnTo>
                      <a:lnTo>
                        <a:pt x="86" y="7"/>
                      </a:lnTo>
                      <a:lnTo>
                        <a:pt x="77" y="2"/>
                      </a:lnTo>
                      <a:lnTo>
                        <a:pt x="67" y="0"/>
                      </a:lnTo>
                      <a:lnTo>
                        <a:pt x="53" y="0"/>
                      </a:lnTo>
                      <a:lnTo>
                        <a:pt x="43" y="0"/>
                      </a:lnTo>
                      <a:lnTo>
                        <a:pt x="34" y="2"/>
                      </a:lnTo>
                      <a:lnTo>
                        <a:pt x="24" y="7"/>
                      </a:lnTo>
                      <a:lnTo>
                        <a:pt x="17" y="12"/>
                      </a:lnTo>
                      <a:lnTo>
                        <a:pt x="10" y="19"/>
                      </a:lnTo>
                      <a:lnTo>
                        <a:pt x="5" y="29"/>
                      </a:lnTo>
                      <a:lnTo>
                        <a:pt x="2" y="38"/>
                      </a:lnTo>
                      <a:lnTo>
                        <a:pt x="0" y="50"/>
                      </a:lnTo>
                      <a:lnTo>
                        <a:pt x="2" y="60"/>
                      </a:lnTo>
                      <a:lnTo>
                        <a:pt x="5" y="69"/>
                      </a:lnTo>
                      <a:lnTo>
                        <a:pt x="10" y="76"/>
                      </a:lnTo>
                      <a:lnTo>
                        <a:pt x="17" y="84"/>
                      </a:lnTo>
                      <a:lnTo>
                        <a:pt x="24" y="91"/>
                      </a:lnTo>
                      <a:lnTo>
                        <a:pt x="34" y="93"/>
                      </a:lnTo>
                      <a:lnTo>
                        <a:pt x="43" y="96"/>
                      </a:lnTo>
                      <a:lnTo>
                        <a:pt x="55" y="98"/>
                      </a:lnTo>
                      <a:lnTo>
                        <a:pt x="65" y="96"/>
                      </a:lnTo>
                      <a:lnTo>
                        <a:pt x="74" y="93"/>
                      </a:lnTo>
                      <a:lnTo>
                        <a:pt x="84" y="88"/>
                      </a:lnTo>
                      <a:lnTo>
                        <a:pt x="91" y="84"/>
                      </a:lnTo>
                      <a:lnTo>
                        <a:pt x="98" y="76"/>
                      </a:lnTo>
                      <a:lnTo>
                        <a:pt x="103" y="67"/>
                      </a:lnTo>
                      <a:lnTo>
                        <a:pt x="105" y="57"/>
                      </a:lnTo>
                      <a:lnTo>
                        <a:pt x="108" y="45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7" name="Freeform 86"/>
                <p:cNvSpPr>
                  <a:spLocks/>
                </p:cNvSpPr>
                <p:nvPr/>
              </p:nvSpPr>
              <p:spPr bwMode="auto">
                <a:xfrm>
                  <a:off x="2408" y="797"/>
                  <a:ext cx="77" cy="96"/>
                </a:xfrm>
                <a:custGeom>
                  <a:avLst/>
                  <a:gdLst>
                    <a:gd name="T0" fmla="*/ 50 w 77"/>
                    <a:gd name="T1" fmla="*/ 40 h 96"/>
                    <a:gd name="T2" fmla="*/ 55 w 77"/>
                    <a:gd name="T3" fmla="*/ 40 h 96"/>
                    <a:gd name="T4" fmla="*/ 60 w 77"/>
                    <a:gd name="T5" fmla="*/ 36 h 96"/>
                    <a:gd name="T6" fmla="*/ 62 w 77"/>
                    <a:gd name="T7" fmla="*/ 29 h 96"/>
                    <a:gd name="T8" fmla="*/ 65 w 77"/>
                    <a:gd name="T9" fmla="*/ 29 h 96"/>
                    <a:gd name="T10" fmla="*/ 67 w 77"/>
                    <a:gd name="T11" fmla="*/ 29 h 96"/>
                    <a:gd name="T12" fmla="*/ 67 w 77"/>
                    <a:gd name="T13" fmla="*/ 31 h 96"/>
                    <a:gd name="T14" fmla="*/ 67 w 77"/>
                    <a:gd name="T15" fmla="*/ 43 h 96"/>
                    <a:gd name="T16" fmla="*/ 67 w 77"/>
                    <a:gd name="T17" fmla="*/ 60 h 96"/>
                    <a:gd name="T18" fmla="*/ 65 w 77"/>
                    <a:gd name="T19" fmla="*/ 64 h 96"/>
                    <a:gd name="T20" fmla="*/ 65 w 77"/>
                    <a:gd name="T21" fmla="*/ 62 h 96"/>
                    <a:gd name="T22" fmla="*/ 60 w 77"/>
                    <a:gd name="T23" fmla="*/ 55 h 96"/>
                    <a:gd name="T24" fmla="*/ 57 w 77"/>
                    <a:gd name="T25" fmla="*/ 50 h 96"/>
                    <a:gd name="T26" fmla="*/ 50 w 77"/>
                    <a:gd name="T27" fmla="*/ 48 h 96"/>
                    <a:gd name="T28" fmla="*/ 31 w 77"/>
                    <a:gd name="T29" fmla="*/ 81 h 96"/>
                    <a:gd name="T30" fmla="*/ 31 w 77"/>
                    <a:gd name="T31" fmla="*/ 84 h 96"/>
                    <a:gd name="T32" fmla="*/ 38 w 77"/>
                    <a:gd name="T33" fmla="*/ 91 h 96"/>
                    <a:gd name="T34" fmla="*/ 45 w 77"/>
                    <a:gd name="T35" fmla="*/ 93 h 96"/>
                    <a:gd name="T36" fmla="*/ 48 w 77"/>
                    <a:gd name="T37" fmla="*/ 93 h 96"/>
                    <a:gd name="T38" fmla="*/ 43 w 77"/>
                    <a:gd name="T39" fmla="*/ 96 h 96"/>
                    <a:gd name="T40" fmla="*/ 24 w 77"/>
                    <a:gd name="T41" fmla="*/ 93 h 96"/>
                    <a:gd name="T42" fmla="*/ 2 w 77"/>
                    <a:gd name="T43" fmla="*/ 96 h 96"/>
                    <a:gd name="T44" fmla="*/ 2 w 77"/>
                    <a:gd name="T45" fmla="*/ 96 h 96"/>
                    <a:gd name="T46" fmla="*/ 0 w 77"/>
                    <a:gd name="T47" fmla="*/ 93 h 96"/>
                    <a:gd name="T48" fmla="*/ 2 w 77"/>
                    <a:gd name="T49" fmla="*/ 91 h 96"/>
                    <a:gd name="T50" fmla="*/ 9 w 77"/>
                    <a:gd name="T51" fmla="*/ 88 h 96"/>
                    <a:gd name="T52" fmla="*/ 14 w 77"/>
                    <a:gd name="T53" fmla="*/ 81 h 96"/>
                    <a:gd name="T54" fmla="*/ 14 w 77"/>
                    <a:gd name="T55" fmla="*/ 14 h 96"/>
                    <a:gd name="T56" fmla="*/ 14 w 77"/>
                    <a:gd name="T57" fmla="*/ 12 h 96"/>
                    <a:gd name="T58" fmla="*/ 9 w 77"/>
                    <a:gd name="T59" fmla="*/ 5 h 96"/>
                    <a:gd name="T60" fmla="*/ 2 w 77"/>
                    <a:gd name="T61" fmla="*/ 5 h 96"/>
                    <a:gd name="T62" fmla="*/ 0 w 77"/>
                    <a:gd name="T63" fmla="*/ 2 h 96"/>
                    <a:gd name="T64" fmla="*/ 0 w 77"/>
                    <a:gd name="T65" fmla="*/ 0 h 96"/>
                    <a:gd name="T66" fmla="*/ 2 w 77"/>
                    <a:gd name="T67" fmla="*/ 0 h 96"/>
                    <a:gd name="T68" fmla="*/ 38 w 77"/>
                    <a:gd name="T69" fmla="*/ 0 h 96"/>
                    <a:gd name="T70" fmla="*/ 74 w 77"/>
                    <a:gd name="T71" fmla="*/ 0 h 96"/>
                    <a:gd name="T72" fmla="*/ 77 w 77"/>
                    <a:gd name="T73" fmla="*/ 2 h 96"/>
                    <a:gd name="T74" fmla="*/ 77 w 77"/>
                    <a:gd name="T75" fmla="*/ 19 h 96"/>
                    <a:gd name="T76" fmla="*/ 77 w 77"/>
                    <a:gd name="T77" fmla="*/ 24 h 96"/>
                    <a:gd name="T78" fmla="*/ 74 w 77"/>
                    <a:gd name="T79" fmla="*/ 24 h 96"/>
                    <a:gd name="T80" fmla="*/ 72 w 77"/>
                    <a:gd name="T81" fmla="*/ 21 h 96"/>
                    <a:gd name="T82" fmla="*/ 72 w 77"/>
                    <a:gd name="T83" fmla="*/ 17 h 96"/>
                    <a:gd name="T84" fmla="*/ 65 w 77"/>
                    <a:gd name="T85" fmla="*/ 9 h 96"/>
                    <a:gd name="T86" fmla="*/ 48 w 77"/>
                    <a:gd name="T87" fmla="*/ 7 h 96"/>
                    <a:gd name="T88" fmla="*/ 38 w 77"/>
                    <a:gd name="T89" fmla="*/ 7 h 96"/>
                    <a:gd name="T90" fmla="*/ 31 w 77"/>
                    <a:gd name="T91" fmla="*/ 9 h 96"/>
                    <a:gd name="T92" fmla="*/ 31 w 77"/>
                    <a:gd name="T93" fmla="*/ 40 h 9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w 77"/>
                    <a:gd name="T142" fmla="*/ 0 h 96"/>
                    <a:gd name="T143" fmla="*/ 77 w 77"/>
                    <a:gd name="T144" fmla="*/ 96 h 96"/>
                  </a:gdLst>
                  <a:ahLst/>
                  <a:cxnLst>
                    <a:cxn ang="T94">
                      <a:pos x="T0" y="T1"/>
                    </a:cxn>
                    <a:cxn ang="T95">
                      <a:pos x="T2" y="T3"/>
                    </a:cxn>
                    <a:cxn ang="T96">
                      <a:pos x="T4" y="T5"/>
                    </a:cxn>
                    <a:cxn ang="T97">
                      <a:pos x="T6" y="T7"/>
                    </a:cxn>
                    <a:cxn ang="T98">
                      <a:pos x="T8" y="T9"/>
                    </a:cxn>
                    <a:cxn ang="T99">
                      <a:pos x="T10" y="T11"/>
                    </a:cxn>
                    <a:cxn ang="T100">
                      <a:pos x="T12" y="T13"/>
                    </a:cxn>
                    <a:cxn ang="T101">
                      <a:pos x="T14" y="T15"/>
                    </a:cxn>
                    <a:cxn ang="T102">
                      <a:pos x="T16" y="T17"/>
                    </a:cxn>
                    <a:cxn ang="T103">
                      <a:pos x="T18" y="T19"/>
                    </a:cxn>
                    <a:cxn ang="T104">
                      <a:pos x="T20" y="T21"/>
                    </a:cxn>
                    <a:cxn ang="T105">
                      <a:pos x="T22" y="T23"/>
                    </a:cxn>
                    <a:cxn ang="T106">
                      <a:pos x="T24" y="T25"/>
                    </a:cxn>
                    <a:cxn ang="T107">
                      <a:pos x="T26" y="T27"/>
                    </a:cxn>
                    <a:cxn ang="T108">
                      <a:pos x="T28" y="T29"/>
                    </a:cxn>
                    <a:cxn ang="T109">
                      <a:pos x="T30" y="T31"/>
                    </a:cxn>
                    <a:cxn ang="T110">
                      <a:pos x="T32" y="T33"/>
                    </a:cxn>
                    <a:cxn ang="T111">
                      <a:pos x="T34" y="T35"/>
                    </a:cxn>
                    <a:cxn ang="T112">
                      <a:pos x="T36" y="T37"/>
                    </a:cxn>
                    <a:cxn ang="T113">
                      <a:pos x="T38" y="T39"/>
                    </a:cxn>
                    <a:cxn ang="T114">
                      <a:pos x="T40" y="T41"/>
                    </a:cxn>
                    <a:cxn ang="T115">
                      <a:pos x="T42" y="T43"/>
                    </a:cxn>
                    <a:cxn ang="T116">
                      <a:pos x="T44" y="T45"/>
                    </a:cxn>
                    <a:cxn ang="T117">
                      <a:pos x="T46" y="T47"/>
                    </a:cxn>
                    <a:cxn ang="T118">
                      <a:pos x="T48" y="T49"/>
                    </a:cxn>
                    <a:cxn ang="T119">
                      <a:pos x="T50" y="T51"/>
                    </a:cxn>
                    <a:cxn ang="T120">
                      <a:pos x="T52" y="T53"/>
                    </a:cxn>
                    <a:cxn ang="T121">
                      <a:pos x="T54" y="T55"/>
                    </a:cxn>
                    <a:cxn ang="T122">
                      <a:pos x="T56" y="T57"/>
                    </a:cxn>
                    <a:cxn ang="T123">
                      <a:pos x="T58" y="T59"/>
                    </a:cxn>
                    <a:cxn ang="T124">
                      <a:pos x="T60" y="T61"/>
                    </a:cxn>
                    <a:cxn ang="T125">
                      <a:pos x="T62" y="T63"/>
                    </a:cxn>
                    <a:cxn ang="T126">
                      <a:pos x="T64" y="T65"/>
                    </a:cxn>
                    <a:cxn ang="T127">
                      <a:pos x="T66" y="T67"/>
                    </a:cxn>
                    <a:cxn ang="T128">
                      <a:pos x="T68" y="T69"/>
                    </a:cxn>
                    <a:cxn ang="T129">
                      <a:pos x="T70" y="T71"/>
                    </a:cxn>
                    <a:cxn ang="T130">
                      <a:pos x="T72" y="T73"/>
                    </a:cxn>
                    <a:cxn ang="T131">
                      <a:pos x="T74" y="T75"/>
                    </a:cxn>
                    <a:cxn ang="T132">
                      <a:pos x="T76" y="T77"/>
                    </a:cxn>
                    <a:cxn ang="T133">
                      <a:pos x="T78" y="T79"/>
                    </a:cxn>
                    <a:cxn ang="T134">
                      <a:pos x="T80" y="T81"/>
                    </a:cxn>
                    <a:cxn ang="T135">
                      <a:pos x="T82" y="T83"/>
                    </a:cxn>
                    <a:cxn ang="T136">
                      <a:pos x="T84" y="T85"/>
                    </a:cxn>
                    <a:cxn ang="T137">
                      <a:pos x="T86" y="T87"/>
                    </a:cxn>
                    <a:cxn ang="T138">
                      <a:pos x="T88" y="T89"/>
                    </a:cxn>
                    <a:cxn ang="T139">
                      <a:pos x="T90" y="T91"/>
                    </a:cxn>
                    <a:cxn ang="T140">
                      <a:pos x="T92" y="T93"/>
                    </a:cxn>
                  </a:cxnLst>
                  <a:rect l="T141" t="T142" r="T143" b="T144"/>
                  <a:pathLst>
                    <a:path w="77" h="96">
                      <a:moveTo>
                        <a:pt x="31" y="40"/>
                      </a:moveTo>
                      <a:lnTo>
                        <a:pt x="50" y="40"/>
                      </a:lnTo>
                      <a:lnTo>
                        <a:pt x="55" y="40"/>
                      </a:lnTo>
                      <a:lnTo>
                        <a:pt x="57" y="38"/>
                      </a:lnTo>
                      <a:lnTo>
                        <a:pt x="60" y="36"/>
                      </a:lnTo>
                      <a:lnTo>
                        <a:pt x="60" y="33"/>
                      </a:lnTo>
                      <a:lnTo>
                        <a:pt x="62" y="29"/>
                      </a:lnTo>
                      <a:lnTo>
                        <a:pt x="65" y="29"/>
                      </a:lnTo>
                      <a:lnTo>
                        <a:pt x="67" y="29"/>
                      </a:lnTo>
                      <a:lnTo>
                        <a:pt x="67" y="31"/>
                      </a:lnTo>
                      <a:lnTo>
                        <a:pt x="67" y="43"/>
                      </a:lnTo>
                      <a:lnTo>
                        <a:pt x="67" y="60"/>
                      </a:lnTo>
                      <a:lnTo>
                        <a:pt x="67" y="62"/>
                      </a:lnTo>
                      <a:lnTo>
                        <a:pt x="65" y="64"/>
                      </a:lnTo>
                      <a:lnTo>
                        <a:pt x="65" y="62"/>
                      </a:lnTo>
                      <a:lnTo>
                        <a:pt x="62" y="60"/>
                      </a:lnTo>
                      <a:lnTo>
                        <a:pt x="60" y="55"/>
                      </a:lnTo>
                      <a:lnTo>
                        <a:pt x="60" y="52"/>
                      </a:lnTo>
                      <a:lnTo>
                        <a:pt x="57" y="50"/>
                      </a:lnTo>
                      <a:lnTo>
                        <a:pt x="55" y="50"/>
                      </a:lnTo>
                      <a:lnTo>
                        <a:pt x="50" y="48"/>
                      </a:lnTo>
                      <a:lnTo>
                        <a:pt x="31" y="48"/>
                      </a:lnTo>
                      <a:lnTo>
                        <a:pt x="31" y="81"/>
                      </a:lnTo>
                      <a:lnTo>
                        <a:pt x="31" y="84"/>
                      </a:lnTo>
                      <a:lnTo>
                        <a:pt x="33" y="88"/>
                      </a:lnTo>
                      <a:lnTo>
                        <a:pt x="38" y="91"/>
                      </a:lnTo>
                      <a:lnTo>
                        <a:pt x="43" y="91"/>
                      </a:lnTo>
                      <a:lnTo>
                        <a:pt x="45" y="93"/>
                      </a:lnTo>
                      <a:lnTo>
                        <a:pt x="48" y="93"/>
                      </a:lnTo>
                      <a:lnTo>
                        <a:pt x="45" y="96"/>
                      </a:lnTo>
                      <a:lnTo>
                        <a:pt x="43" y="96"/>
                      </a:lnTo>
                      <a:lnTo>
                        <a:pt x="24" y="93"/>
                      </a:lnTo>
                      <a:lnTo>
                        <a:pt x="2" y="96"/>
                      </a:lnTo>
                      <a:lnTo>
                        <a:pt x="0" y="93"/>
                      </a:lnTo>
                      <a:lnTo>
                        <a:pt x="2" y="93"/>
                      </a:lnTo>
                      <a:lnTo>
                        <a:pt x="2" y="91"/>
                      </a:lnTo>
                      <a:lnTo>
                        <a:pt x="7" y="91"/>
                      </a:lnTo>
                      <a:lnTo>
                        <a:pt x="9" y="88"/>
                      </a:lnTo>
                      <a:lnTo>
                        <a:pt x="12" y="84"/>
                      </a:lnTo>
                      <a:lnTo>
                        <a:pt x="14" y="81"/>
                      </a:lnTo>
                      <a:lnTo>
                        <a:pt x="14" y="74"/>
                      </a:lnTo>
                      <a:lnTo>
                        <a:pt x="14" y="14"/>
                      </a:lnTo>
                      <a:lnTo>
                        <a:pt x="14" y="12"/>
                      </a:lnTo>
                      <a:lnTo>
                        <a:pt x="12" y="9"/>
                      </a:lnTo>
                      <a:lnTo>
                        <a:pt x="9" y="5"/>
                      </a:lnTo>
                      <a:lnTo>
                        <a:pt x="7" y="5"/>
                      </a:lnTo>
                      <a:lnTo>
                        <a:pt x="2" y="5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2" y="0"/>
                      </a:lnTo>
                      <a:lnTo>
                        <a:pt x="38" y="0"/>
                      </a:lnTo>
                      <a:lnTo>
                        <a:pt x="74" y="0"/>
                      </a:lnTo>
                      <a:lnTo>
                        <a:pt x="77" y="0"/>
                      </a:lnTo>
                      <a:lnTo>
                        <a:pt x="77" y="2"/>
                      </a:lnTo>
                      <a:lnTo>
                        <a:pt x="77" y="19"/>
                      </a:lnTo>
                      <a:lnTo>
                        <a:pt x="77" y="24"/>
                      </a:lnTo>
                      <a:lnTo>
                        <a:pt x="74" y="24"/>
                      </a:lnTo>
                      <a:lnTo>
                        <a:pt x="72" y="21"/>
                      </a:lnTo>
                      <a:lnTo>
                        <a:pt x="72" y="17"/>
                      </a:lnTo>
                      <a:lnTo>
                        <a:pt x="69" y="12"/>
                      </a:lnTo>
                      <a:lnTo>
                        <a:pt x="65" y="9"/>
                      </a:lnTo>
                      <a:lnTo>
                        <a:pt x="57" y="7"/>
                      </a:lnTo>
                      <a:lnTo>
                        <a:pt x="48" y="7"/>
                      </a:lnTo>
                      <a:lnTo>
                        <a:pt x="38" y="7"/>
                      </a:lnTo>
                      <a:lnTo>
                        <a:pt x="33" y="7"/>
                      </a:lnTo>
                      <a:lnTo>
                        <a:pt x="31" y="9"/>
                      </a:lnTo>
                      <a:lnTo>
                        <a:pt x="31" y="12"/>
                      </a:lnTo>
                      <a:lnTo>
                        <a:pt x="31" y="4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Freeform 87"/>
                <p:cNvSpPr>
                  <a:spLocks noEditPoints="1"/>
                </p:cNvSpPr>
                <p:nvPr/>
              </p:nvSpPr>
              <p:spPr bwMode="auto">
                <a:xfrm>
                  <a:off x="1764" y="265"/>
                  <a:ext cx="285" cy="283"/>
                </a:xfrm>
                <a:custGeom>
                  <a:avLst/>
                  <a:gdLst>
                    <a:gd name="T0" fmla="*/ 146 w 285"/>
                    <a:gd name="T1" fmla="*/ 15 h 283"/>
                    <a:gd name="T2" fmla="*/ 184 w 285"/>
                    <a:gd name="T3" fmla="*/ 27 h 283"/>
                    <a:gd name="T4" fmla="*/ 215 w 285"/>
                    <a:gd name="T5" fmla="*/ 48 h 283"/>
                    <a:gd name="T6" fmla="*/ 237 w 285"/>
                    <a:gd name="T7" fmla="*/ 79 h 283"/>
                    <a:gd name="T8" fmla="*/ 251 w 285"/>
                    <a:gd name="T9" fmla="*/ 115 h 283"/>
                    <a:gd name="T10" fmla="*/ 256 w 285"/>
                    <a:gd name="T11" fmla="*/ 153 h 283"/>
                    <a:gd name="T12" fmla="*/ 256 w 285"/>
                    <a:gd name="T13" fmla="*/ 180 h 283"/>
                    <a:gd name="T14" fmla="*/ 244 w 285"/>
                    <a:gd name="T15" fmla="*/ 213 h 283"/>
                    <a:gd name="T16" fmla="*/ 227 w 285"/>
                    <a:gd name="T17" fmla="*/ 240 h 283"/>
                    <a:gd name="T18" fmla="*/ 203 w 285"/>
                    <a:gd name="T19" fmla="*/ 259 h 283"/>
                    <a:gd name="T20" fmla="*/ 174 w 285"/>
                    <a:gd name="T21" fmla="*/ 271 h 283"/>
                    <a:gd name="T22" fmla="*/ 153 w 285"/>
                    <a:gd name="T23" fmla="*/ 273 h 283"/>
                    <a:gd name="T24" fmla="*/ 112 w 285"/>
                    <a:gd name="T25" fmla="*/ 266 h 283"/>
                    <a:gd name="T26" fmla="*/ 81 w 285"/>
                    <a:gd name="T27" fmla="*/ 247 h 283"/>
                    <a:gd name="T28" fmla="*/ 55 w 285"/>
                    <a:gd name="T29" fmla="*/ 218 h 283"/>
                    <a:gd name="T30" fmla="*/ 38 w 285"/>
                    <a:gd name="T31" fmla="*/ 182 h 283"/>
                    <a:gd name="T32" fmla="*/ 28 w 285"/>
                    <a:gd name="T33" fmla="*/ 144 h 283"/>
                    <a:gd name="T34" fmla="*/ 28 w 285"/>
                    <a:gd name="T35" fmla="*/ 120 h 283"/>
                    <a:gd name="T36" fmla="*/ 35 w 285"/>
                    <a:gd name="T37" fmla="*/ 84 h 283"/>
                    <a:gd name="T38" fmla="*/ 50 w 285"/>
                    <a:gd name="T39" fmla="*/ 58 h 283"/>
                    <a:gd name="T40" fmla="*/ 71 w 285"/>
                    <a:gd name="T41" fmla="*/ 34 h 283"/>
                    <a:gd name="T42" fmla="*/ 98 w 285"/>
                    <a:gd name="T43" fmla="*/ 19 h 283"/>
                    <a:gd name="T44" fmla="*/ 134 w 285"/>
                    <a:gd name="T45" fmla="*/ 15 h 283"/>
                    <a:gd name="T46" fmla="*/ 136 w 285"/>
                    <a:gd name="T47" fmla="*/ 283 h 283"/>
                    <a:gd name="T48" fmla="*/ 170 w 285"/>
                    <a:gd name="T49" fmla="*/ 283 h 283"/>
                    <a:gd name="T50" fmla="*/ 210 w 285"/>
                    <a:gd name="T51" fmla="*/ 268 h 283"/>
                    <a:gd name="T52" fmla="*/ 244 w 285"/>
                    <a:gd name="T53" fmla="*/ 244 h 283"/>
                    <a:gd name="T54" fmla="*/ 268 w 285"/>
                    <a:gd name="T55" fmla="*/ 211 h 283"/>
                    <a:gd name="T56" fmla="*/ 282 w 285"/>
                    <a:gd name="T57" fmla="*/ 170 h 283"/>
                    <a:gd name="T58" fmla="*/ 285 w 285"/>
                    <a:gd name="T59" fmla="*/ 139 h 283"/>
                    <a:gd name="T60" fmla="*/ 280 w 285"/>
                    <a:gd name="T61" fmla="*/ 96 h 283"/>
                    <a:gd name="T62" fmla="*/ 263 w 285"/>
                    <a:gd name="T63" fmla="*/ 60 h 283"/>
                    <a:gd name="T64" fmla="*/ 234 w 285"/>
                    <a:gd name="T65" fmla="*/ 31 h 283"/>
                    <a:gd name="T66" fmla="*/ 201 w 285"/>
                    <a:gd name="T67" fmla="*/ 10 h 283"/>
                    <a:gd name="T68" fmla="*/ 158 w 285"/>
                    <a:gd name="T69" fmla="*/ 0 h 283"/>
                    <a:gd name="T70" fmla="*/ 129 w 285"/>
                    <a:gd name="T71" fmla="*/ 0 h 283"/>
                    <a:gd name="T72" fmla="*/ 88 w 285"/>
                    <a:gd name="T73" fmla="*/ 10 h 283"/>
                    <a:gd name="T74" fmla="*/ 52 w 285"/>
                    <a:gd name="T75" fmla="*/ 31 h 283"/>
                    <a:gd name="T76" fmla="*/ 23 w 285"/>
                    <a:gd name="T77" fmla="*/ 60 h 283"/>
                    <a:gd name="T78" fmla="*/ 7 w 285"/>
                    <a:gd name="T79" fmla="*/ 98 h 283"/>
                    <a:gd name="T80" fmla="*/ 0 w 285"/>
                    <a:gd name="T81" fmla="*/ 141 h 283"/>
                    <a:gd name="T82" fmla="*/ 4 w 285"/>
                    <a:gd name="T83" fmla="*/ 170 h 283"/>
                    <a:gd name="T84" fmla="*/ 14 w 285"/>
                    <a:gd name="T85" fmla="*/ 211 h 283"/>
                    <a:gd name="T86" fmla="*/ 38 w 285"/>
                    <a:gd name="T87" fmla="*/ 244 h 283"/>
                    <a:gd name="T88" fmla="*/ 69 w 285"/>
                    <a:gd name="T89" fmla="*/ 268 h 283"/>
                    <a:gd name="T90" fmla="*/ 107 w 285"/>
                    <a:gd name="T91" fmla="*/ 280 h 283"/>
                    <a:gd name="T92" fmla="*/ 136 w 285"/>
                    <a:gd name="T93" fmla="*/ 283 h 283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w 285"/>
                    <a:gd name="T142" fmla="*/ 0 h 283"/>
                    <a:gd name="T143" fmla="*/ 285 w 285"/>
                    <a:gd name="T144" fmla="*/ 283 h 283"/>
                  </a:gdLst>
                  <a:ahLst/>
                  <a:cxnLst>
                    <a:cxn ang="T94">
                      <a:pos x="T0" y="T1"/>
                    </a:cxn>
                    <a:cxn ang="T95">
                      <a:pos x="T2" y="T3"/>
                    </a:cxn>
                    <a:cxn ang="T96">
                      <a:pos x="T4" y="T5"/>
                    </a:cxn>
                    <a:cxn ang="T97">
                      <a:pos x="T6" y="T7"/>
                    </a:cxn>
                    <a:cxn ang="T98">
                      <a:pos x="T8" y="T9"/>
                    </a:cxn>
                    <a:cxn ang="T99">
                      <a:pos x="T10" y="T11"/>
                    </a:cxn>
                    <a:cxn ang="T100">
                      <a:pos x="T12" y="T13"/>
                    </a:cxn>
                    <a:cxn ang="T101">
                      <a:pos x="T14" y="T15"/>
                    </a:cxn>
                    <a:cxn ang="T102">
                      <a:pos x="T16" y="T17"/>
                    </a:cxn>
                    <a:cxn ang="T103">
                      <a:pos x="T18" y="T19"/>
                    </a:cxn>
                    <a:cxn ang="T104">
                      <a:pos x="T20" y="T21"/>
                    </a:cxn>
                    <a:cxn ang="T105">
                      <a:pos x="T22" y="T23"/>
                    </a:cxn>
                    <a:cxn ang="T106">
                      <a:pos x="T24" y="T25"/>
                    </a:cxn>
                    <a:cxn ang="T107">
                      <a:pos x="T26" y="T27"/>
                    </a:cxn>
                    <a:cxn ang="T108">
                      <a:pos x="T28" y="T29"/>
                    </a:cxn>
                    <a:cxn ang="T109">
                      <a:pos x="T30" y="T31"/>
                    </a:cxn>
                    <a:cxn ang="T110">
                      <a:pos x="T32" y="T33"/>
                    </a:cxn>
                    <a:cxn ang="T111">
                      <a:pos x="T34" y="T35"/>
                    </a:cxn>
                    <a:cxn ang="T112">
                      <a:pos x="T36" y="T37"/>
                    </a:cxn>
                    <a:cxn ang="T113">
                      <a:pos x="T38" y="T39"/>
                    </a:cxn>
                    <a:cxn ang="T114">
                      <a:pos x="T40" y="T41"/>
                    </a:cxn>
                    <a:cxn ang="T115">
                      <a:pos x="T42" y="T43"/>
                    </a:cxn>
                    <a:cxn ang="T116">
                      <a:pos x="T44" y="T45"/>
                    </a:cxn>
                    <a:cxn ang="T117">
                      <a:pos x="T46" y="T47"/>
                    </a:cxn>
                    <a:cxn ang="T118">
                      <a:pos x="T48" y="T49"/>
                    </a:cxn>
                    <a:cxn ang="T119">
                      <a:pos x="T50" y="T51"/>
                    </a:cxn>
                    <a:cxn ang="T120">
                      <a:pos x="T52" y="T53"/>
                    </a:cxn>
                    <a:cxn ang="T121">
                      <a:pos x="T54" y="T55"/>
                    </a:cxn>
                    <a:cxn ang="T122">
                      <a:pos x="T56" y="T57"/>
                    </a:cxn>
                    <a:cxn ang="T123">
                      <a:pos x="T58" y="T59"/>
                    </a:cxn>
                    <a:cxn ang="T124">
                      <a:pos x="T60" y="T61"/>
                    </a:cxn>
                    <a:cxn ang="T125">
                      <a:pos x="T62" y="T63"/>
                    </a:cxn>
                    <a:cxn ang="T126">
                      <a:pos x="T64" y="T65"/>
                    </a:cxn>
                    <a:cxn ang="T127">
                      <a:pos x="T66" y="T67"/>
                    </a:cxn>
                    <a:cxn ang="T128">
                      <a:pos x="T68" y="T69"/>
                    </a:cxn>
                    <a:cxn ang="T129">
                      <a:pos x="T70" y="T71"/>
                    </a:cxn>
                    <a:cxn ang="T130">
                      <a:pos x="T72" y="T73"/>
                    </a:cxn>
                    <a:cxn ang="T131">
                      <a:pos x="T74" y="T75"/>
                    </a:cxn>
                    <a:cxn ang="T132">
                      <a:pos x="T76" y="T77"/>
                    </a:cxn>
                    <a:cxn ang="T133">
                      <a:pos x="T78" y="T79"/>
                    </a:cxn>
                    <a:cxn ang="T134">
                      <a:pos x="T80" y="T81"/>
                    </a:cxn>
                    <a:cxn ang="T135">
                      <a:pos x="T82" y="T83"/>
                    </a:cxn>
                    <a:cxn ang="T136">
                      <a:pos x="T84" y="T85"/>
                    </a:cxn>
                    <a:cxn ang="T137">
                      <a:pos x="T86" y="T87"/>
                    </a:cxn>
                    <a:cxn ang="T138">
                      <a:pos x="T88" y="T89"/>
                    </a:cxn>
                    <a:cxn ang="T139">
                      <a:pos x="T90" y="T91"/>
                    </a:cxn>
                    <a:cxn ang="T140">
                      <a:pos x="T92" y="T93"/>
                    </a:cxn>
                  </a:cxnLst>
                  <a:rect l="T141" t="T142" r="T143" b="T144"/>
                  <a:pathLst>
                    <a:path w="285" h="283">
                      <a:moveTo>
                        <a:pt x="134" y="15"/>
                      </a:moveTo>
                      <a:lnTo>
                        <a:pt x="134" y="15"/>
                      </a:lnTo>
                      <a:lnTo>
                        <a:pt x="146" y="15"/>
                      </a:lnTo>
                      <a:lnTo>
                        <a:pt x="160" y="17"/>
                      </a:lnTo>
                      <a:lnTo>
                        <a:pt x="172" y="19"/>
                      </a:lnTo>
                      <a:lnTo>
                        <a:pt x="184" y="27"/>
                      </a:lnTo>
                      <a:lnTo>
                        <a:pt x="194" y="31"/>
                      </a:lnTo>
                      <a:lnTo>
                        <a:pt x="203" y="38"/>
                      </a:lnTo>
                      <a:lnTo>
                        <a:pt x="215" y="48"/>
                      </a:lnTo>
                      <a:lnTo>
                        <a:pt x="222" y="58"/>
                      </a:lnTo>
                      <a:lnTo>
                        <a:pt x="232" y="67"/>
                      </a:lnTo>
                      <a:lnTo>
                        <a:pt x="237" y="79"/>
                      </a:lnTo>
                      <a:lnTo>
                        <a:pt x="241" y="89"/>
                      </a:lnTo>
                      <a:lnTo>
                        <a:pt x="249" y="103"/>
                      </a:lnTo>
                      <a:lnTo>
                        <a:pt x="251" y="115"/>
                      </a:lnTo>
                      <a:lnTo>
                        <a:pt x="256" y="127"/>
                      </a:lnTo>
                      <a:lnTo>
                        <a:pt x="256" y="141"/>
                      </a:lnTo>
                      <a:lnTo>
                        <a:pt x="256" y="153"/>
                      </a:lnTo>
                      <a:lnTo>
                        <a:pt x="256" y="168"/>
                      </a:lnTo>
                      <a:lnTo>
                        <a:pt x="256" y="180"/>
                      </a:lnTo>
                      <a:lnTo>
                        <a:pt x="251" y="192"/>
                      </a:lnTo>
                      <a:lnTo>
                        <a:pt x="249" y="204"/>
                      </a:lnTo>
                      <a:lnTo>
                        <a:pt x="244" y="213"/>
                      </a:lnTo>
                      <a:lnTo>
                        <a:pt x="239" y="223"/>
                      </a:lnTo>
                      <a:lnTo>
                        <a:pt x="232" y="232"/>
                      </a:lnTo>
                      <a:lnTo>
                        <a:pt x="227" y="240"/>
                      </a:lnTo>
                      <a:lnTo>
                        <a:pt x="220" y="247"/>
                      </a:lnTo>
                      <a:lnTo>
                        <a:pt x="210" y="254"/>
                      </a:lnTo>
                      <a:lnTo>
                        <a:pt x="203" y="259"/>
                      </a:lnTo>
                      <a:lnTo>
                        <a:pt x="194" y="264"/>
                      </a:lnTo>
                      <a:lnTo>
                        <a:pt x="184" y="268"/>
                      </a:lnTo>
                      <a:lnTo>
                        <a:pt x="174" y="271"/>
                      </a:lnTo>
                      <a:lnTo>
                        <a:pt x="162" y="273"/>
                      </a:lnTo>
                      <a:lnTo>
                        <a:pt x="153" y="273"/>
                      </a:lnTo>
                      <a:lnTo>
                        <a:pt x="138" y="271"/>
                      </a:lnTo>
                      <a:lnTo>
                        <a:pt x="126" y="268"/>
                      </a:lnTo>
                      <a:lnTo>
                        <a:pt x="112" y="266"/>
                      </a:lnTo>
                      <a:lnTo>
                        <a:pt x="103" y="259"/>
                      </a:lnTo>
                      <a:lnTo>
                        <a:pt x="91" y="254"/>
                      </a:lnTo>
                      <a:lnTo>
                        <a:pt x="81" y="247"/>
                      </a:lnTo>
                      <a:lnTo>
                        <a:pt x="71" y="237"/>
                      </a:lnTo>
                      <a:lnTo>
                        <a:pt x="62" y="228"/>
                      </a:lnTo>
                      <a:lnTo>
                        <a:pt x="55" y="218"/>
                      </a:lnTo>
                      <a:lnTo>
                        <a:pt x="47" y="206"/>
                      </a:lnTo>
                      <a:lnTo>
                        <a:pt x="43" y="194"/>
                      </a:lnTo>
                      <a:lnTo>
                        <a:pt x="38" y="182"/>
                      </a:lnTo>
                      <a:lnTo>
                        <a:pt x="33" y="170"/>
                      </a:lnTo>
                      <a:lnTo>
                        <a:pt x="31" y="156"/>
                      </a:lnTo>
                      <a:lnTo>
                        <a:pt x="28" y="144"/>
                      </a:lnTo>
                      <a:lnTo>
                        <a:pt x="28" y="130"/>
                      </a:lnTo>
                      <a:lnTo>
                        <a:pt x="28" y="120"/>
                      </a:lnTo>
                      <a:lnTo>
                        <a:pt x="31" y="108"/>
                      </a:lnTo>
                      <a:lnTo>
                        <a:pt x="33" y="96"/>
                      </a:lnTo>
                      <a:lnTo>
                        <a:pt x="35" y="84"/>
                      </a:lnTo>
                      <a:lnTo>
                        <a:pt x="40" y="74"/>
                      </a:lnTo>
                      <a:lnTo>
                        <a:pt x="45" y="65"/>
                      </a:lnTo>
                      <a:lnTo>
                        <a:pt x="50" y="58"/>
                      </a:lnTo>
                      <a:lnTo>
                        <a:pt x="55" y="48"/>
                      </a:lnTo>
                      <a:lnTo>
                        <a:pt x="62" y="41"/>
                      </a:lnTo>
                      <a:lnTo>
                        <a:pt x="71" y="34"/>
                      </a:lnTo>
                      <a:lnTo>
                        <a:pt x="79" y="27"/>
                      </a:lnTo>
                      <a:lnTo>
                        <a:pt x="88" y="24"/>
                      </a:lnTo>
                      <a:lnTo>
                        <a:pt x="98" y="19"/>
                      </a:lnTo>
                      <a:lnTo>
                        <a:pt x="110" y="17"/>
                      </a:lnTo>
                      <a:lnTo>
                        <a:pt x="119" y="15"/>
                      </a:lnTo>
                      <a:lnTo>
                        <a:pt x="134" y="15"/>
                      </a:lnTo>
                      <a:close/>
                      <a:moveTo>
                        <a:pt x="136" y="283"/>
                      </a:moveTo>
                      <a:lnTo>
                        <a:pt x="136" y="283"/>
                      </a:lnTo>
                      <a:lnTo>
                        <a:pt x="153" y="283"/>
                      </a:lnTo>
                      <a:lnTo>
                        <a:pt x="170" y="283"/>
                      </a:lnTo>
                      <a:lnTo>
                        <a:pt x="184" y="278"/>
                      </a:lnTo>
                      <a:lnTo>
                        <a:pt x="198" y="273"/>
                      </a:lnTo>
                      <a:lnTo>
                        <a:pt x="210" y="268"/>
                      </a:lnTo>
                      <a:lnTo>
                        <a:pt x="222" y="261"/>
                      </a:lnTo>
                      <a:lnTo>
                        <a:pt x="234" y="254"/>
                      </a:lnTo>
                      <a:lnTo>
                        <a:pt x="244" y="244"/>
                      </a:lnTo>
                      <a:lnTo>
                        <a:pt x="253" y="235"/>
                      </a:lnTo>
                      <a:lnTo>
                        <a:pt x="261" y="225"/>
                      </a:lnTo>
                      <a:lnTo>
                        <a:pt x="268" y="211"/>
                      </a:lnTo>
                      <a:lnTo>
                        <a:pt x="275" y="199"/>
                      </a:lnTo>
                      <a:lnTo>
                        <a:pt x="280" y="185"/>
                      </a:lnTo>
                      <a:lnTo>
                        <a:pt x="282" y="170"/>
                      </a:lnTo>
                      <a:lnTo>
                        <a:pt x="285" y="156"/>
                      </a:lnTo>
                      <a:lnTo>
                        <a:pt x="285" y="139"/>
                      </a:lnTo>
                      <a:lnTo>
                        <a:pt x="285" y="125"/>
                      </a:lnTo>
                      <a:lnTo>
                        <a:pt x="282" y="110"/>
                      </a:lnTo>
                      <a:lnTo>
                        <a:pt x="280" y="96"/>
                      </a:lnTo>
                      <a:lnTo>
                        <a:pt x="275" y="84"/>
                      </a:lnTo>
                      <a:lnTo>
                        <a:pt x="268" y="72"/>
                      </a:lnTo>
                      <a:lnTo>
                        <a:pt x="263" y="60"/>
                      </a:lnTo>
                      <a:lnTo>
                        <a:pt x="253" y="48"/>
                      </a:lnTo>
                      <a:lnTo>
                        <a:pt x="244" y="41"/>
                      </a:lnTo>
                      <a:lnTo>
                        <a:pt x="234" y="31"/>
                      </a:lnTo>
                      <a:lnTo>
                        <a:pt x="225" y="24"/>
                      </a:lnTo>
                      <a:lnTo>
                        <a:pt x="210" y="17"/>
                      </a:lnTo>
                      <a:lnTo>
                        <a:pt x="201" y="10"/>
                      </a:lnTo>
                      <a:lnTo>
                        <a:pt x="186" y="7"/>
                      </a:lnTo>
                      <a:lnTo>
                        <a:pt x="174" y="3"/>
                      </a:lnTo>
                      <a:lnTo>
                        <a:pt x="158" y="0"/>
                      </a:lnTo>
                      <a:lnTo>
                        <a:pt x="143" y="0"/>
                      </a:lnTo>
                      <a:lnTo>
                        <a:pt x="129" y="0"/>
                      </a:lnTo>
                      <a:lnTo>
                        <a:pt x="115" y="3"/>
                      </a:lnTo>
                      <a:lnTo>
                        <a:pt x="100" y="7"/>
                      </a:lnTo>
                      <a:lnTo>
                        <a:pt x="88" y="10"/>
                      </a:lnTo>
                      <a:lnTo>
                        <a:pt x="74" y="17"/>
                      </a:lnTo>
                      <a:lnTo>
                        <a:pt x="64" y="24"/>
                      </a:lnTo>
                      <a:lnTo>
                        <a:pt x="52" y="31"/>
                      </a:lnTo>
                      <a:lnTo>
                        <a:pt x="40" y="41"/>
                      </a:lnTo>
                      <a:lnTo>
                        <a:pt x="33" y="50"/>
                      </a:lnTo>
                      <a:lnTo>
                        <a:pt x="23" y="60"/>
                      </a:lnTo>
                      <a:lnTo>
                        <a:pt x="16" y="72"/>
                      </a:lnTo>
                      <a:lnTo>
                        <a:pt x="12" y="84"/>
                      </a:lnTo>
                      <a:lnTo>
                        <a:pt x="7" y="98"/>
                      </a:lnTo>
                      <a:lnTo>
                        <a:pt x="4" y="113"/>
                      </a:lnTo>
                      <a:lnTo>
                        <a:pt x="0" y="127"/>
                      </a:lnTo>
                      <a:lnTo>
                        <a:pt x="0" y="141"/>
                      </a:lnTo>
                      <a:lnTo>
                        <a:pt x="0" y="156"/>
                      </a:lnTo>
                      <a:lnTo>
                        <a:pt x="4" y="170"/>
                      </a:lnTo>
                      <a:lnTo>
                        <a:pt x="7" y="185"/>
                      </a:lnTo>
                      <a:lnTo>
                        <a:pt x="9" y="197"/>
                      </a:lnTo>
                      <a:lnTo>
                        <a:pt x="14" y="211"/>
                      </a:lnTo>
                      <a:lnTo>
                        <a:pt x="21" y="223"/>
                      </a:lnTo>
                      <a:lnTo>
                        <a:pt x="28" y="235"/>
                      </a:lnTo>
                      <a:lnTo>
                        <a:pt x="38" y="244"/>
                      </a:lnTo>
                      <a:lnTo>
                        <a:pt x="47" y="252"/>
                      </a:lnTo>
                      <a:lnTo>
                        <a:pt x="57" y="261"/>
                      </a:lnTo>
                      <a:lnTo>
                        <a:pt x="69" y="268"/>
                      </a:lnTo>
                      <a:lnTo>
                        <a:pt x="79" y="273"/>
                      </a:lnTo>
                      <a:lnTo>
                        <a:pt x="93" y="278"/>
                      </a:lnTo>
                      <a:lnTo>
                        <a:pt x="107" y="280"/>
                      </a:lnTo>
                      <a:lnTo>
                        <a:pt x="122" y="283"/>
                      </a:lnTo>
                      <a:lnTo>
                        <a:pt x="136" y="28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Freeform 88"/>
                <p:cNvSpPr>
                  <a:spLocks noEditPoints="1"/>
                </p:cNvSpPr>
                <p:nvPr/>
              </p:nvSpPr>
              <p:spPr bwMode="auto">
                <a:xfrm>
                  <a:off x="2065" y="270"/>
                  <a:ext cx="257" cy="268"/>
                </a:xfrm>
                <a:custGeom>
                  <a:avLst/>
                  <a:gdLst>
                    <a:gd name="T0" fmla="*/ 63 w 257"/>
                    <a:gd name="T1" fmla="*/ 22 h 268"/>
                    <a:gd name="T2" fmla="*/ 70 w 257"/>
                    <a:gd name="T3" fmla="*/ 14 h 268"/>
                    <a:gd name="T4" fmla="*/ 84 w 257"/>
                    <a:gd name="T5" fmla="*/ 12 h 268"/>
                    <a:gd name="T6" fmla="*/ 125 w 257"/>
                    <a:gd name="T7" fmla="*/ 19 h 268"/>
                    <a:gd name="T8" fmla="*/ 151 w 257"/>
                    <a:gd name="T9" fmla="*/ 45 h 268"/>
                    <a:gd name="T10" fmla="*/ 156 w 257"/>
                    <a:gd name="T11" fmla="*/ 67 h 268"/>
                    <a:gd name="T12" fmla="*/ 156 w 257"/>
                    <a:gd name="T13" fmla="*/ 84 h 268"/>
                    <a:gd name="T14" fmla="*/ 151 w 257"/>
                    <a:gd name="T15" fmla="*/ 103 h 268"/>
                    <a:gd name="T16" fmla="*/ 127 w 257"/>
                    <a:gd name="T17" fmla="*/ 125 h 268"/>
                    <a:gd name="T18" fmla="*/ 103 w 257"/>
                    <a:gd name="T19" fmla="*/ 127 h 268"/>
                    <a:gd name="T20" fmla="*/ 67 w 257"/>
                    <a:gd name="T21" fmla="*/ 127 h 268"/>
                    <a:gd name="T22" fmla="*/ 63 w 257"/>
                    <a:gd name="T23" fmla="*/ 26 h 268"/>
                    <a:gd name="T24" fmla="*/ 139 w 257"/>
                    <a:gd name="T25" fmla="*/ 132 h 268"/>
                    <a:gd name="T26" fmla="*/ 166 w 257"/>
                    <a:gd name="T27" fmla="*/ 115 h 268"/>
                    <a:gd name="T28" fmla="*/ 182 w 257"/>
                    <a:gd name="T29" fmla="*/ 86 h 268"/>
                    <a:gd name="T30" fmla="*/ 185 w 257"/>
                    <a:gd name="T31" fmla="*/ 65 h 268"/>
                    <a:gd name="T32" fmla="*/ 178 w 257"/>
                    <a:gd name="T33" fmla="*/ 33 h 268"/>
                    <a:gd name="T34" fmla="*/ 158 w 257"/>
                    <a:gd name="T35" fmla="*/ 12 h 268"/>
                    <a:gd name="T36" fmla="*/ 127 w 257"/>
                    <a:gd name="T37" fmla="*/ 2 h 268"/>
                    <a:gd name="T38" fmla="*/ 96 w 257"/>
                    <a:gd name="T39" fmla="*/ 0 h 268"/>
                    <a:gd name="T40" fmla="*/ 15 w 257"/>
                    <a:gd name="T41" fmla="*/ 0 h 268"/>
                    <a:gd name="T42" fmla="*/ 5 w 257"/>
                    <a:gd name="T43" fmla="*/ 0 h 268"/>
                    <a:gd name="T44" fmla="*/ 0 w 257"/>
                    <a:gd name="T45" fmla="*/ 5 h 268"/>
                    <a:gd name="T46" fmla="*/ 3 w 257"/>
                    <a:gd name="T47" fmla="*/ 10 h 268"/>
                    <a:gd name="T48" fmla="*/ 22 w 257"/>
                    <a:gd name="T49" fmla="*/ 14 h 268"/>
                    <a:gd name="T50" fmla="*/ 31 w 257"/>
                    <a:gd name="T51" fmla="*/ 26 h 268"/>
                    <a:gd name="T52" fmla="*/ 31 w 257"/>
                    <a:gd name="T53" fmla="*/ 230 h 268"/>
                    <a:gd name="T54" fmla="*/ 24 w 257"/>
                    <a:gd name="T55" fmla="*/ 251 h 268"/>
                    <a:gd name="T56" fmla="*/ 5 w 257"/>
                    <a:gd name="T57" fmla="*/ 261 h 268"/>
                    <a:gd name="T58" fmla="*/ 5 w 257"/>
                    <a:gd name="T59" fmla="*/ 268 h 268"/>
                    <a:gd name="T60" fmla="*/ 53 w 257"/>
                    <a:gd name="T61" fmla="*/ 268 h 268"/>
                    <a:gd name="T62" fmla="*/ 96 w 257"/>
                    <a:gd name="T63" fmla="*/ 268 h 268"/>
                    <a:gd name="T64" fmla="*/ 101 w 257"/>
                    <a:gd name="T65" fmla="*/ 268 h 268"/>
                    <a:gd name="T66" fmla="*/ 101 w 257"/>
                    <a:gd name="T67" fmla="*/ 263 h 268"/>
                    <a:gd name="T68" fmla="*/ 84 w 257"/>
                    <a:gd name="T69" fmla="*/ 256 h 268"/>
                    <a:gd name="T70" fmla="*/ 67 w 257"/>
                    <a:gd name="T71" fmla="*/ 247 h 268"/>
                    <a:gd name="T72" fmla="*/ 63 w 257"/>
                    <a:gd name="T73" fmla="*/ 232 h 268"/>
                    <a:gd name="T74" fmla="*/ 63 w 257"/>
                    <a:gd name="T75" fmla="*/ 148 h 268"/>
                    <a:gd name="T76" fmla="*/ 75 w 257"/>
                    <a:gd name="T77" fmla="*/ 141 h 268"/>
                    <a:gd name="T78" fmla="*/ 103 w 257"/>
                    <a:gd name="T79" fmla="*/ 141 h 268"/>
                    <a:gd name="T80" fmla="*/ 115 w 257"/>
                    <a:gd name="T81" fmla="*/ 148 h 268"/>
                    <a:gd name="T82" fmla="*/ 166 w 257"/>
                    <a:gd name="T83" fmla="*/ 227 h 268"/>
                    <a:gd name="T84" fmla="*/ 190 w 257"/>
                    <a:gd name="T85" fmla="*/ 256 h 268"/>
                    <a:gd name="T86" fmla="*/ 214 w 257"/>
                    <a:gd name="T87" fmla="*/ 268 h 268"/>
                    <a:gd name="T88" fmla="*/ 240 w 257"/>
                    <a:gd name="T89" fmla="*/ 268 h 268"/>
                    <a:gd name="T90" fmla="*/ 257 w 257"/>
                    <a:gd name="T91" fmla="*/ 263 h 268"/>
                    <a:gd name="T92" fmla="*/ 252 w 257"/>
                    <a:gd name="T93" fmla="*/ 261 h 268"/>
                    <a:gd name="T94" fmla="*/ 221 w 257"/>
                    <a:gd name="T95" fmla="*/ 249 h 268"/>
                    <a:gd name="T96" fmla="*/ 139 w 257"/>
                    <a:gd name="T97" fmla="*/ 132 h 268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w 257"/>
                    <a:gd name="T148" fmla="*/ 0 h 268"/>
                    <a:gd name="T149" fmla="*/ 257 w 257"/>
                    <a:gd name="T150" fmla="*/ 268 h 268"/>
                  </a:gdLst>
                  <a:ahLst/>
                  <a:cxnLst>
                    <a:cxn ang="T98">
                      <a:pos x="T0" y="T1"/>
                    </a:cxn>
                    <a:cxn ang="T99">
                      <a:pos x="T2" y="T3"/>
                    </a:cxn>
                    <a:cxn ang="T100">
                      <a:pos x="T4" y="T5"/>
                    </a:cxn>
                    <a:cxn ang="T101">
                      <a:pos x="T6" y="T7"/>
                    </a:cxn>
                    <a:cxn ang="T102">
                      <a:pos x="T8" y="T9"/>
                    </a:cxn>
                    <a:cxn ang="T103">
                      <a:pos x="T10" y="T11"/>
                    </a:cxn>
                    <a:cxn ang="T104">
                      <a:pos x="T12" y="T13"/>
                    </a:cxn>
                    <a:cxn ang="T105">
                      <a:pos x="T14" y="T15"/>
                    </a:cxn>
                    <a:cxn ang="T106">
                      <a:pos x="T16" y="T17"/>
                    </a:cxn>
                    <a:cxn ang="T107">
                      <a:pos x="T18" y="T19"/>
                    </a:cxn>
                    <a:cxn ang="T108">
                      <a:pos x="T20" y="T21"/>
                    </a:cxn>
                    <a:cxn ang="T109">
                      <a:pos x="T22" y="T23"/>
                    </a:cxn>
                    <a:cxn ang="T110">
                      <a:pos x="T24" y="T25"/>
                    </a:cxn>
                    <a:cxn ang="T111">
                      <a:pos x="T26" y="T27"/>
                    </a:cxn>
                    <a:cxn ang="T112">
                      <a:pos x="T28" y="T29"/>
                    </a:cxn>
                    <a:cxn ang="T113">
                      <a:pos x="T30" y="T31"/>
                    </a:cxn>
                    <a:cxn ang="T114">
                      <a:pos x="T32" y="T33"/>
                    </a:cxn>
                    <a:cxn ang="T115">
                      <a:pos x="T34" y="T35"/>
                    </a:cxn>
                    <a:cxn ang="T116">
                      <a:pos x="T36" y="T37"/>
                    </a:cxn>
                    <a:cxn ang="T117">
                      <a:pos x="T38" y="T39"/>
                    </a:cxn>
                    <a:cxn ang="T118">
                      <a:pos x="T40" y="T41"/>
                    </a:cxn>
                    <a:cxn ang="T119">
                      <a:pos x="T42" y="T43"/>
                    </a:cxn>
                    <a:cxn ang="T120">
                      <a:pos x="T44" y="T45"/>
                    </a:cxn>
                    <a:cxn ang="T121">
                      <a:pos x="T46" y="T47"/>
                    </a:cxn>
                    <a:cxn ang="T122">
                      <a:pos x="T48" y="T49"/>
                    </a:cxn>
                    <a:cxn ang="T123">
                      <a:pos x="T50" y="T51"/>
                    </a:cxn>
                    <a:cxn ang="T124">
                      <a:pos x="T52" y="T53"/>
                    </a:cxn>
                    <a:cxn ang="T125">
                      <a:pos x="T54" y="T55"/>
                    </a:cxn>
                    <a:cxn ang="T126">
                      <a:pos x="T56" y="T57"/>
                    </a:cxn>
                    <a:cxn ang="T127">
                      <a:pos x="T58" y="T59"/>
                    </a:cxn>
                    <a:cxn ang="T128">
                      <a:pos x="T60" y="T61"/>
                    </a:cxn>
                    <a:cxn ang="T129">
                      <a:pos x="T62" y="T63"/>
                    </a:cxn>
                    <a:cxn ang="T130">
                      <a:pos x="T64" y="T65"/>
                    </a:cxn>
                    <a:cxn ang="T131">
                      <a:pos x="T66" y="T67"/>
                    </a:cxn>
                    <a:cxn ang="T132">
                      <a:pos x="T68" y="T69"/>
                    </a:cxn>
                    <a:cxn ang="T133">
                      <a:pos x="T70" y="T71"/>
                    </a:cxn>
                    <a:cxn ang="T134">
                      <a:pos x="T72" y="T73"/>
                    </a:cxn>
                    <a:cxn ang="T135">
                      <a:pos x="T74" y="T75"/>
                    </a:cxn>
                    <a:cxn ang="T136">
                      <a:pos x="T76" y="T77"/>
                    </a:cxn>
                    <a:cxn ang="T137">
                      <a:pos x="T78" y="T79"/>
                    </a:cxn>
                    <a:cxn ang="T138">
                      <a:pos x="T80" y="T81"/>
                    </a:cxn>
                    <a:cxn ang="T139">
                      <a:pos x="T82" y="T83"/>
                    </a:cxn>
                    <a:cxn ang="T140">
                      <a:pos x="T84" y="T85"/>
                    </a:cxn>
                    <a:cxn ang="T141">
                      <a:pos x="T86" y="T87"/>
                    </a:cxn>
                    <a:cxn ang="T142">
                      <a:pos x="T88" y="T89"/>
                    </a:cxn>
                    <a:cxn ang="T143">
                      <a:pos x="T90" y="T91"/>
                    </a:cxn>
                    <a:cxn ang="T144">
                      <a:pos x="T92" y="T93"/>
                    </a:cxn>
                    <a:cxn ang="T145">
                      <a:pos x="T94" y="T95"/>
                    </a:cxn>
                    <a:cxn ang="T146">
                      <a:pos x="T96" y="T97"/>
                    </a:cxn>
                  </a:cxnLst>
                  <a:rect l="T147" t="T148" r="T149" b="T150"/>
                  <a:pathLst>
                    <a:path w="257" h="268">
                      <a:moveTo>
                        <a:pt x="63" y="26"/>
                      </a:moveTo>
                      <a:lnTo>
                        <a:pt x="63" y="26"/>
                      </a:lnTo>
                      <a:lnTo>
                        <a:pt x="63" y="22"/>
                      </a:lnTo>
                      <a:lnTo>
                        <a:pt x="65" y="19"/>
                      </a:lnTo>
                      <a:lnTo>
                        <a:pt x="67" y="14"/>
                      </a:lnTo>
                      <a:lnTo>
                        <a:pt x="70" y="14"/>
                      </a:lnTo>
                      <a:lnTo>
                        <a:pt x="75" y="12"/>
                      </a:lnTo>
                      <a:lnTo>
                        <a:pt x="84" y="12"/>
                      </a:lnTo>
                      <a:lnTo>
                        <a:pt x="99" y="12"/>
                      </a:lnTo>
                      <a:lnTo>
                        <a:pt x="111" y="14"/>
                      </a:lnTo>
                      <a:lnTo>
                        <a:pt x="125" y="19"/>
                      </a:lnTo>
                      <a:lnTo>
                        <a:pt x="135" y="26"/>
                      </a:lnTo>
                      <a:lnTo>
                        <a:pt x="144" y="33"/>
                      </a:lnTo>
                      <a:lnTo>
                        <a:pt x="151" y="45"/>
                      </a:lnTo>
                      <a:lnTo>
                        <a:pt x="154" y="50"/>
                      </a:lnTo>
                      <a:lnTo>
                        <a:pt x="156" y="57"/>
                      </a:lnTo>
                      <a:lnTo>
                        <a:pt x="156" y="67"/>
                      </a:lnTo>
                      <a:lnTo>
                        <a:pt x="158" y="74"/>
                      </a:lnTo>
                      <a:lnTo>
                        <a:pt x="156" y="84"/>
                      </a:lnTo>
                      <a:lnTo>
                        <a:pt x="156" y="91"/>
                      </a:lnTo>
                      <a:lnTo>
                        <a:pt x="154" y="98"/>
                      </a:lnTo>
                      <a:lnTo>
                        <a:pt x="151" y="103"/>
                      </a:lnTo>
                      <a:lnTo>
                        <a:pt x="144" y="113"/>
                      </a:lnTo>
                      <a:lnTo>
                        <a:pt x="137" y="117"/>
                      </a:lnTo>
                      <a:lnTo>
                        <a:pt x="127" y="125"/>
                      </a:lnTo>
                      <a:lnTo>
                        <a:pt x="120" y="127"/>
                      </a:lnTo>
                      <a:lnTo>
                        <a:pt x="111" y="127"/>
                      </a:lnTo>
                      <a:lnTo>
                        <a:pt x="103" y="127"/>
                      </a:lnTo>
                      <a:lnTo>
                        <a:pt x="77" y="127"/>
                      </a:lnTo>
                      <a:lnTo>
                        <a:pt x="67" y="127"/>
                      </a:lnTo>
                      <a:lnTo>
                        <a:pt x="63" y="125"/>
                      </a:lnTo>
                      <a:lnTo>
                        <a:pt x="63" y="122"/>
                      </a:lnTo>
                      <a:lnTo>
                        <a:pt x="63" y="26"/>
                      </a:lnTo>
                      <a:close/>
                      <a:moveTo>
                        <a:pt x="139" y="132"/>
                      </a:moveTo>
                      <a:lnTo>
                        <a:pt x="139" y="132"/>
                      </a:lnTo>
                      <a:lnTo>
                        <a:pt x="149" y="127"/>
                      </a:lnTo>
                      <a:lnTo>
                        <a:pt x="156" y="122"/>
                      </a:lnTo>
                      <a:lnTo>
                        <a:pt x="166" y="115"/>
                      </a:lnTo>
                      <a:lnTo>
                        <a:pt x="173" y="105"/>
                      </a:lnTo>
                      <a:lnTo>
                        <a:pt x="178" y="96"/>
                      </a:lnTo>
                      <a:lnTo>
                        <a:pt x="182" y="86"/>
                      </a:lnTo>
                      <a:lnTo>
                        <a:pt x="185" y="77"/>
                      </a:lnTo>
                      <a:lnTo>
                        <a:pt x="185" y="65"/>
                      </a:lnTo>
                      <a:lnTo>
                        <a:pt x="185" y="53"/>
                      </a:lnTo>
                      <a:lnTo>
                        <a:pt x="182" y="41"/>
                      </a:lnTo>
                      <a:lnTo>
                        <a:pt x="178" y="33"/>
                      </a:lnTo>
                      <a:lnTo>
                        <a:pt x="173" y="24"/>
                      </a:lnTo>
                      <a:lnTo>
                        <a:pt x="166" y="17"/>
                      </a:lnTo>
                      <a:lnTo>
                        <a:pt x="158" y="12"/>
                      </a:lnTo>
                      <a:lnTo>
                        <a:pt x="151" y="10"/>
                      </a:lnTo>
                      <a:lnTo>
                        <a:pt x="142" y="5"/>
                      </a:lnTo>
                      <a:lnTo>
                        <a:pt x="127" y="2"/>
                      </a:lnTo>
                      <a:lnTo>
                        <a:pt x="113" y="0"/>
                      </a:lnTo>
                      <a:lnTo>
                        <a:pt x="96" y="0"/>
                      </a:lnTo>
                      <a:lnTo>
                        <a:pt x="31" y="2"/>
                      </a:lnTo>
                      <a:lnTo>
                        <a:pt x="15" y="0"/>
                      </a:lnTo>
                      <a:lnTo>
                        <a:pt x="10" y="0"/>
                      </a:lnTo>
                      <a:lnTo>
                        <a:pt x="5" y="0"/>
                      </a:lnTo>
                      <a:lnTo>
                        <a:pt x="3" y="2"/>
                      </a:lnTo>
                      <a:lnTo>
                        <a:pt x="0" y="2"/>
                      </a:lnTo>
                      <a:lnTo>
                        <a:pt x="0" y="5"/>
                      </a:lnTo>
                      <a:lnTo>
                        <a:pt x="3" y="10"/>
                      </a:lnTo>
                      <a:lnTo>
                        <a:pt x="5" y="10"/>
                      </a:lnTo>
                      <a:lnTo>
                        <a:pt x="17" y="12"/>
                      </a:lnTo>
                      <a:lnTo>
                        <a:pt x="22" y="14"/>
                      </a:lnTo>
                      <a:lnTo>
                        <a:pt x="29" y="19"/>
                      </a:lnTo>
                      <a:lnTo>
                        <a:pt x="29" y="22"/>
                      </a:lnTo>
                      <a:lnTo>
                        <a:pt x="31" y="26"/>
                      </a:lnTo>
                      <a:lnTo>
                        <a:pt x="31" y="38"/>
                      </a:lnTo>
                      <a:lnTo>
                        <a:pt x="31" y="230"/>
                      </a:lnTo>
                      <a:lnTo>
                        <a:pt x="31" y="239"/>
                      </a:lnTo>
                      <a:lnTo>
                        <a:pt x="29" y="247"/>
                      </a:lnTo>
                      <a:lnTo>
                        <a:pt x="24" y="251"/>
                      </a:lnTo>
                      <a:lnTo>
                        <a:pt x="20" y="254"/>
                      </a:lnTo>
                      <a:lnTo>
                        <a:pt x="10" y="259"/>
                      </a:lnTo>
                      <a:lnTo>
                        <a:pt x="5" y="261"/>
                      </a:lnTo>
                      <a:lnTo>
                        <a:pt x="5" y="263"/>
                      </a:lnTo>
                      <a:lnTo>
                        <a:pt x="5" y="268"/>
                      </a:lnTo>
                      <a:lnTo>
                        <a:pt x="10" y="268"/>
                      </a:lnTo>
                      <a:lnTo>
                        <a:pt x="53" y="268"/>
                      </a:lnTo>
                      <a:lnTo>
                        <a:pt x="84" y="268"/>
                      </a:lnTo>
                      <a:lnTo>
                        <a:pt x="96" y="268"/>
                      </a:lnTo>
                      <a:lnTo>
                        <a:pt x="101" y="268"/>
                      </a:lnTo>
                      <a:lnTo>
                        <a:pt x="103" y="266"/>
                      </a:lnTo>
                      <a:lnTo>
                        <a:pt x="101" y="263"/>
                      </a:lnTo>
                      <a:lnTo>
                        <a:pt x="101" y="261"/>
                      </a:lnTo>
                      <a:lnTo>
                        <a:pt x="96" y="259"/>
                      </a:lnTo>
                      <a:lnTo>
                        <a:pt x="84" y="256"/>
                      </a:lnTo>
                      <a:lnTo>
                        <a:pt x="75" y="254"/>
                      </a:lnTo>
                      <a:lnTo>
                        <a:pt x="70" y="249"/>
                      </a:lnTo>
                      <a:lnTo>
                        <a:pt x="67" y="247"/>
                      </a:lnTo>
                      <a:lnTo>
                        <a:pt x="65" y="242"/>
                      </a:lnTo>
                      <a:lnTo>
                        <a:pt x="63" y="237"/>
                      </a:lnTo>
                      <a:lnTo>
                        <a:pt x="63" y="232"/>
                      </a:lnTo>
                      <a:lnTo>
                        <a:pt x="63" y="151"/>
                      </a:lnTo>
                      <a:lnTo>
                        <a:pt x="63" y="148"/>
                      </a:lnTo>
                      <a:lnTo>
                        <a:pt x="63" y="144"/>
                      </a:lnTo>
                      <a:lnTo>
                        <a:pt x="67" y="141"/>
                      </a:lnTo>
                      <a:lnTo>
                        <a:pt x="75" y="141"/>
                      </a:lnTo>
                      <a:lnTo>
                        <a:pt x="96" y="141"/>
                      </a:lnTo>
                      <a:lnTo>
                        <a:pt x="103" y="141"/>
                      </a:lnTo>
                      <a:lnTo>
                        <a:pt x="108" y="144"/>
                      </a:lnTo>
                      <a:lnTo>
                        <a:pt x="113" y="144"/>
                      </a:lnTo>
                      <a:lnTo>
                        <a:pt x="115" y="148"/>
                      </a:lnTo>
                      <a:lnTo>
                        <a:pt x="125" y="160"/>
                      </a:lnTo>
                      <a:lnTo>
                        <a:pt x="166" y="227"/>
                      </a:lnTo>
                      <a:lnTo>
                        <a:pt x="178" y="244"/>
                      </a:lnTo>
                      <a:lnTo>
                        <a:pt x="182" y="251"/>
                      </a:lnTo>
                      <a:lnTo>
                        <a:pt x="190" y="256"/>
                      </a:lnTo>
                      <a:lnTo>
                        <a:pt x="197" y="261"/>
                      </a:lnTo>
                      <a:lnTo>
                        <a:pt x="204" y="266"/>
                      </a:lnTo>
                      <a:lnTo>
                        <a:pt x="214" y="268"/>
                      </a:lnTo>
                      <a:lnTo>
                        <a:pt x="223" y="268"/>
                      </a:lnTo>
                      <a:lnTo>
                        <a:pt x="240" y="268"/>
                      </a:lnTo>
                      <a:lnTo>
                        <a:pt x="252" y="268"/>
                      </a:lnTo>
                      <a:lnTo>
                        <a:pt x="254" y="266"/>
                      </a:lnTo>
                      <a:lnTo>
                        <a:pt x="257" y="263"/>
                      </a:lnTo>
                      <a:lnTo>
                        <a:pt x="254" y="261"/>
                      </a:lnTo>
                      <a:lnTo>
                        <a:pt x="252" y="261"/>
                      </a:lnTo>
                      <a:lnTo>
                        <a:pt x="240" y="256"/>
                      </a:lnTo>
                      <a:lnTo>
                        <a:pt x="230" y="254"/>
                      </a:lnTo>
                      <a:lnTo>
                        <a:pt x="221" y="249"/>
                      </a:lnTo>
                      <a:lnTo>
                        <a:pt x="211" y="239"/>
                      </a:lnTo>
                      <a:lnTo>
                        <a:pt x="202" y="227"/>
                      </a:lnTo>
                      <a:lnTo>
                        <a:pt x="139" y="13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0" name="Freeform 89"/>
                <p:cNvSpPr>
                  <a:spLocks/>
                </p:cNvSpPr>
                <p:nvPr/>
              </p:nvSpPr>
              <p:spPr bwMode="auto">
                <a:xfrm>
                  <a:off x="2286" y="270"/>
                  <a:ext cx="223" cy="268"/>
                </a:xfrm>
                <a:custGeom>
                  <a:avLst/>
                  <a:gdLst>
                    <a:gd name="T0" fmla="*/ 28 w 223"/>
                    <a:gd name="T1" fmla="*/ 24 h 268"/>
                    <a:gd name="T2" fmla="*/ 19 w 223"/>
                    <a:gd name="T3" fmla="*/ 14 h 268"/>
                    <a:gd name="T4" fmla="*/ 9 w 223"/>
                    <a:gd name="T5" fmla="*/ 12 h 268"/>
                    <a:gd name="T6" fmla="*/ 0 w 223"/>
                    <a:gd name="T7" fmla="*/ 7 h 268"/>
                    <a:gd name="T8" fmla="*/ 0 w 223"/>
                    <a:gd name="T9" fmla="*/ 5 h 268"/>
                    <a:gd name="T10" fmla="*/ 2 w 223"/>
                    <a:gd name="T11" fmla="*/ 0 h 268"/>
                    <a:gd name="T12" fmla="*/ 5 w 223"/>
                    <a:gd name="T13" fmla="*/ 0 h 268"/>
                    <a:gd name="T14" fmla="*/ 48 w 223"/>
                    <a:gd name="T15" fmla="*/ 2 h 268"/>
                    <a:gd name="T16" fmla="*/ 64 w 223"/>
                    <a:gd name="T17" fmla="*/ 0 h 268"/>
                    <a:gd name="T18" fmla="*/ 74 w 223"/>
                    <a:gd name="T19" fmla="*/ 0 h 268"/>
                    <a:gd name="T20" fmla="*/ 81 w 223"/>
                    <a:gd name="T21" fmla="*/ 2 h 268"/>
                    <a:gd name="T22" fmla="*/ 81 w 223"/>
                    <a:gd name="T23" fmla="*/ 2 h 268"/>
                    <a:gd name="T24" fmla="*/ 79 w 223"/>
                    <a:gd name="T25" fmla="*/ 7 h 268"/>
                    <a:gd name="T26" fmla="*/ 67 w 223"/>
                    <a:gd name="T27" fmla="*/ 14 h 268"/>
                    <a:gd name="T28" fmla="*/ 64 w 223"/>
                    <a:gd name="T29" fmla="*/ 22 h 268"/>
                    <a:gd name="T30" fmla="*/ 64 w 223"/>
                    <a:gd name="T31" fmla="*/ 26 h 268"/>
                    <a:gd name="T32" fmla="*/ 69 w 223"/>
                    <a:gd name="T33" fmla="*/ 36 h 268"/>
                    <a:gd name="T34" fmla="*/ 117 w 223"/>
                    <a:gd name="T35" fmla="*/ 110 h 268"/>
                    <a:gd name="T36" fmla="*/ 124 w 223"/>
                    <a:gd name="T37" fmla="*/ 117 h 268"/>
                    <a:gd name="T38" fmla="*/ 127 w 223"/>
                    <a:gd name="T39" fmla="*/ 115 h 268"/>
                    <a:gd name="T40" fmla="*/ 170 w 223"/>
                    <a:gd name="T41" fmla="*/ 45 h 268"/>
                    <a:gd name="T42" fmla="*/ 175 w 223"/>
                    <a:gd name="T43" fmla="*/ 38 h 268"/>
                    <a:gd name="T44" fmla="*/ 177 w 223"/>
                    <a:gd name="T45" fmla="*/ 26 h 268"/>
                    <a:gd name="T46" fmla="*/ 177 w 223"/>
                    <a:gd name="T47" fmla="*/ 19 h 268"/>
                    <a:gd name="T48" fmla="*/ 170 w 223"/>
                    <a:gd name="T49" fmla="*/ 12 h 268"/>
                    <a:gd name="T50" fmla="*/ 153 w 223"/>
                    <a:gd name="T51" fmla="*/ 10 h 268"/>
                    <a:gd name="T52" fmla="*/ 148 w 223"/>
                    <a:gd name="T53" fmla="*/ 5 h 268"/>
                    <a:gd name="T54" fmla="*/ 151 w 223"/>
                    <a:gd name="T55" fmla="*/ 2 h 268"/>
                    <a:gd name="T56" fmla="*/ 158 w 223"/>
                    <a:gd name="T57" fmla="*/ 0 h 268"/>
                    <a:gd name="T58" fmla="*/ 187 w 223"/>
                    <a:gd name="T59" fmla="*/ 2 h 268"/>
                    <a:gd name="T60" fmla="*/ 218 w 223"/>
                    <a:gd name="T61" fmla="*/ 0 h 268"/>
                    <a:gd name="T62" fmla="*/ 220 w 223"/>
                    <a:gd name="T63" fmla="*/ 2 h 268"/>
                    <a:gd name="T64" fmla="*/ 223 w 223"/>
                    <a:gd name="T65" fmla="*/ 5 h 268"/>
                    <a:gd name="T66" fmla="*/ 218 w 223"/>
                    <a:gd name="T67" fmla="*/ 10 h 268"/>
                    <a:gd name="T68" fmla="*/ 213 w 223"/>
                    <a:gd name="T69" fmla="*/ 12 h 268"/>
                    <a:gd name="T70" fmla="*/ 201 w 223"/>
                    <a:gd name="T71" fmla="*/ 22 h 268"/>
                    <a:gd name="T72" fmla="*/ 139 w 223"/>
                    <a:gd name="T73" fmla="*/ 122 h 268"/>
                    <a:gd name="T74" fmla="*/ 131 w 223"/>
                    <a:gd name="T75" fmla="*/ 132 h 268"/>
                    <a:gd name="T76" fmla="*/ 129 w 223"/>
                    <a:gd name="T77" fmla="*/ 139 h 268"/>
                    <a:gd name="T78" fmla="*/ 129 w 223"/>
                    <a:gd name="T79" fmla="*/ 230 h 268"/>
                    <a:gd name="T80" fmla="*/ 136 w 223"/>
                    <a:gd name="T81" fmla="*/ 249 h 268"/>
                    <a:gd name="T82" fmla="*/ 146 w 223"/>
                    <a:gd name="T83" fmla="*/ 256 h 268"/>
                    <a:gd name="T84" fmla="*/ 158 w 223"/>
                    <a:gd name="T85" fmla="*/ 261 h 268"/>
                    <a:gd name="T86" fmla="*/ 160 w 223"/>
                    <a:gd name="T87" fmla="*/ 263 h 268"/>
                    <a:gd name="T88" fmla="*/ 158 w 223"/>
                    <a:gd name="T89" fmla="*/ 268 h 268"/>
                    <a:gd name="T90" fmla="*/ 153 w 223"/>
                    <a:gd name="T91" fmla="*/ 268 h 268"/>
                    <a:gd name="T92" fmla="*/ 112 w 223"/>
                    <a:gd name="T93" fmla="*/ 268 h 268"/>
                    <a:gd name="T94" fmla="*/ 76 w 223"/>
                    <a:gd name="T95" fmla="*/ 268 h 268"/>
                    <a:gd name="T96" fmla="*/ 72 w 223"/>
                    <a:gd name="T97" fmla="*/ 268 h 268"/>
                    <a:gd name="T98" fmla="*/ 69 w 223"/>
                    <a:gd name="T99" fmla="*/ 263 h 268"/>
                    <a:gd name="T100" fmla="*/ 72 w 223"/>
                    <a:gd name="T101" fmla="*/ 261 h 268"/>
                    <a:gd name="T102" fmla="*/ 86 w 223"/>
                    <a:gd name="T103" fmla="*/ 256 h 268"/>
                    <a:gd name="T104" fmla="*/ 96 w 223"/>
                    <a:gd name="T105" fmla="*/ 251 h 268"/>
                    <a:gd name="T106" fmla="*/ 100 w 223"/>
                    <a:gd name="T107" fmla="*/ 237 h 268"/>
                    <a:gd name="T108" fmla="*/ 100 w 223"/>
                    <a:gd name="T109" fmla="*/ 144 h 268"/>
                    <a:gd name="T110" fmla="*/ 98 w 223"/>
                    <a:gd name="T111" fmla="*/ 134 h 268"/>
                    <a:gd name="T112" fmla="*/ 28 w 223"/>
                    <a:gd name="T113" fmla="*/ 24 h 268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w 223"/>
                    <a:gd name="T172" fmla="*/ 0 h 268"/>
                    <a:gd name="T173" fmla="*/ 223 w 223"/>
                    <a:gd name="T174" fmla="*/ 268 h 268"/>
                  </a:gdLst>
                  <a:ahLst/>
                  <a:cxnLst>
                    <a:cxn ang="T114">
                      <a:pos x="T0" y="T1"/>
                    </a:cxn>
                    <a:cxn ang="T115">
                      <a:pos x="T2" y="T3"/>
                    </a:cxn>
                    <a:cxn ang="T116">
                      <a:pos x="T4" y="T5"/>
                    </a:cxn>
                    <a:cxn ang="T117">
                      <a:pos x="T6" y="T7"/>
                    </a:cxn>
                    <a:cxn ang="T118">
                      <a:pos x="T8" y="T9"/>
                    </a:cxn>
                    <a:cxn ang="T119">
                      <a:pos x="T10" y="T11"/>
                    </a:cxn>
                    <a:cxn ang="T120">
                      <a:pos x="T12" y="T13"/>
                    </a:cxn>
                    <a:cxn ang="T121">
                      <a:pos x="T14" y="T15"/>
                    </a:cxn>
                    <a:cxn ang="T122">
                      <a:pos x="T16" y="T17"/>
                    </a:cxn>
                    <a:cxn ang="T123">
                      <a:pos x="T18" y="T19"/>
                    </a:cxn>
                    <a:cxn ang="T124">
                      <a:pos x="T20" y="T21"/>
                    </a:cxn>
                    <a:cxn ang="T125">
                      <a:pos x="T22" y="T23"/>
                    </a:cxn>
                    <a:cxn ang="T126">
                      <a:pos x="T24" y="T25"/>
                    </a:cxn>
                    <a:cxn ang="T127">
                      <a:pos x="T26" y="T27"/>
                    </a:cxn>
                    <a:cxn ang="T128">
                      <a:pos x="T28" y="T29"/>
                    </a:cxn>
                    <a:cxn ang="T129">
                      <a:pos x="T30" y="T31"/>
                    </a:cxn>
                    <a:cxn ang="T130">
                      <a:pos x="T32" y="T33"/>
                    </a:cxn>
                    <a:cxn ang="T131">
                      <a:pos x="T34" y="T35"/>
                    </a:cxn>
                    <a:cxn ang="T132">
                      <a:pos x="T36" y="T37"/>
                    </a:cxn>
                    <a:cxn ang="T133">
                      <a:pos x="T38" y="T39"/>
                    </a:cxn>
                    <a:cxn ang="T134">
                      <a:pos x="T40" y="T41"/>
                    </a:cxn>
                    <a:cxn ang="T135">
                      <a:pos x="T42" y="T43"/>
                    </a:cxn>
                    <a:cxn ang="T136">
                      <a:pos x="T44" y="T45"/>
                    </a:cxn>
                    <a:cxn ang="T137">
                      <a:pos x="T46" y="T47"/>
                    </a:cxn>
                    <a:cxn ang="T138">
                      <a:pos x="T48" y="T49"/>
                    </a:cxn>
                    <a:cxn ang="T139">
                      <a:pos x="T50" y="T51"/>
                    </a:cxn>
                    <a:cxn ang="T140">
                      <a:pos x="T52" y="T53"/>
                    </a:cxn>
                    <a:cxn ang="T141">
                      <a:pos x="T54" y="T55"/>
                    </a:cxn>
                    <a:cxn ang="T142">
                      <a:pos x="T56" y="T57"/>
                    </a:cxn>
                    <a:cxn ang="T143">
                      <a:pos x="T58" y="T59"/>
                    </a:cxn>
                    <a:cxn ang="T144">
                      <a:pos x="T60" y="T61"/>
                    </a:cxn>
                    <a:cxn ang="T145">
                      <a:pos x="T62" y="T63"/>
                    </a:cxn>
                    <a:cxn ang="T146">
                      <a:pos x="T64" y="T65"/>
                    </a:cxn>
                    <a:cxn ang="T147">
                      <a:pos x="T66" y="T67"/>
                    </a:cxn>
                    <a:cxn ang="T148">
                      <a:pos x="T68" y="T69"/>
                    </a:cxn>
                    <a:cxn ang="T149">
                      <a:pos x="T70" y="T71"/>
                    </a:cxn>
                    <a:cxn ang="T150">
                      <a:pos x="T72" y="T73"/>
                    </a:cxn>
                    <a:cxn ang="T151">
                      <a:pos x="T74" y="T75"/>
                    </a:cxn>
                    <a:cxn ang="T152">
                      <a:pos x="T76" y="T77"/>
                    </a:cxn>
                    <a:cxn ang="T153">
                      <a:pos x="T78" y="T79"/>
                    </a:cxn>
                    <a:cxn ang="T154">
                      <a:pos x="T80" y="T81"/>
                    </a:cxn>
                    <a:cxn ang="T155">
                      <a:pos x="T82" y="T83"/>
                    </a:cxn>
                    <a:cxn ang="T156">
                      <a:pos x="T84" y="T85"/>
                    </a:cxn>
                    <a:cxn ang="T157">
                      <a:pos x="T86" y="T87"/>
                    </a:cxn>
                    <a:cxn ang="T158">
                      <a:pos x="T88" y="T89"/>
                    </a:cxn>
                    <a:cxn ang="T159">
                      <a:pos x="T90" y="T91"/>
                    </a:cxn>
                    <a:cxn ang="T160">
                      <a:pos x="T92" y="T93"/>
                    </a:cxn>
                    <a:cxn ang="T161">
                      <a:pos x="T94" y="T95"/>
                    </a:cxn>
                    <a:cxn ang="T162">
                      <a:pos x="T96" y="T97"/>
                    </a:cxn>
                    <a:cxn ang="T163">
                      <a:pos x="T98" y="T99"/>
                    </a:cxn>
                    <a:cxn ang="T164">
                      <a:pos x="T100" y="T101"/>
                    </a:cxn>
                    <a:cxn ang="T165">
                      <a:pos x="T102" y="T103"/>
                    </a:cxn>
                    <a:cxn ang="T166">
                      <a:pos x="T104" y="T105"/>
                    </a:cxn>
                    <a:cxn ang="T167">
                      <a:pos x="T106" y="T107"/>
                    </a:cxn>
                    <a:cxn ang="T168">
                      <a:pos x="T108" y="T109"/>
                    </a:cxn>
                    <a:cxn ang="T169">
                      <a:pos x="T110" y="T111"/>
                    </a:cxn>
                    <a:cxn ang="T170">
                      <a:pos x="T112" y="T113"/>
                    </a:cxn>
                  </a:cxnLst>
                  <a:rect l="T171" t="T172" r="T173" b="T174"/>
                  <a:pathLst>
                    <a:path w="223" h="268">
                      <a:moveTo>
                        <a:pt x="28" y="24"/>
                      </a:moveTo>
                      <a:lnTo>
                        <a:pt x="28" y="24"/>
                      </a:lnTo>
                      <a:lnTo>
                        <a:pt x="24" y="19"/>
                      </a:lnTo>
                      <a:lnTo>
                        <a:pt x="19" y="14"/>
                      </a:lnTo>
                      <a:lnTo>
                        <a:pt x="14" y="12"/>
                      </a:lnTo>
                      <a:lnTo>
                        <a:pt x="9" y="12"/>
                      </a:lnTo>
                      <a:lnTo>
                        <a:pt x="2" y="10"/>
                      </a:lnTo>
                      <a:lnTo>
                        <a:pt x="0" y="7"/>
                      </a:lnTo>
                      <a:lnTo>
                        <a:pt x="0" y="5"/>
                      </a:lnTo>
                      <a:lnTo>
                        <a:pt x="2" y="2"/>
                      </a:lnTo>
                      <a:lnTo>
                        <a:pt x="2" y="0"/>
                      </a:lnTo>
                      <a:lnTo>
                        <a:pt x="5" y="0"/>
                      </a:lnTo>
                      <a:lnTo>
                        <a:pt x="19" y="0"/>
                      </a:lnTo>
                      <a:lnTo>
                        <a:pt x="48" y="2"/>
                      </a:lnTo>
                      <a:lnTo>
                        <a:pt x="64" y="0"/>
                      </a:lnTo>
                      <a:lnTo>
                        <a:pt x="74" y="0"/>
                      </a:lnTo>
                      <a:lnTo>
                        <a:pt x="79" y="0"/>
                      </a:lnTo>
                      <a:lnTo>
                        <a:pt x="81" y="2"/>
                      </a:lnTo>
                      <a:lnTo>
                        <a:pt x="81" y="5"/>
                      </a:lnTo>
                      <a:lnTo>
                        <a:pt x="79" y="7"/>
                      </a:lnTo>
                      <a:lnTo>
                        <a:pt x="72" y="10"/>
                      </a:lnTo>
                      <a:lnTo>
                        <a:pt x="67" y="14"/>
                      </a:lnTo>
                      <a:lnTo>
                        <a:pt x="64" y="17"/>
                      </a:lnTo>
                      <a:lnTo>
                        <a:pt x="64" y="22"/>
                      </a:lnTo>
                      <a:lnTo>
                        <a:pt x="64" y="26"/>
                      </a:lnTo>
                      <a:lnTo>
                        <a:pt x="67" y="29"/>
                      </a:lnTo>
                      <a:lnTo>
                        <a:pt x="69" y="36"/>
                      </a:lnTo>
                      <a:lnTo>
                        <a:pt x="117" y="110"/>
                      </a:lnTo>
                      <a:lnTo>
                        <a:pt x="120" y="115"/>
                      </a:lnTo>
                      <a:lnTo>
                        <a:pt x="124" y="117"/>
                      </a:lnTo>
                      <a:lnTo>
                        <a:pt x="127" y="115"/>
                      </a:lnTo>
                      <a:lnTo>
                        <a:pt x="131" y="110"/>
                      </a:lnTo>
                      <a:lnTo>
                        <a:pt x="170" y="45"/>
                      </a:lnTo>
                      <a:lnTo>
                        <a:pt x="175" y="38"/>
                      </a:lnTo>
                      <a:lnTo>
                        <a:pt x="177" y="33"/>
                      </a:lnTo>
                      <a:lnTo>
                        <a:pt x="177" y="26"/>
                      </a:lnTo>
                      <a:lnTo>
                        <a:pt x="177" y="19"/>
                      </a:lnTo>
                      <a:lnTo>
                        <a:pt x="172" y="14"/>
                      </a:lnTo>
                      <a:lnTo>
                        <a:pt x="170" y="12"/>
                      </a:lnTo>
                      <a:lnTo>
                        <a:pt x="163" y="12"/>
                      </a:lnTo>
                      <a:lnTo>
                        <a:pt x="153" y="10"/>
                      </a:lnTo>
                      <a:lnTo>
                        <a:pt x="151" y="10"/>
                      </a:lnTo>
                      <a:lnTo>
                        <a:pt x="148" y="5"/>
                      </a:lnTo>
                      <a:lnTo>
                        <a:pt x="151" y="2"/>
                      </a:lnTo>
                      <a:lnTo>
                        <a:pt x="153" y="0"/>
                      </a:lnTo>
                      <a:lnTo>
                        <a:pt x="158" y="0"/>
                      </a:lnTo>
                      <a:lnTo>
                        <a:pt x="187" y="2"/>
                      </a:lnTo>
                      <a:lnTo>
                        <a:pt x="218" y="0"/>
                      </a:lnTo>
                      <a:lnTo>
                        <a:pt x="220" y="2"/>
                      </a:lnTo>
                      <a:lnTo>
                        <a:pt x="223" y="5"/>
                      </a:lnTo>
                      <a:lnTo>
                        <a:pt x="220" y="7"/>
                      </a:lnTo>
                      <a:lnTo>
                        <a:pt x="218" y="10"/>
                      </a:lnTo>
                      <a:lnTo>
                        <a:pt x="213" y="12"/>
                      </a:lnTo>
                      <a:lnTo>
                        <a:pt x="206" y="17"/>
                      </a:lnTo>
                      <a:lnTo>
                        <a:pt x="201" y="22"/>
                      </a:lnTo>
                      <a:lnTo>
                        <a:pt x="191" y="38"/>
                      </a:lnTo>
                      <a:lnTo>
                        <a:pt x="139" y="122"/>
                      </a:lnTo>
                      <a:lnTo>
                        <a:pt x="131" y="132"/>
                      </a:lnTo>
                      <a:lnTo>
                        <a:pt x="131" y="134"/>
                      </a:lnTo>
                      <a:lnTo>
                        <a:pt x="129" y="139"/>
                      </a:lnTo>
                      <a:lnTo>
                        <a:pt x="129" y="230"/>
                      </a:lnTo>
                      <a:lnTo>
                        <a:pt x="131" y="239"/>
                      </a:lnTo>
                      <a:lnTo>
                        <a:pt x="136" y="249"/>
                      </a:lnTo>
                      <a:lnTo>
                        <a:pt x="139" y="254"/>
                      </a:lnTo>
                      <a:lnTo>
                        <a:pt x="146" y="256"/>
                      </a:lnTo>
                      <a:lnTo>
                        <a:pt x="155" y="259"/>
                      </a:lnTo>
                      <a:lnTo>
                        <a:pt x="158" y="261"/>
                      </a:lnTo>
                      <a:lnTo>
                        <a:pt x="160" y="263"/>
                      </a:lnTo>
                      <a:lnTo>
                        <a:pt x="160" y="268"/>
                      </a:lnTo>
                      <a:lnTo>
                        <a:pt x="158" y="268"/>
                      </a:lnTo>
                      <a:lnTo>
                        <a:pt x="153" y="268"/>
                      </a:lnTo>
                      <a:lnTo>
                        <a:pt x="112" y="268"/>
                      </a:lnTo>
                      <a:lnTo>
                        <a:pt x="88" y="268"/>
                      </a:lnTo>
                      <a:lnTo>
                        <a:pt x="76" y="268"/>
                      </a:lnTo>
                      <a:lnTo>
                        <a:pt x="72" y="268"/>
                      </a:lnTo>
                      <a:lnTo>
                        <a:pt x="69" y="268"/>
                      </a:lnTo>
                      <a:lnTo>
                        <a:pt x="69" y="263"/>
                      </a:lnTo>
                      <a:lnTo>
                        <a:pt x="72" y="261"/>
                      </a:lnTo>
                      <a:lnTo>
                        <a:pt x="74" y="259"/>
                      </a:lnTo>
                      <a:lnTo>
                        <a:pt x="86" y="256"/>
                      </a:lnTo>
                      <a:lnTo>
                        <a:pt x="91" y="254"/>
                      </a:lnTo>
                      <a:lnTo>
                        <a:pt x="96" y="251"/>
                      </a:lnTo>
                      <a:lnTo>
                        <a:pt x="98" y="244"/>
                      </a:lnTo>
                      <a:lnTo>
                        <a:pt x="100" y="237"/>
                      </a:lnTo>
                      <a:lnTo>
                        <a:pt x="100" y="144"/>
                      </a:lnTo>
                      <a:lnTo>
                        <a:pt x="98" y="139"/>
                      </a:lnTo>
                      <a:lnTo>
                        <a:pt x="98" y="134"/>
                      </a:lnTo>
                      <a:lnTo>
                        <a:pt x="91" y="125"/>
                      </a:lnTo>
                      <a:lnTo>
                        <a:pt x="28" y="24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1" name="Freeform 90"/>
                <p:cNvSpPr>
                  <a:spLocks/>
                </p:cNvSpPr>
                <p:nvPr/>
              </p:nvSpPr>
              <p:spPr bwMode="auto">
                <a:xfrm>
                  <a:off x="1426" y="268"/>
                  <a:ext cx="323" cy="270"/>
                </a:xfrm>
                <a:custGeom>
                  <a:avLst/>
                  <a:gdLst>
                    <a:gd name="T0" fmla="*/ 297 w 323"/>
                    <a:gd name="T1" fmla="*/ 246 h 270"/>
                    <a:gd name="T2" fmla="*/ 311 w 323"/>
                    <a:gd name="T3" fmla="*/ 258 h 270"/>
                    <a:gd name="T4" fmla="*/ 323 w 323"/>
                    <a:gd name="T5" fmla="*/ 265 h 270"/>
                    <a:gd name="T6" fmla="*/ 321 w 323"/>
                    <a:gd name="T7" fmla="*/ 270 h 270"/>
                    <a:gd name="T8" fmla="*/ 299 w 323"/>
                    <a:gd name="T9" fmla="*/ 270 h 270"/>
                    <a:gd name="T10" fmla="*/ 263 w 323"/>
                    <a:gd name="T11" fmla="*/ 270 h 270"/>
                    <a:gd name="T12" fmla="*/ 244 w 323"/>
                    <a:gd name="T13" fmla="*/ 270 h 270"/>
                    <a:gd name="T14" fmla="*/ 244 w 323"/>
                    <a:gd name="T15" fmla="*/ 263 h 270"/>
                    <a:gd name="T16" fmla="*/ 258 w 323"/>
                    <a:gd name="T17" fmla="*/ 256 h 270"/>
                    <a:gd name="T18" fmla="*/ 266 w 323"/>
                    <a:gd name="T19" fmla="*/ 234 h 270"/>
                    <a:gd name="T20" fmla="*/ 256 w 323"/>
                    <a:gd name="T21" fmla="*/ 79 h 270"/>
                    <a:gd name="T22" fmla="*/ 254 w 323"/>
                    <a:gd name="T23" fmla="*/ 74 h 270"/>
                    <a:gd name="T24" fmla="*/ 242 w 323"/>
                    <a:gd name="T25" fmla="*/ 86 h 270"/>
                    <a:gd name="T26" fmla="*/ 158 w 323"/>
                    <a:gd name="T27" fmla="*/ 256 h 270"/>
                    <a:gd name="T28" fmla="*/ 151 w 323"/>
                    <a:gd name="T29" fmla="*/ 265 h 270"/>
                    <a:gd name="T30" fmla="*/ 148 w 323"/>
                    <a:gd name="T31" fmla="*/ 258 h 270"/>
                    <a:gd name="T32" fmla="*/ 62 w 323"/>
                    <a:gd name="T33" fmla="*/ 83 h 270"/>
                    <a:gd name="T34" fmla="*/ 60 w 323"/>
                    <a:gd name="T35" fmla="*/ 79 h 270"/>
                    <a:gd name="T36" fmla="*/ 45 w 323"/>
                    <a:gd name="T37" fmla="*/ 218 h 270"/>
                    <a:gd name="T38" fmla="*/ 45 w 323"/>
                    <a:gd name="T39" fmla="*/ 234 h 270"/>
                    <a:gd name="T40" fmla="*/ 52 w 323"/>
                    <a:gd name="T41" fmla="*/ 249 h 270"/>
                    <a:gd name="T42" fmla="*/ 74 w 323"/>
                    <a:gd name="T43" fmla="*/ 261 h 270"/>
                    <a:gd name="T44" fmla="*/ 79 w 323"/>
                    <a:gd name="T45" fmla="*/ 265 h 270"/>
                    <a:gd name="T46" fmla="*/ 76 w 323"/>
                    <a:gd name="T47" fmla="*/ 270 h 270"/>
                    <a:gd name="T48" fmla="*/ 36 w 323"/>
                    <a:gd name="T49" fmla="*/ 270 h 270"/>
                    <a:gd name="T50" fmla="*/ 2 w 323"/>
                    <a:gd name="T51" fmla="*/ 270 h 270"/>
                    <a:gd name="T52" fmla="*/ 0 w 323"/>
                    <a:gd name="T53" fmla="*/ 265 h 270"/>
                    <a:gd name="T54" fmla="*/ 2 w 323"/>
                    <a:gd name="T55" fmla="*/ 261 h 270"/>
                    <a:gd name="T56" fmla="*/ 21 w 323"/>
                    <a:gd name="T57" fmla="*/ 249 h 270"/>
                    <a:gd name="T58" fmla="*/ 26 w 323"/>
                    <a:gd name="T59" fmla="*/ 229 h 270"/>
                    <a:gd name="T60" fmla="*/ 36 w 323"/>
                    <a:gd name="T61" fmla="*/ 86 h 270"/>
                    <a:gd name="T62" fmla="*/ 31 w 323"/>
                    <a:gd name="T63" fmla="*/ 38 h 270"/>
                    <a:gd name="T64" fmla="*/ 14 w 323"/>
                    <a:gd name="T65" fmla="*/ 14 h 270"/>
                    <a:gd name="T66" fmla="*/ 5 w 323"/>
                    <a:gd name="T67" fmla="*/ 4 h 270"/>
                    <a:gd name="T68" fmla="*/ 7 w 323"/>
                    <a:gd name="T69" fmla="*/ 2 h 270"/>
                    <a:gd name="T70" fmla="*/ 21 w 323"/>
                    <a:gd name="T71" fmla="*/ 2 h 270"/>
                    <a:gd name="T72" fmla="*/ 52 w 323"/>
                    <a:gd name="T73" fmla="*/ 0 h 270"/>
                    <a:gd name="T74" fmla="*/ 60 w 323"/>
                    <a:gd name="T75" fmla="*/ 4 h 270"/>
                    <a:gd name="T76" fmla="*/ 151 w 323"/>
                    <a:gd name="T77" fmla="*/ 206 h 270"/>
                    <a:gd name="T78" fmla="*/ 160 w 323"/>
                    <a:gd name="T79" fmla="*/ 215 h 270"/>
                    <a:gd name="T80" fmla="*/ 165 w 323"/>
                    <a:gd name="T81" fmla="*/ 210 h 270"/>
                    <a:gd name="T82" fmla="*/ 263 w 323"/>
                    <a:gd name="T83" fmla="*/ 14 h 270"/>
                    <a:gd name="T84" fmla="*/ 273 w 323"/>
                    <a:gd name="T85" fmla="*/ 0 h 270"/>
                    <a:gd name="T86" fmla="*/ 290 w 323"/>
                    <a:gd name="T87" fmla="*/ 4 h 270"/>
                    <a:gd name="T88" fmla="*/ 309 w 323"/>
                    <a:gd name="T89" fmla="*/ 0 h 270"/>
                    <a:gd name="T90" fmla="*/ 311 w 323"/>
                    <a:gd name="T91" fmla="*/ 7 h 270"/>
                    <a:gd name="T92" fmla="*/ 297 w 323"/>
                    <a:gd name="T93" fmla="*/ 14 h 270"/>
                    <a:gd name="T94" fmla="*/ 282 w 323"/>
                    <a:gd name="T95" fmla="*/ 33 h 270"/>
                    <a:gd name="T96" fmla="*/ 294 w 323"/>
                    <a:gd name="T97" fmla="*/ 234 h 270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w 323"/>
                    <a:gd name="T148" fmla="*/ 0 h 270"/>
                    <a:gd name="T149" fmla="*/ 323 w 323"/>
                    <a:gd name="T150" fmla="*/ 270 h 270"/>
                  </a:gdLst>
                  <a:ahLst/>
                  <a:cxnLst>
                    <a:cxn ang="T98">
                      <a:pos x="T0" y="T1"/>
                    </a:cxn>
                    <a:cxn ang="T99">
                      <a:pos x="T2" y="T3"/>
                    </a:cxn>
                    <a:cxn ang="T100">
                      <a:pos x="T4" y="T5"/>
                    </a:cxn>
                    <a:cxn ang="T101">
                      <a:pos x="T6" y="T7"/>
                    </a:cxn>
                    <a:cxn ang="T102">
                      <a:pos x="T8" y="T9"/>
                    </a:cxn>
                    <a:cxn ang="T103">
                      <a:pos x="T10" y="T11"/>
                    </a:cxn>
                    <a:cxn ang="T104">
                      <a:pos x="T12" y="T13"/>
                    </a:cxn>
                    <a:cxn ang="T105">
                      <a:pos x="T14" y="T15"/>
                    </a:cxn>
                    <a:cxn ang="T106">
                      <a:pos x="T16" y="T17"/>
                    </a:cxn>
                    <a:cxn ang="T107">
                      <a:pos x="T18" y="T19"/>
                    </a:cxn>
                    <a:cxn ang="T108">
                      <a:pos x="T20" y="T21"/>
                    </a:cxn>
                    <a:cxn ang="T109">
                      <a:pos x="T22" y="T23"/>
                    </a:cxn>
                    <a:cxn ang="T110">
                      <a:pos x="T24" y="T25"/>
                    </a:cxn>
                    <a:cxn ang="T111">
                      <a:pos x="T26" y="T27"/>
                    </a:cxn>
                    <a:cxn ang="T112">
                      <a:pos x="T28" y="T29"/>
                    </a:cxn>
                    <a:cxn ang="T113">
                      <a:pos x="T30" y="T31"/>
                    </a:cxn>
                    <a:cxn ang="T114">
                      <a:pos x="T32" y="T33"/>
                    </a:cxn>
                    <a:cxn ang="T115">
                      <a:pos x="T34" y="T35"/>
                    </a:cxn>
                    <a:cxn ang="T116">
                      <a:pos x="T36" y="T37"/>
                    </a:cxn>
                    <a:cxn ang="T117">
                      <a:pos x="T38" y="T39"/>
                    </a:cxn>
                    <a:cxn ang="T118">
                      <a:pos x="T40" y="T41"/>
                    </a:cxn>
                    <a:cxn ang="T119">
                      <a:pos x="T42" y="T43"/>
                    </a:cxn>
                    <a:cxn ang="T120">
                      <a:pos x="T44" y="T45"/>
                    </a:cxn>
                    <a:cxn ang="T121">
                      <a:pos x="T46" y="T47"/>
                    </a:cxn>
                    <a:cxn ang="T122">
                      <a:pos x="T48" y="T49"/>
                    </a:cxn>
                    <a:cxn ang="T123">
                      <a:pos x="T50" y="T51"/>
                    </a:cxn>
                    <a:cxn ang="T124">
                      <a:pos x="T52" y="T53"/>
                    </a:cxn>
                    <a:cxn ang="T125">
                      <a:pos x="T54" y="T55"/>
                    </a:cxn>
                    <a:cxn ang="T126">
                      <a:pos x="T56" y="T57"/>
                    </a:cxn>
                    <a:cxn ang="T127">
                      <a:pos x="T58" y="T59"/>
                    </a:cxn>
                    <a:cxn ang="T128">
                      <a:pos x="T60" y="T61"/>
                    </a:cxn>
                    <a:cxn ang="T129">
                      <a:pos x="T62" y="T63"/>
                    </a:cxn>
                    <a:cxn ang="T130">
                      <a:pos x="T64" y="T65"/>
                    </a:cxn>
                    <a:cxn ang="T131">
                      <a:pos x="T66" y="T67"/>
                    </a:cxn>
                    <a:cxn ang="T132">
                      <a:pos x="T68" y="T69"/>
                    </a:cxn>
                    <a:cxn ang="T133">
                      <a:pos x="T70" y="T71"/>
                    </a:cxn>
                    <a:cxn ang="T134">
                      <a:pos x="T72" y="T73"/>
                    </a:cxn>
                    <a:cxn ang="T135">
                      <a:pos x="T74" y="T75"/>
                    </a:cxn>
                    <a:cxn ang="T136">
                      <a:pos x="T76" y="T77"/>
                    </a:cxn>
                    <a:cxn ang="T137">
                      <a:pos x="T78" y="T79"/>
                    </a:cxn>
                    <a:cxn ang="T138">
                      <a:pos x="T80" y="T81"/>
                    </a:cxn>
                    <a:cxn ang="T139">
                      <a:pos x="T82" y="T83"/>
                    </a:cxn>
                    <a:cxn ang="T140">
                      <a:pos x="T84" y="T85"/>
                    </a:cxn>
                    <a:cxn ang="T141">
                      <a:pos x="T86" y="T87"/>
                    </a:cxn>
                    <a:cxn ang="T142">
                      <a:pos x="T88" y="T89"/>
                    </a:cxn>
                    <a:cxn ang="T143">
                      <a:pos x="T90" y="T91"/>
                    </a:cxn>
                    <a:cxn ang="T144">
                      <a:pos x="T92" y="T93"/>
                    </a:cxn>
                    <a:cxn ang="T145">
                      <a:pos x="T94" y="T95"/>
                    </a:cxn>
                    <a:cxn ang="T146">
                      <a:pos x="T96" y="T97"/>
                    </a:cxn>
                  </a:cxnLst>
                  <a:rect l="T147" t="T148" r="T149" b="T150"/>
                  <a:pathLst>
                    <a:path w="323" h="270">
                      <a:moveTo>
                        <a:pt x="294" y="234"/>
                      </a:moveTo>
                      <a:lnTo>
                        <a:pt x="294" y="234"/>
                      </a:lnTo>
                      <a:lnTo>
                        <a:pt x="297" y="246"/>
                      </a:lnTo>
                      <a:lnTo>
                        <a:pt x="299" y="253"/>
                      </a:lnTo>
                      <a:lnTo>
                        <a:pt x="304" y="256"/>
                      </a:lnTo>
                      <a:lnTo>
                        <a:pt x="311" y="258"/>
                      </a:lnTo>
                      <a:lnTo>
                        <a:pt x="321" y="261"/>
                      </a:lnTo>
                      <a:lnTo>
                        <a:pt x="323" y="263"/>
                      </a:lnTo>
                      <a:lnTo>
                        <a:pt x="323" y="265"/>
                      </a:lnTo>
                      <a:lnTo>
                        <a:pt x="323" y="270"/>
                      </a:lnTo>
                      <a:lnTo>
                        <a:pt x="321" y="270"/>
                      </a:lnTo>
                      <a:lnTo>
                        <a:pt x="316" y="270"/>
                      </a:lnTo>
                      <a:lnTo>
                        <a:pt x="299" y="270"/>
                      </a:lnTo>
                      <a:lnTo>
                        <a:pt x="280" y="270"/>
                      </a:lnTo>
                      <a:lnTo>
                        <a:pt x="263" y="270"/>
                      </a:lnTo>
                      <a:lnTo>
                        <a:pt x="246" y="270"/>
                      </a:lnTo>
                      <a:lnTo>
                        <a:pt x="244" y="270"/>
                      </a:lnTo>
                      <a:lnTo>
                        <a:pt x="242" y="265"/>
                      </a:lnTo>
                      <a:lnTo>
                        <a:pt x="244" y="263"/>
                      </a:lnTo>
                      <a:lnTo>
                        <a:pt x="246" y="261"/>
                      </a:lnTo>
                      <a:lnTo>
                        <a:pt x="256" y="258"/>
                      </a:lnTo>
                      <a:lnTo>
                        <a:pt x="258" y="256"/>
                      </a:lnTo>
                      <a:lnTo>
                        <a:pt x="263" y="251"/>
                      </a:lnTo>
                      <a:lnTo>
                        <a:pt x="266" y="246"/>
                      </a:lnTo>
                      <a:lnTo>
                        <a:pt x="266" y="234"/>
                      </a:lnTo>
                      <a:lnTo>
                        <a:pt x="256" y="88"/>
                      </a:lnTo>
                      <a:lnTo>
                        <a:pt x="256" y="79"/>
                      </a:lnTo>
                      <a:lnTo>
                        <a:pt x="254" y="76"/>
                      </a:lnTo>
                      <a:lnTo>
                        <a:pt x="254" y="74"/>
                      </a:lnTo>
                      <a:lnTo>
                        <a:pt x="249" y="76"/>
                      </a:lnTo>
                      <a:lnTo>
                        <a:pt x="246" y="76"/>
                      </a:lnTo>
                      <a:lnTo>
                        <a:pt x="242" y="86"/>
                      </a:lnTo>
                      <a:lnTo>
                        <a:pt x="165" y="246"/>
                      </a:lnTo>
                      <a:lnTo>
                        <a:pt x="158" y="256"/>
                      </a:lnTo>
                      <a:lnTo>
                        <a:pt x="155" y="263"/>
                      </a:lnTo>
                      <a:lnTo>
                        <a:pt x="153" y="263"/>
                      </a:lnTo>
                      <a:lnTo>
                        <a:pt x="151" y="265"/>
                      </a:lnTo>
                      <a:lnTo>
                        <a:pt x="148" y="263"/>
                      </a:lnTo>
                      <a:lnTo>
                        <a:pt x="148" y="258"/>
                      </a:lnTo>
                      <a:lnTo>
                        <a:pt x="143" y="253"/>
                      </a:lnTo>
                      <a:lnTo>
                        <a:pt x="62" y="83"/>
                      </a:lnTo>
                      <a:lnTo>
                        <a:pt x="62" y="81"/>
                      </a:lnTo>
                      <a:lnTo>
                        <a:pt x="60" y="79"/>
                      </a:lnTo>
                      <a:lnTo>
                        <a:pt x="57" y="81"/>
                      </a:lnTo>
                      <a:lnTo>
                        <a:pt x="55" y="86"/>
                      </a:lnTo>
                      <a:lnTo>
                        <a:pt x="45" y="218"/>
                      </a:lnTo>
                      <a:lnTo>
                        <a:pt x="45" y="227"/>
                      </a:lnTo>
                      <a:lnTo>
                        <a:pt x="45" y="234"/>
                      </a:lnTo>
                      <a:lnTo>
                        <a:pt x="48" y="241"/>
                      </a:lnTo>
                      <a:lnTo>
                        <a:pt x="50" y="246"/>
                      </a:lnTo>
                      <a:lnTo>
                        <a:pt x="52" y="249"/>
                      </a:lnTo>
                      <a:lnTo>
                        <a:pt x="55" y="253"/>
                      </a:lnTo>
                      <a:lnTo>
                        <a:pt x="62" y="256"/>
                      </a:lnTo>
                      <a:lnTo>
                        <a:pt x="74" y="261"/>
                      </a:lnTo>
                      <a:lnTo>
                        <a:pt x="76" y="263"/>
                      </a:lnTo>
                      <a:lnTo>
                        <a:pt x="79" y="263"/>
                      </a:lnTo>
                      <a:lnTo>
                        <a:pt x="79" y="265"/>
                      </a:lnTo>
                      <a:lnTo>
                        <a:pt x="79" y="270"/>
                      </a:lnTo>
                      <a:lnTo>
                        <a:pt x="76" y="270"/>
                      </a:lnTo>
                      <a:lnTo>
                        <a:pt x="69" y="270"/>
                      </a:lnTo>
                      <a:lnTo>
                        <a:pt x="36" y="270"/>
                      </a:lnTo>
                      <a:lnTo>
                        <a:pt x="14" y="270"/>
                      </a:lnTo>
                      <a:lnTo>
                        <a:pt x="2" y="270"/>
                      </a:lnTo>
                      <a:lnTo>
                        <a:pt x="0" y="270"/>
                      </a:lnTo>
                      <a:lnTo>
                        <a:pt x="0" y="265"/>
                      </a:lnTo>
                      <a:lnTo>
                        <a:pt x="0" y="263"/>
                      </a:lnTo>
                      <a:lnTo>
                        <a:pt x="2" y="261"/>
                      </a:lnTo>
                      <a:lnTo>
                        <a:pt x="12" y="258"/>
                      </a:lnTo>
                      <a:lnTo>
                        <a:pt x="17" y="256"/>
                      </a:lnTo>
                      <a:lnTo>
                        <a:pt x="21" y="249"/>
                      </a:lnTo>
                      <a:lnTo>
                        <a:pt x="24" y="241"/>
                      </a:lnTo>
                      <a:lnTo>
                        <a:pt x="26" y="229"/>
                      </a:lnTo>
                      <a:lnTo>
                        <a:pt x="31" y="150"/>
                      </a:lnTo>
                      <a:lnTo>
                        <a:pt x="36" y="117"/>
                      </a:lnTo>
                      <a:lnTo>
                        <a:pt x="36" y="86"/>
                      </a:lnTo>
                      <a:lnTo>
                        <a:pt x="33" y="57"/>
                      </a:lnTo>
                      <a:lnTo>
                        <a:pt x="31" y="38"/>
                      </a:lnTo>
                      <a:lnTo>
                        <a:pt x="26" y="24"/>
                      </a:lnTo>
                      <a:lnTo>
                        <a:pt x="21" y="16"/>
                      </a:lnTo>
                      <a:lnTo>
                        <a:pt x="14" y="14"/>
                      </a:lnTo>
                      <a:lnTo>
                        <a:pt x="12" y="12"/>
                      </a:lnTo>
                      <a:lnTo>
                        <a:pt x="7" y="9"/>
                      </a:lnTo>
                      <a:lnTo>
                        <a:pt x="5" y="4"/>
                      </a:lnTo>
                      <a:lnTo>
                        <a:pt x="7" y="4"/>
                      </a:lnTo>
                      <a:lnTo>
                        <a:pt x="7" y="2"/>
                      </a:lnTo>
                      <a:lnTo>
                        <a:pt x="12" y="0"/>
                      </a:lnTo>
                      <a:lnTo>
                        <a:pt x="21" y="2"/>
                      </a:lnTo>
                      <a:lnTo>
                        <a:pt x="33" y="4"/>
                      </a:lnTo>
                      <a:lnTo>
                        <a:pt x="52" y="0"/>
                      </a:lnTo>
                      <a:lnTo>
                        <a:pt x="57" y="2"/>
                      </a:lnTo>
                      <a:lnTo>
                        <a:pt x="60" y="4"/>
                      </a:lnTo>
                      <a:lnTo>
                        <a:pt x="62" y="12"/>
                      </a:lnTo>
                      <a:lnTo>
                        <a:pt x="151" y="206"/>
                      </a:lnTo>
                      <a:lnTo>
                        <a:pt x="158" y="215"/>
                      </a:lnTo>
                      <a:lnTo>
                        <a:pt x="160" y="215"/>
                      </a:lnTo>
                      <a:lnTo>
                        <a:pt x="163" y="215"/>
                      </a:lnTo>
                      <a:lnTo>
                        <a:pt x="165" y="210"/>
                      </a:lnTo>
                      <a:lnTo>
                        <a:pt x="172" y="196"/>
                      </a:lnTo>
                      <a:lnTo>
                        <a:pt x="263" y="14"/>
                      </a:lnTo>
                      <a:lnTo>
                        <a:pt x="266" y="7"/>
                      </a:lnTo>
                      <a:lnTo>
                        <a:pt x="270" y="2"/>
                      </a:lnTo>
                      <a:lnTo>
                        <a:pt x="273" y="0"/>
                      </a:lnTo>
                      <a:lnTo>
                        <a:pt x="290" y="4"/>
                      </a:lnTo>
                      <a:lnTo>
                        <a:pt x="299" y="2"/>
                      </a:lnTo>
                      <a:lnTo>
                        <a:pt x="309" y="0"/>
                      </a:lnTo>
                      <a:lnTo>
                        <a:pt x="311" y="2"/>
                      </a:lnTo>
                      <a:lnTo>
                        <a:pt x="311" y="7"/>
                      </a:lnTo>
                      <a:lnTo>
                        <a:pt x="311" y="9"/>
                      </a:lnTo>
                      <a:lnTo>
                        <a:pt x="306" y="12"/>
                      </a:lnTo>
                      <a:lnTo>
                        <a:pt x="297" y="14"/>
                      </a:lnTo>
                      <a:lnTo>
                        <a:pt x="292" y="16"/>
                      </a:lnTo>
                      <a:lnTo>
                        <a:pt x="287" y="24"/>
                      </a:lnTo>
                      <a:lnTo>
                        <a:pt x="282" y="33"/>
                      </a:lnTo>
                      <a:lnTo>
                        <a:pt x="282" y="47"/>
                      </a:lnTo>
                      <a:lnTo>
                        <a:pt x="294" y="234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" name="Freeform 91"/>
                <p:cNvSpPr>
                  <a:spLocks/>
                </p:cNvSpPr>
                <p:nvPr/>
              </p:nvSpPr>
              <p:spPr bwMode="auto">
                <a:xfrm>
                  <a:off x="1198" y="270"/>
                  <a:ext cx="199" cy="268"/>
                </a:xfrm>
                <a:custGeom>
                  <a:avLst/>
                  <a:gdLst>
                    <a:gd name="T0" fmla="*/ 62 w 199"/>
                    <a:gd name="T1" fmla="*/ 117 h 268"/>
                    <a:gd name="T2" fmla="*/ 74 w 199"/>
                    <a:gd name="T3" fmla="*/ 125 h 268"/>
                    <a:gd name="T4" fmla="*/ 130 w 199"/>
                    <a:gd name="T5" fmla="*/ 122 h 268"/>
                    <a:gd name="T6" fmla="*/ 146 w 199"/>
                    <a:gd name="T7" fmla="*/ 108 h 268"/>
                    <a:gd name="T8" fmla="*/ 154 w 199"/>
                    <a:gd name="T9" fmla="*/ 93 h 268"/>
                    <a:gd name="T10" fmla="*/ 158 w 199"/>
                    <a:gd name="T11" fmla="*/ 96 h 268"/>
                    <a:gd name="T12" fmla="*/ 158 w 199"/>
                    <a:gd name="T13" fmla="*/ 139 h 268"/>
                    <a:gd name="T14" fmla="*/ 158 w 199"/>
                    <a:gd name="T15" fmla="*/ 168 h 268"/>
                    <a:gd name="T16" fmla="*/ 154 w 199"/>
                    <a:gd name="T17" fmla="*/ 172 h 268"/>
                    <a:gd name="T18" fmla="*/ 151 w 199"/>
                    <a:gd name="T19" fmla="*/ 168 h 268"/>
                    <a:gd name="T20" fmla="*/ 139 w 199"/>
                    <a:gd name="T21" fmla="*/ 144 h 268"/>
                    <a:gd name="T22" fmla="*/ 122 w 199"/>
                    <a:gd name="T23" fmla="*/ 139 h 268"/>
                    <a:gd name="T24" fmla="*/ 62 w 199"/>
                    <a:gd name="T25" fmla="*/ 141 h 268"/>
                    <a:gd name="T26" fmla="*/ 62 w 199"/>
                    <a:gd name="T27" fmla="*/ 151 h 268"/>
                    <a:gd name="T28" fmla="*/ 62 w 199"/>
                    <a:gd name="T29" fmla="*/ 237 h 268"/>
                    <a:gd name="T30" fmla="*/ 67 w 199"/>
                    <a:gd name="T31" fmla="*/ 249 h 268"/>
                    <a:gd name="T32" fmla="*/ 89 w 199"/>
                    <a:gd name="T33" fmla="*/ 254 h 268"/>
                    <a:gd name="T34" fmla="*/ 120 w 199"/>
                    <a:gd name="T35" fmla="*/ 251 h 268"/>
                    <a:gd name="T36" fmla="*/ 161 w 199"/>
                    <a:gd name="T37" fmla="*/ 239 h 268"/>
                    <a:gd name="T38" fmla="*/ 189 w 199"/>
                    <a:gd name="T39" fmla="*/ 220 h 268"/>
                    <a:gd name="T40" fmla="*/ 194 w 199"/>
                    <a:gd name="T41" fmla="*/ 213 h 268"/>
                    <a:gd name="T42" fmla="*/ 199 w 199"/>
                    <a:gd name="T43" fmla="*/ 220 h 268"/>
                    <a:gd name="T44" fmla="*/ 192 w 199"/>
                    <a:gd name="T45" fmla="*/ 239 h 268"/>
                    <a:gd name="T46" fmla="*/ 180 w 199"/>
                    <a:gd name="T47" fmla="*/ 256 h 268"/>
                    <a:gd name="T48" fmla="*/ 154 w 199"/>
                    <a:gd name="T49" fmla="*/ 268 h 268"/>
                    <a:gd name="T50" fmla="*/ 98 w 199"/>
                    <a:gd name="T51" fmla="*/ 268 h 268"/>
                    <a:gd name="T52" fmla="*/ 10 w 199"/>
                    <a:gd name="T53" fmla="*/ 268 h 268"/>
                    <a:gd name="T54" fmla="*/ 5 w 199"/>
                    <a:gd name="T55" fmla="*/ 268 h 268"/>
                    <a:gd name="T56" fmla="*/ 5 w 199"/>
                    <a:gd name="T57" fmla="*/ 263 h 268"/>
                    <a:gd name="T58" fmla="*/ 22 w 199"/>
                    <a:gd name="T59" fmla="*/ 254 h 268"/>
                    <a:gd name="T60" fmla="*/ 29 w 199"/>
                    <a:gd name="T61" fmla="*/ 244 h 268"/>
                    <a:gd name="T62" fmla="*/ 31 w 199"/>
                    <a:gd name="T63" fmla="*/ 50 h 268"/>
                    <a:gd name="T64" fmla="*/ 31 w 199"/>
                    <a:gd name="T65" fmla="*/ 29 h 268"/>
                    <a:gd name="T66" fmla="*/ 22 w 199"/>
                    <a:gd name="T67" fmla="*/ 14 h 268"/>
                    <a:gd name="T68" fmla="*/ 10 w 199"/>
                    <a:gd name="T69" fmla="*/ 10 h 268"/>
                    <a:gd name="T70" fmla="*/ 0 w 199"/>
                    <a:gd name="T71" fmla="*/ 5 h 268"/>
                    <a:gd name="T72" fmla="*/ 3 w 199"/>
                    <a:gd name="T73" fmla="*/ 2 h 268"/>
                    <a:gd name="T74" fmla="*/ 12 w 199"/>
                    <a:gd name="T75" fmla="*/ 0 h 268"/>
                    <a:gd name="T76" fmla="*/ 120 w 199"/>
                    <a:gd name="T77" fmla="*/ 2 h 268"/>
                    <a:gd name="T78" fmla="*/ 175 w 199"/>
                    <a:gd name="T79" fmla="*/ 0 h 268"/>
                    <a:gd name="T80" fmla="*/ 177 w 199"/>
                    <a:gd name="T81" fmla="*/ 10 h 268"/>
                    <a:gd name="T82" fmla="*/ 173 w 199"/>
                    <a:gd name="T83" fmla="*/ 53 h 268"/>
                    <a:gd name="T84" fmla="*/ 168 w 199"/>
                    <a:gd name="T85" fmla="*/ 53 h 268"/>
                    <a:gd name="T86" fmla="*/ 163 w 199"/>
                    <a:gd name="T87" fmla="*/ 33 h 268"/>
                    <a:gd name="T88" fmla="*/ 161 w 199"/>
                    <a:gd name="T89" fmla="*/ 26 h 268"/>
                    <a:gd name="T90" fmla="*/ 139 w 199"/>
                    <a:gd name="T91" fmla="*/ 17 h 268"/>
                    <a:gd name="T92" fmla="*/ 96 w 199"/>
                    <a:gd name="T93" fmla="*/ 14 h 268"/>
                    <a:gd name="T94" fmla="*/ 70 w 199"/>
                    <a:gd name="T95" fmla="*/ 17 h 268"/>
                    <a:gd name="T96" fmla="*/ 62 w 199"/>
                    <a:gd name="T97" fmla="*/ 26 h 268"/>
                    <a:gd name="T98" fmla="*/ 62 w 199"/>
                    <a:gd name="T99" fmla="*/ 110 h 268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w 199"/>
                    <a:gd name="T151" fmla="*/ 0 h 268"/>
                    <a:gd name="T152" fmla="*/ 199 w 199"/>
                    <a:gd name="T153" fmla="*/ 268 h 268"/>
                  </a:gdLst>
                  <a:ahLst/>
                  <a:cxnLst>
                    <a:cxn ang="T100">
                      <a:pos x="T0" y="T1"/>
                    </a:cxn>
                    <a:cxn ang="T101">
                      <a:pos x="T2" y="T3"/>
                    </a:cxn>
                    <a:cxn ang="T102">
                      <a:pos x="T4" y="T5"/>
                    </a:cxn>
                    <a:cxn ang="T103">
                      <a:pos x="T6" y="T7"/>
                    </a:cxn>
                    <a:cxn ang="T104">
                      <a:pos x="T8" y="T9"/>
                    </a:cxn>
                    <a:cxn ang="T105">
                      <a:pos x="T10" y="T11"/>
                    </a:cxn>
                    <a:cxn ang="T106">
                      <a:pos x="T12" y="T13"/>
                    </a:cxn>
                    <a:cxn ang="T107">
                      <a:pos x="T14" y="T15"/>
                    </a:cxn>
                    <a:cxn ang="T108">
                      <a:pos x="T16" y="T17"/>
                    </a:cxn>
                    <a:cxn ang="T109">
                      <a:pos x="T18" y="T19"/>
                    </a:cxn>
                    <a:cxn ang="T110">
                      <a:pos x="T20" y="T21"/>
                    </a:cxn>
                    <a:cxn ang="T111">
                      <a:pos x="T22" y="T23"/>
                    </a:cxn>
                    <a:cxn ang="T112">
                      <a:pos x="T24" y="T25"/>
                    </a:cxn>
                    <a:cxn ang="T113">
                      <a:pos x="T26" y="T27"/>
                    </a:cxn>
                    <a:cxn ang="T114">
                      <a:pos x="T28" y="T29"/>
                    </a:cxn>
                    <a:cxn ang="T115">
                      <a:pos x="T30" y="T31"/>
                    </a:cxn>
                    <a:cxn ang="T116">
                      <a:pos x="T32" y="T33"/>
                    </a:cxn>
                    <a:cxn ang="T117">
                      <a:pos x="T34" y="T35"/>
                    </a:cxn>
                    <a:cxn ang="T118">
                      <a:pos x="T36" y="T37"/>
                    </a:cxn>
                    <a:cxn ang="T119">
                      <a:pos x="T38" y="T39"/>
                    </a:cxn>
                    <a:cxn ang="T120">
                      <a:pos x="T40" y="T41"/>
                    </a:cxn>
                    <a:cxn ang="T121">
                      <a:pos x="T42" y="T43"/>
                    </a:cxn>
                    <a:cxn ang="T122">
                      <a:pos x="T44" y="T45"/>
                    </a:cxn>
                    <a:cxn ang="T123">
                      <a:pos x="T46" y="T47"/>
                    </a:cxn>
                    <a:cxn ang="T124">
                      <a:pos x="T48" y="T49"/>
                    </a:cxn>
                    <a:cxn ang="T125">
                      <a:pos x="T50" y="T51"/>
                    </a:cxn>
                    <a:cxn ang="T126">
                      <a:pos x="T52" y="T53"/>
                    </a:cxn>
                    <a:cxn ang="T127">
                      <a:pos x="T54" y="T55"/>
                    </a:cxn>
                    <a:cxn ang="T128">
                      <a:pos x="T56" y="T57"/>
                    </a:cxn>
                    <a:cxn ang="T129">
                      <a:pos x="T58" y="T59"/>
                    </a:cxn>
                    <a:cxn ang="T130">
                      <a:pos x="T60" y="T61"/>
                    </a:cxn>
                    <a:cxn ang="T131">
                      <a:pos x="T62" y="T63"/>
                    </a:cxn>
                    <a:cxn ang="T132">
                      <a:pos x="T64" y="T65"/>
                    </a:cxn>
                    <a:cxn ang="T133">
                      <a:pos x="T66" y="T67"/>
                    </a:cxn>
                    <a:cxn ang="T134">
                      <a:pos x="T68" y="T69"/>
                    </a:cxn>
                    <a:cxn ang="T135">
                      <a:pos x="T70" y="T71"/>
                    </a:cxn>
                    <a:cxn ang="T136">
                      <a:pos x="T72" y="T73"/>
                    </a:cxn>
                    <a:cxn ang="T137">
                      <a:pos x="T74" y="T75"/>
                    </a:cxn>
                    <a:cxn ang="T138">
                      <a:pos x="T76" y="T77"/>
                    </a:cxn>
                    <a:cxn ang="T139">
                      <a:pos x="T78" y="T79"/>
                    </a:cxn>
                    <a:cxn ang="T140">
                      <a:pos x="T80" y="T81"/>
                    </a:cxn>
                    <a:cxn ang="T141">
                      <a:pos x="T82" y="T83"/>
                    </a:cxn>
                    <a:cxn ang="T142">
                      <a:pos x="T84" y="T85"/>
                    </a:cxn>
                    <a:cxn ang="T143">
                      <a:pos x="T86" y="T87"/>
                    </a:cxn>
                    <a:cxn ang="T144">
                      <a:pos x="T88" y="T89"/>
                    </a:cxn>
                    <a:cxn ang="T145">
                      <a:pos x="T90" y="T91"/>
                    </a:cxn>
                    <a:cxn ang="T146">
                      <a:pos x="T92" y="T93"/>
                    </a:cxn>
                    <a:cxn ang="T147">
                      <a:pos x="T94" y="T95"/>
                    </a:cxn>
                    <a:cxn ang="T148">
                      <a:pos x="T96" y="T97"/>
                    </a:cxn>
                    <a:cxn ang="T149">
                      <a:pos x="T98" y="T99"/>
                    </a:cxn>
                  </a:cxnLst>
                  <a:rect l="T150" t="T151" r="T152" b="T153"/>
                  <a:pathLst>
                    <a:path w="199" h="268">
                      <a:moveTo>
                        <a:pt x="62" y="110"/>
                      </a:moveTo>
                      <a:lnTo>
                        <a:pt x="62" y="110"/>
                      </a:lnTo>
                      <a:lnTo>
                        <a:pt x="62" y="117"/>
                      </a:lnTo>
                      <a:lnTo>
                        <a:pt x="62" y="122"/>
                      </a:lnTo>
                      <a:lnTo>
                        <a:pt x="67" y="125"/>
                      </a:lnTo>
                      <a:lnTo>
                        <a:pt x="74" y="125"/>
                      </a:lnTo>
                      <a:lnTo>
                        <a:pt x="115" y="125"/>
                      </a:lnTo>
                      <a:lnTo>
                        <a:pt x="130" y="122"/>
                      </a:lnTo>
                      <a:lnTo>
                        <a:pt x="137" y="117"/>
                      </a:lnTo>
                      <a:lnTo>
                        <a:pt x="144" y="115"/>
                      </a:lnTo>
                      <a:lnTo>
                        <a:pt x="146" y="108"/>
                      </a:lnTo>
                      <a:lnTo>
                        <a:pt x="151" y="98"/>
                      </a:lnTo>
                      <a:lnTo>
                        <a:pt x="151" y="93"/>
                      </a:lnTo>
                      <a:lnTo>
                        <a:pt x="154" y="93"/>
                      </a:lnTo>
                      <a:lnTo>
                        <a:pt x="158" y="93"/>
                      </a:lnTo>
                      <a:lnTo>
                        <a:pt x="158" y="96"/>
                      </a:lnTo>
                      <a:lnTo>
                        <a:pt x="158" y="101"/>
                      </a:lnTo>
                      <a:lnTo>
                        <a:pt x="158" y="139"/>
                      </a:lnTo>
                      <a:lnTo>
                        <a:pt x="158" y="168"/>
                      </a:lnTo>
                      <a:lnTo>
                        <a:pt x="158" y="172"/>
                      </a:lnTo>
                      <a:lnTo>
                        <a:pt x="154" y="172"/>
                      </a:lnTo>
                      <a:lnTo>
                        <a:pt x="151" y="172"/>
                      </a:lnTo>
                      <a:lnTo>
                        <a:pt x="151" y="168"/>
                      </a:lnTo>
                      <a:lnTo>
                        <a:pt x="146" y="156"/>
                      </a:lnTo>
                      <a:lnTo>
                        <a:pt x="144" y="151"/>
                      </a:lnTo>
                      <a:lnTo>
                        <a:pt x="139" y="144"/>
                      </a:lnTo>
                      <a:lnTo>
                        <a:pt x="134" y="141"/>
                      </a:lnTo>
                      <a:lnTo>
                        <a:pt x="130" y="141"/>
                      </a:lnTo>
                      <a:lnTo>
                        <a:pt x="122" y="139"/>
                      </a:lnTo>
                      <a:lnTo>
                        <a:pt x="70" y="139"/>
                      </a:lnTo>
                      <a:lnTo>
                        <a:pt x="62" y="141"/>
                      </a:lnTo>
                      <a:lnTo>
                        <a:pt x="62" y="144"/>
                      </a:lnTo>
                      <a:lnTo>
                        <a:pt x="62" y="148"/>
                      </a:lnTo>
                      <a:lnTo>
                        <a:pt x="62" y="151"/>
                      </a:lnTo>
                      <a:lnTo>
                        <a:pt x="62" y="223"/>
                      </a:lnTo>
                      <a:lnTo>
                        <a:pt x="62" y="237"/>
                      </a:lnTo>
                      <a:lnTo>
                        <a:pt x="62" y="242"/>
                      </a:lnTo>
                      <a:lnTo>
                        <a:pt x="65" y="247"/>
                      </a:lnTo>
                      <a:lnTo>
                        <a:pt x="67" y="249"/>
                      </a:lnTo>
                      <a:lnTo>
                        <a:pt x="72" y="251"/>
                      </a:lnTo>
                      <a:lnTo>
                        <a:pt x="79" y="254"/>
                      </a:lnTo>
                      <a:lnTo>
                        <a:pt x="89" y="254"/>
                      </a:lnTo>
                      <a:lnTo>
                        <a:pt x="106" y="254"/>
                      </a:lnTo>
                      <a:lnTo>
                        <a:pt x="120" y="251"/>
                      </a:lnTo>
                      <a:lnTo>
                        <a:pt x="132" y="251"/>
                      </a:lnTo>
                      <a:lnTo>
                        <a:pt x="144" y="247"/>
                      </a:lnTo>
                      <a:lnTo>
                        <a:pt x="161" y="239"/>
                      </a:lnTo>
                      <a:lnTo>
                        <a:pt x="175" y="232"/>
                      </a:lnTo>
                      <a:lnTo>
                        <a:pt x="182" y="227"/>
                      </a:lnTo>
                      <a:lnTo>
                        <a:pt x="189" y="220"/>
                      </a:lnTo>
                      <a:lnTo>
                        <a:pt x="192" y="216"/>
                      </a:lnTo>
                      <a:lnTo>
                        <a:pt x="194" y="213"/>
                      </a:lnTo>
                      <a:lnTo>
                        <a:pt x="197" y="216"/>
                      </a:lnTo>
                      <a:lnTo>
                        <a:pt x="199" y="216"/>
                      </a:lnTo>
                      <a:lnTo>
                        <a:pt x="199" y="220"/>
                      </a:lnTo>
                      <a:lnTo>
                        <a:pt x="197" y="230"/>
                      </a:lnTo>
                      <a:lnTo>
                        <a:pt x="192" y="239"/>
                      </a:lnTo>
                      <a:lnTo>
                        <a:pt x="187" y="247"/>
                      </a:lnTo>
                      <a:lnTo>
                        <a:pt x="180" y="256"/>
                      </a:lnTo>
                      <a:lnTo>
                        <a:pt x="170" y="263"/>
                      </a:lnTo>
                      <a:lnTo>
                        <a:pt x="163" y="268"/>
                      </a:lnTo>
                      <a:lnTo>
                        <a:pt x="154" y="268"/>
                      </a:lnTo>
                      <a:lnTo>
                        <a:pt x="142" y="268"/>
                      </a:lnTo>
                      <a:lnTo>
                        <a:pt x="98" y="268"/>
                      </a:lnTo>
                      <a:lnTo>
                        <a:pt x="55" y="268"/>
                      </a:lnTo>
                      <a:lnTo>
                        <a:pt x="10" y="268"/>
                      </a:lnTo>
                      <a:lnTo>
                        <a:pt x="5" y="268"/>
                      </a:lnTo>
                      <a:lnTo>
                        <a:pt x="5" y="263"/>
                      </a:lnTo>
                      <a:lnTo>
                        <a:pt x="7" y="261"/>
                      </a:lnTo>
                      <a:lnTo>
                        <a:pt x="22" y="254"/>
                      </a:lnTo>
                      <a:lnTo>
                        <a:pt x="24" y="254"/>
                      </a:lnTo>
                      <a:lnTo>
                        <a:pt x="27" y="251"/>
                      </a:lnTo>
                      <a:lnTo>
                        <a:pt x="29" y="244"/>
                      </a:lnTo>
                      <a:lnTo>
                        <a:pt x="31" y="232"/>
                      </a:lnTo>
                      <a:lnTo>
                        <a:pt x="31" y="223"/>
                      </a:lnTo>
                      <a:lnTo>
                        <a:pt x="31" y="50"/>
                      </a:lnTo>
                      <a:lnTo>
                        <a:pt x="31" y="36"/>
                      </a:lnTo>
                      <a:lnTo>
                        <a:pt x="31" y="29"/>
                      </a:lnTo>
                      <a:lnTo>
                        <a:pt x="29" y="24"/>
                      </a:lnTo>
                      <a:lnTo>
                        <a:pt x="27" y="19"/>
                      </a:lnTo>
                      <a:lnTo>
                        <a:pt x="22" y="14"/>
                      </a:lnTo>
                      <a:lnTo>
                        <a:pt x="17" y="12"/>
                      </a:lnTo>
                      <a:lnTo>
                        <a:pt x="10" y="10"/>
                      </a:lnTo>
                      <a:lnTo>
                        <a:pt x="5" y="10"/>
                      </a:lnTo>
                      <a:lnTo>
                        <a:pt x="0" y="7"/>
                      </a:lnTo>
                      <a:lnTo>
                        <a:pt x="0" y="5"/>
                      </a:lnTo>
                      <a:lnTo>
                        <a:pt x="0" y="2"/>
                      </a:lnTo>
                      <a:lnTo>
                        <a:pt x="3" y="2"/>
                      </a:lnTo>
                      <a:lnTo>
                        <a:pt x="7" y="0"/>
                      </a:lnTo>
                      <a:lnTo>
                        <a:pt x="12" y="0"/>
                      </a:lnTo>
                      <a:lnTo>
                        <a:pt x="86" y="0"/>
                      </a:lnTo>
                      <a:lnTo>
                        <a:pt x="120" y="2"/>
                      </a:lnTo>
                      <a:lnTo>
                        <a:pt x="175" y="0"/>
                      </a:lnTo>
                      <a:lnTo>
                        <a:pt x="177" y="2"/>
                      </a:lnTo>
                      <a:lnTo>
                        <a:pt x="177" y="10"/>
                      </a:lnTo>
                      <a:lnTo>
                        <a:pt x="177" y="33"/>
                      </a:lnTo>
                      <a:lnTo>
                        <a:pt x="175" y="45"/>
                      </a:lnTo>
                      <a:lnTo>
                        <a:pt x="173" y="53"/>
                      </a:lnTo>
                      <a:lnTo>
                        <a:pt x="170" y="53"/>
                      </a:lnTo>
                      <a:lnTo>
                        <a:pt x="168" y="53"/>
                      </a:lnTo>
                      <a:lnTo>
                        <a:pt x="165" y="50"/>
                      </a:lnTo>
                      <a:lnTo>
                        <a:pt x="163" y="43"/>
                      </a:lnTo>
                      <a:lnTo>
                        <a:pt x="163" y="33"/>
                      </a:lnTo>
                      <a:lnTo>
                        <a:pt x="163" y="29"/>
                      </a:lnTo>
                      <a:lnTo>
                        <a:pt x="161" y="26"/>
                      </a:lnTo>
                      <a:lnTo>
                        <a:pt x="156" y="22"/>
                      </a:lnTo>
                      <a:lnTo>
                        <a:pt x="149" y="19"/>
                      </a:lnTo>
                      <a:lnTo>
                        <a:pt x="139" y="17"/>
                      </a:lnTo>
                      <a:lnTo>
                        <a:pt x="130" y="17"/>
                      </a:lnTo>
                      <a:lnTo>
                        <a:pt x="113" y="14"/>
                      </a:lnTo>
                      <a:lnTo>
                        <a:pt x="96" y="14"/>
                      </a:lnTo>
                      <a:lnTo>
                        <a:pt x="74" y="14"/>
                      </a:lnTo>
                      <a:lnTo>
                        <a:pt x="70" y="17"/>
                      </a:lnTo>
                      <a:lnTo>
                        <a:pt x="65" y="19"/>
                      </a:lnTo>
                      <a:lnTo>
                        <a:pt x="62" y="22"/>
                      </a:lnTo>
                      <a:lnTo>
                        <a:pt x="62" y="26"/>
                      </a:lnTo>
                      <a:lnTo>
                        <a:pt x="62" y="38"/>
                      </a:lnTo>
                      <a:lnTo>
                        <a:pt x="62" y="11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" name="Freeform 92"/>
                <p:cNvSpPr>
                  <a:spLocks/>
                </p:cNvSpPr>
                <p:nvPr/>
              </p:nvSpPr>
              <p:spPr bwMode="auto">
                <a:xfrm>
                  <a:off x="1203" y="626"/>
                  <a:ext cx="105" cy="93"/>
                </a:xfrm>
                <a:custGeom>
                  <a:avLst/>
                  <a:gdLst>
                    <a:gd name="T0" fmla="*/ 93 w 105"/>
                    <a:gd name="T1" fmla="*/ 45 h 93"/>
                    <a:gd name="T2" fmla="*/ 93 w 105"/>
                    <a:gd name="T3" fmla="*/ 64 h 93"/>
                    <a:gd name="T4" fmla="*/ 86 w 105"/>
                    <a:gd name="T5" fmla="*/ 79 h 93"/>
                    <a:gd name="T6" fmla="*/ 72 w 105"/>
                    <a:gd name="T7" fmla="*/ 88 h 93"/>
                    <a:gd name="T8" fmla="*/ 50 w 105"/>
                    <a:gd name="T9" fmla="*/ 93 h 93"/>
                    <a:gd name="T10" fmla="*/ 41 w 105"/>
                    <a:gd name="T11" fmla="*/ 93 h 93"/>
                    <a:gd name="T12" fmla="*/ 26 w 105"/>
                    <a:gd name="T13" fmla="*/ 88 h 93"/>
                    <a:gd name="T14" fmla="*/ 17 w 105"/>
                    <a:gd name="T15" fmla="*/ 79 h 93"/>
                    <a:gd name="T16" fmla="*/ 12 w 105"/>
                    <a:gd name="T17" fmla="*/ 64 h 93"/>
                    <a:gd name="T18" fmla="*/ 12 w 105"/>
                    <a:gd name="T19" fmla="*/ 14 h 93"/>
                    <a:gd name="T20" fmla="*/ 12 w 105"/>
                    <a:gd name="T21" fmla="*/ 9 h 93"/>
                    <a:gd name="T22" fmla="*/ 5 w 105"/>
                    <a:gd name="T23" fmla="*/ 4 h 93"/>
                    <a:gd name="T24" fmla="*/ 0 w 105"/>
                    <a:gd name="T25" fmla="*/ 2 h 93"/>
                    <a:gd name="T26" fmla="*/ 0 w 105"/>
                    <a:gd name="T27" fmla="*/ 0 h 93"/>
                    <a:gd name="T28" fmla="*/ 2 w 105"/>
                    <a:gd name="T29" fmla="*/ 0 h 93"/>
                    <a:gd name="T30" fmla="*/ 19 w 105"/>
                    <a:gd name="T31" fmla="*/ 0 h 93"/>
                    <a:gd name="T32" fmla="*/ 38 w 105"/>
                    <a:gd name="T33" fmla="*/ 0 h 93"/>
                    <a:gd name="T34" fmla="*/ 41 w 105"/>
                    <a:gd name="T35" fmla="*/ 0 h 93"/>
                    <a:gd name="T36" fmla="*/ 41 w 105"/>
                    <a:gd name="T37" fmla="*/ 0 h 93"/>
                    <a:gd name="T38" fmla="*/ 38 w 105"/>
                    <a:gd name="T39" fmla="*/ 2 h 93"/>
                    <a:gd name="T40" fmla="*/ 34 w 105"/>
                    <a:gd name="T41" fmla="*/ 4 h 93"/>
                    <a:gd name="T42" fmla="*/ 29 w 105"/>
                    <a:gd name="T43" fmla="*/ 14 h 93"/>
                    <a:gd name="T44" fmla="*/ 29 w 105"/>
                    <a:gd name="T45" fmla="*/ 47 h 93"/>
                    <a:gd name="T46" fmla="*/ 29 w 105"/>
                    <a:gd name="T47" fmla="*/ 62 h 93"/>
                    <a:gd name="T48" fmla="*/ 34 w 105"/>
                    <a:gd name="T49" fmla="*/ 76 h 93"/>
                    <a:gd name="T50" fmla="*/ 43 w 105"/>
                    <a:gd name="T51" fmla="*/ 83 h 93"/>
                    <a:gd name="T52" fmla="*/ 57 w 105"/>
                    <a:gd name="T53" fmla="*/ 86 h 93"/>
                    <a:gd name="T54" fmla="*/ 67 w 105"/>
                    <a:gd name="T55" fmla="*/ 86 h 93"/>
                    <a:gd name="T56" fmla="*/ 79 w 105"/>
                    <a:gd name="T57" fmla="*/ 79 h 93"/>
                    <a:gd name="T58" fmla="*/ 84 w 105"/>
                    <a:gd name="T59" fmla="*/ 64 h 93"/>
                    <a:gd name="T60" fmla="*/ 89 w 105"/>
                    <a:gd name="T61" fmla="*/ 43 h 93"/>
                    <a:gd name="T62" fmla="*/ 89 w 105"/>
                    <a:gd name="T63" fmla="*/ 16 h 93"/>
                    <a:gd name="T64" fmla="*/ 84 w 105"/>
                    <a:gd name="T65" fmla="*/ 7 h 93"/>
                    <a:gd name="T66" fmla="*/ 79 w 105"/>
                    <a:gd name="T67" fmla="*/ 4 h 93"/>
                    <a:gd name="T68" fmla="*/ 72 w 105"/>
                    <a:gd name="T69" fmla="*/ 2 h 93"/>
                    <a:gd name="T70" fmla="*/ 69 w 105"/>
                    <a:gd name="T71" fmla="*/ 0 h 93"/>
                    <a:gd name="T72" fmla="*/ 72 w 105"/>
                    <a:gd name="T73" fmla="*/ 0 h 93"/>
                    <a:gd name="T74" fmla="*/ 74 w 105"/>
                    <a:gd name="T75" fmla="*/ 0 h 93"/>
                    <a:gd name="T76" fmla="*/ 86 w 105"/>
                    <a:gd name="T77" fmla="*/ 0 h 93"/>
                    <a:gd name="T78" fmla="*/ 101 w 105"/>
                    <a:gd name="T79" fmla="*/ 0 h 93"/>
                    <a:gd name="T80" fmla="*/ 105 w 105"/>
                    <a:gd name="T81" fmla="*/ 0 h 93"/>
                    <a:gd name="T82" fmla="*/ 103 w 105"/>
                    <a:gd name="T83" fmla="*/ 2 h 93"/>
                    <a:gd name="T84" fmla="*/ 98 w 105"/>
                    <a:gd name="T85" fmla="*/ 4 h 93"/>
                    <a:gd name="T86" fmla="*/ 96 w 105"/>
                    <a:gd name="T87" fmla="*/ 7 h 93"/>
                    <a:gd name="T88" fmla="*/ 93 w 105"/>
                    <a:gd name="T89" fmla="*/ 14 h 93"/>
                    <a:gd name="T90" fmla="*/ 93 w 105"/>
                    <a:gd name="T91" fmla="*/ 45 h 93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w 105"/>
                    <a:gd name="T139" fmla="*/ 0 h 93"/>
                    <a:gd name="T140" fmla="*/ 105 w 105"/>
                    <a:gd name="T141" fmla="*/ 93 h 93"/>
                  </a:gdLst>
                  <a:ahLst/>
                  <a:cxnLst>
                    <a:cxn ang="T92">
                      <a:pos x="T0" y="T1"/>
                    </a:cxn>
                    <a:cxn ang="T93">
                      <a:pos x="T2" y="T3"/>
                    </a:cxn>
                    <a:cxn ang="T94">
                      <a:pos x="T4" y="T5"/>
                    </a:cxn>
                    <a:cxn ang="T95">
                      <a:pos x="T6" y="T7"/>
                    </a:cxn>
                    <a:cxn ang="T96">
                      <a:pos x="T8" y="T9"/>
                    </a:cxn>
                    <a:cxn ang="T97">
                      <a:pos x="T10" y="T11"/>
                    </a:cxn>
                    <a:cxn ang="T98">
                      <a:pos x="T12" y="T13"/>
                    </a:cxn>
                    <a:cxn ang="T99">
                      <a:pos x="T14" y="T15"/>
                    </a:cxn>
                    <a:cxn ang="T100">
                      <a:pos x="T16" y="T17"/>
                    </a:cxn>
                    <a:cxn ang="T101">
                      <a:pos x="T18" y="T19"/>
                    </a:cxn>
                    <a:cxn ang="T102">
                      <a:pos x="T20" y="T21"/>
                    </a:cxn>
                    <a:cxn ang="T103">
                      <a:pos x="T22" y="T23"/>
                    </a:cxn>
                    <a:cxn ang="T104">
                      <a:pos x="T24" y="T25"/>
                    </a:cxn>
                    <a:cxn ang="T105">
                      <a:pos x="T26" y="T27"/>
                    </a:cxn>
                    <a:cxn ang="T106">
                      <a:pos x="T28" y="T29"/>
                    </a:cxn>
                    <a:cxn ang="T107">
                      <a:pos x="T30" y="T31"/>
                    </a:cxn>
                    <a:cxn ang="T108">
                      <a:pos x="T32" y="T33"/>
                    </a:cxn>
                    <a:cxn ang="T109">
                      <a:pos x="T34" y="T35"/>
                    </a:cxn>
                    <a:cxn ang="T110">
                      <a:pos x="T36" y="T37"/>
                    </a:cxn>
                    <a:cxn ang="T111">
                      <a:pos x="T38" y="T39"/>
                    </a:cxn>
                    <a:cxn ang="T112">
                      <a:pos x="T40" y="T41"/>
                    </a:cxn>
                    <a:cxn ang="T113">
                      <a:pos x="T42" y="T43"/>
                    </a:cxn>
                    <a:cxn ang="T114">
                      <a:pos x="T44" y="T45"/>
                    </a:cxn>
                    <a:cxn ang="T115">
                      <a:pos x="T46" y="T47"/>
                    </a:cxn>
                    <a:cxn ang="T116">
                      <a:pos x="T48" y="T49"/>
                    </a:cxn>
                    <a:cxn ang="T117">
                      <a:pos x="T50" y="T51"/>
                    </a:cxn>
                    <a:cxn ang="T118">
                      <a:pos x="T52" y="T53"/>
                    </a:cxn>
                    <a:cxn ang="T119">
                      <a:pos x="T54" y="T55"/>
                    </a:cxn>
                    <a:cxn ang="T120">
                      <a:pos x="T56" y="T57"/>
                    </a:cxn>
                    <a:cxn ang="T121">
                      <a:pos x="T58" y="T59"/>
                    </a:cxn>
                    <a:cxn ang="T122">
                      <a:pos x="T60" y="T61"/>
                    </a:cxn>
                    <a:cxn ang="T123">
                      <a:pos x="T62" y="T63"/>
                    </a:cxn>
                    <a:cxn ang="T124">
                      <a:pos x="T64" y="T65"/>
                    </a:cxn>
                    <a:cxn ang="T125">
                      <a:pos x="T66" y="T67"/>
                    </a:cxn>
                    <a:cxn ang="T126">
                      <a:pos x="T68" y="T69"/>
                    </a:cxn>
                    <a:cxn ang="T127">
                      <a:pos x="T70" y="T71"/>
                    </a:cxn>
                    <a:cxn ang="T128">
                      <a:pos x="T72" y="T73"/>
                    </a:cxn>
                    <a:cxn ang="T129">
                      <a:pos x="T74" y="T75"/>
                    </a:cxn>
                    <a:cxn ang="T130">
                      <a:pos x="T76" y="T77"/>
                    </a:cxn>
                    <a:cxn ang="T131">
                      <a:pos x="T78" y="T79"/>
                    </a:cxn>
                    <a:cxn ang="T132">
                      <a:pos x="T80" y="T81"/>
                    </a:cxn>
                    <a:cxn ang="T133">
                      <a:pos x="T82" y="T83"/>
                    </a:cxn>
                    <a:cxn ang="T134">
                      <a:pos x="T84" y="T85"/>
                    </a:cxn>
                    <a:cxn ang="T135">
                      <a:pos x="T86" y="T87"/>
                    </a:cxn>
                    <a:cxn ang="T136">
                      <a:pos x="T88" y="T89"/>
                    </a:cxn>
                    <a:cxn ang="T137">
                      <a:pos x="T90" y="T91"/>
                    </a:cxn>
                  </a:cxnLst>
                  <a:rect l="T138" t="T139" r="T140" b="T141"/>
                  <a:pathLst>
                    <a:path w="105" h="93">
                      <a:moveTo>
                        <a:pt x="93" y="45"/>
                      </a:moveTo>
                      <a:lnTo>
                        <a:pt x="93" y="45"/>
                      </a:lnTo>
                      <a:lnTo>
                        <a:pt x="93" y="55"/>
                      </a:lnTo>
                      <a:lnTo>
                        <a:pt x="93" y="64"/>
                      </a:lnTo>
                      <a:lnTo>
                        <a:pt x="91" y="71"/>
                      </a:lnTo>
                      <a:lnTo>
                        <a:pt x="86" y="79"/>
                      </a:lnTo>
                      <a:lnTo>
                        <a:pt x="81" y="86"/>
                      </a:lnTo>
                      <a:lnTo>
                        <a:pt x="72" y="88"/>
                      </a:lnTo>
                      <a:lnTo>
                        <a:pt x="62" y="93"/>
                      </a:lnTo>
                      <a:lnTo>
                        <a:pt x="50" y="93"/>
                      </a:lnTo>
                      <a:lnTo>
                        <a:pt x="41" y="93"/>
                      </a:lnTo>
                      <a:lnTo>
                        <a:pt x="34" y="93"/>
                      </a:lnTo>
                      <a:lnTo>
                        <a:pt x="26" y="88"/>
                      </a:lnTo>
                      <a:lnTo>
                        <a:pt x="22" y="86"/>
                      </a:lnTo>
                      <a:lnTo>
                        <a:pt x="17" y="79"/>
                      </a:lnTo>
                      <a:lnTo>
                        <a:pt x="14" y="71"/>
                      </a:lnTo>
                      <a:lnTo>
                        <a:pt x="12" y="64"/>
                      </a:lnTo>
                      <a:lnTo>
                        <a:pt x="12" y="57"/>
                      </a:lnTo>
                      <a:lnTo>
                        <a:pt x="12" y="14"/>
                      </a:lnTo>
                      <a:lnTo>
                        <a:pt x="12" y="9"/>
                      </a:lnTo>
                      <a:lnTo>
                        <a:pt x="10" y="7"/>
                      </a:lnTo>
                      <a:lnTo>
                        <a:pt x="5" y="4"/>
                      </a:lnTo>
                      <a:lnTo>
                        <a:pt x="0" y="4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2" y="0"/>
                      </a:lnTo>
                      <a:lnTo>
                        <a:pt x="19" y="0"/>
                      </a:lnTo>
                      <a:lnTo>
                        <a:pt x="38" y="0"/>
                      </a:lnTo>
                      <a:lnTo>
                        <a:pt x="41" y="0"/>
                      </a:lnTo>
                      <a:lnTo>
                        <a:pt x="41" y="2"/>
                      </a:lnTo>
                      <a:lnTo>
                        <a:pt x="38" y="2"/>
                      </a:lnTo>
                      <a:lnTo>
                        <a:pt x="34" y="4"/>
                      </a:lnTo>
                      <a:lnTo>
                        <a:pt x="29" y="7"/>
                      </a:lnTo>
                      <a:lnTo>
                        <a:pt x="29" y="14"/>
                      </a:lnTo>
                      <a:lnTo>
                        <a:pt x="29" y="21"/>
                      </a:lnTo>
                      <a:lnTo>
                        <a:pt x="29" y="47"/>
                      </a:lnTo>
                      <a:lnTo>
                        <a:pt x="29" y="62"/>
                      </a:lnTo>
                      <a:lnTo>
                        <a:pt x="31" y="69"/>
                      </a:lnTo>
                      <a:lnTo>
                        <a:pt x="34" y="76"/>
                      </a:lnTo>
                      <a:lnTo>
                        <a:pt x="38" y="79"/>
                      </a:lnTo>
                      <a:lnTo>
                        <a:pt x="43" y="83"/>
                      </a:lnTo>
                      <a:lnTo>
                        <a:pt x="50" y="86"/>
                      </a:lnTo>
                      <a:lnTo>
                        <a:pt x="57" y="86"/>
                      </a:lnTo>
                      <a:lnTo>
                        <a:pt x="67" y="86"/>
                      </a:lnTo>
                      <a:lnTo>
                        <a:pt x="74" y="83"/>
                      </a:lnTo>
                      <a:lnTo>
                        <a:pt x="79" y="79"/>
                      </a:lnTo>
                      <a:lnTo>
                        <a:pt x="81" y="71"/>
                      </a:lnTo>
                      <a:lnTo>
                        <a:pt x="84" y="64"/>
                      </a:lnTo>
                      <a:lnTo>
                        <a:pt x="86" y="59"/>
                      </a:lnTo>
                      <a:lnTo>
                        <a:pt x="89" y="43"/>
                      </a:lnTo>
                      <a:lnTo>
                        <a:pt x="89" y="16"/>
                      </a:lnTo>
                      <a:lnTo>
                        <a:pt x="89" y="12"/>
                      </a:lnTo>
                      <a:lnTo>
                        <a:pt x="84" y="7"/>
                      </a:lnTo>
                      <a:lnTo>
                        <a:pt x="81" y="7"/>
                      </a:lnTo>
                      <a:lnTo>
                        <a:pt x="79" y="4"/>
                      </a:lnTo>
                      <a:lnTo>
                        <a:pt x="74" y="2"/>
                      </a:lnTo>
                      <a:lnTo>
                        <a:pt x="72" y="2"/>
                      </a:lnTo>
                      <a:lnTo>
                        <a:pt x="69" y="0"/>
                      </a:lnTo>
                      <a:lnTo>
                        <a:pt x="72" y="0"/>
                      </a:lnTo>
                      <a:lnTo>
                        <a:pt x="74" y="0"/>
                      </a:lnTo>
                      <a:lnTo>
                        <a:pt x="86" y="0"/>
                      </a:lnTo>
                      <a:lnTo>
                        <a:pt x="101" y="0"/>
                      </a:lnTo>
                      <a:lnTo>
                        <a:pt x="103" y="0"/>
                      </a:lnTo>
                      <a:lnTo>
                        <a:pt x="105" y="0"/>
                      </a:lnTo>
                      <a:lnTo>
                        <a:pt x="103" y="2"/>
                      </a:lnTo>
                      <a:lnTo>
                        <a:pt x="98" y="4"/>
                      </a:lnTo>
                      <a:lnTo>
                        <a:pt x="96" y="7"/>
                      </a:lnTo>
                      <a:lnTo>
                        <a:pt x="93" y="9"/>
                      </a:lnTo>
                      <a:lnTo>
                        <a:pt x="93" y="14"/>
                      </a:lnTo>
                      <a:lnTo>
                        <a:pt x="93" y="45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4" name="Freeform 93"/>
                <p:cNvSpPr>
                  <a:spLocks/>
                </p:cNvSpPr>
                <p:nvPr/>
              </p:nvSpPr>
              <p:spPr bwMode="auto">
                <a:xfrm>
                  <a:off x="1352" y="626"/>
                  <a:ext cx="105" cy="93"/>
                </a:xfrm>
                <a:custGeom>
                  <a:avLst/>
                  <a:gdLst>
                    <a:gd name="T0" fmla="*/ 16 w 105"/>
                    <a:gd name="T1" fmla="*/ 24 h 93"/>
                    <a:gd name="T2" fmla="*/ 14 w 105"/>
                    <a:gd name="T3" fmla="*/ 12 h 93"/>
                    <a:gd name="T4" fmla="*/ 7 w 105"/>
                    <a:gd name="T5" fmla="*/ 4 h 93"/>
                    <a:gd name="T6" fmla="*/ 2 w 105"/>
                    <a:gd name="T7" fmla="*/ 4 h 93"/>
                    <a:gd name="T8" fmla="*/ 0 w 105"/>
                    <a:gd name="T9" fmla="*/ 0 h 93"/>
                    <a:gd name="T10" fmla="*/ 4 w 105"/>
                    <a:gd name="T11" fmla="*/ 0 h 93"/>
                    <a:gd name="T12" fmla="*/ 9 w 105"/>
                    <a:gd name="T13" fmla="*/ 0 h 93"/>
                    <a:gd name="T14" fmla="*/ 23 w 105"/>
                    <a:gd name="T15" fmla="*/ 0 h 93"/>
                    <a:gd name="T16" fmla="*/ 26 w 105"/>
                    <a:gd name="T17" fmla="*/ 0 h 93"/>
                    <a:gd name="T18" fmla="*/ 81 w 105"/>
                    <a:gd name="T19" fmla="*/ 62 h 93"/>
                    <a:gd name="T20" fmla="*/ 86 w 105"/>
                    <a:gd name="T21" fmla="*/ 64 h 93"/>
                    <a:gd name="T22" fmla="*/ 88 w 105"/>
                    <a:gd name="T23" fmla="*/ 62 h 93"/>
                    <a:gd name="T24" fmla="*/ 88 w 105"/>
                    <a:gd name="T25" fmla="*/ 14 h 93"/>
                    <a:gd name="T26" fmla="*/ 88 w 105"/>
                    <a:gd name="T27" fmla="*/ 12 h 93"/>
                    <a:gd name="T28" fmla="*/ 81 w 105"/>
                    <a:gd name="T29" fmla="*/ 7 h 93"/>
                    <a:gd name="T30" fmla="*/ 74 w 105"/>
                    <a:gd name="T31" fmla="*/ 4 h 93"/>
                    <a:gd name="T32" fmla="*/ 71 w 105"/>
                    <a:gd name="T33" fmla="*/ 0 h 93"/>
                    <a:gd name="T34" fmla="*/ 71 w 105"/>
                    <a:gd name="T35" fmla="*/ 0 h 93"/>
                    <a:gd name="T36" fmla="*/ 74 w 105"/>
                    <a:gd name="T37" fmla="*/ 0 h 93"/>
                    <a:gd name="T38" fmla="*/ 88 w 105"/>
                    <a:gd name="T39" fmla="*/ 0 h 93"/>
                    <a:gd name="T40" fmla="*/ 103 w 105"/>
                    <a:gd name="T41" fmla="*/ 0 h 93"/>
                    <a:gd name="T42" fmla="*/ 105 w 105"/>
                    <a:gd name="T43" fmla="*/ 0 h 93"/>
                    <a:gd name="T44" fmla="*/ 105 w 105"/>
                    <a:gd name="T45" fmla="*/ 2 h 93"/>
                    <a:gd name="T46" fmla="*/ 100 w 105"/>
                    <a:gd name="T47" fmla="*/ 4 h 93"/>
                    <a:gd name="T48" fmla="*/ 95 w 105"/>
                    <a:gd name="T49" fmla="*/ 7 h 93"/>
                    <a:gd name="T50" fmla="*/ 95 w 105"/>
                    <a:gd name="T51" fmla="*/ 14 h 93"/>
                    <a:gd name="T52" fmla="*/ 95 w 105"/>
                    <a:gd name="T53" fmla="*/ 88 h 93"/>
                    <a:gd name="T54" fmla="*/ 91 w 105"/>
                    <a:gd name="T55" fmla="*/ 93 h 93"/>
                    <a:gd name="T56" fmla="*/ 91 w 105"/>
                    <a:gd name="T57" fmla="*/ 93 h 93"/>
                    <a:gd name="T58" fmla="*/ 26 w 105"/>
                    <a:gd name="T59" fmla="*/ 24 h 93"/>
                    <a:gd name="T60" fmla="*/ 23 w 105"/>
                    <a:gd name="T61" fmla="*/ 21 h 93"/>
                    <a:gd name="T62" fmla="*/ 21 w 105"/>
                    <a:gd name="T63" fmla="*/ 21 h 93"/>
                    <a:gd name="T64" fmla="*/ 21 w 105"/>
                    <a:gd name="T65" fmla="*/ 69 h 93"/>
                    <a:gd name="T66" fmla="*/ 23 w 105"/>
                    <a:gd name="T67" fmla="*/ 76 h 93"/>
                    <a:gd name="T68" fmla="*/ 26 w 105"/>
                    <a:gd name="T69" fmla="*/ 86 h 93"/>
                    <a:gd name="T70" fmla="*/ 35 w 105"/>
                    <a:gd name="T71" fmla="*/ 88 h 93"/>
                    <a:gd name="T72" fmla="*/ 38 w 105"/>
                    <a:gd name="T73" fmla="*/ 91 h 93"/>
                    <a:gd name="T74" fmla="*/ 38 w 105"/>
                    <a:gd name="T75" fmla="*/ 93 h 93"/>
                    <a:gd name="T76" fmla="*/ 33 w 105"/>
                    <a:gd name="T77" fmla="*/ 93 h 93"/>
                    <a:gd name="T78" fmla="*/ 19 w 105"/>
                    <a:gd name="T79" fmla="*/ 93 h 93"/>
                    <a:gd name="T80" fmla="*/ 7 w 105"/>
                    <a:gd name="T81" fmla="*/ 93 h 93"/>
                    <a:gd name="T82" fmla="*/ 4 w 105"/>
                    <a:gd name="T83" fmla="*/ 93 h 93"/>
                    <a:gd name="T84" fmla="*/ 4 w 105"/>
                    <a:gd name="T85" fmla="*/ 91 h 93"/>
                    <a:gd name="T86" fmla="*/ 4 w 105"/>
                    <a:gd name="T87" fmla="*/ 88 h 93"/>
                    <a:gd name="T88" fmla="*/ 9 w 105"/>
                    <a:gd name="T89" fmla="*/ 86 h 93"/>
                    <a:gd name="T90" fmla="*/ 14 w 105"/>
                    <a:gd name="T91" fmla="*/ 79 h 93"/>
                    <a:gd name="T92" fmla="*/ 16 w 105"/>
                    <a:gd name="T93" fmla="*/ 24 h 93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w 105"/>
                    <a:gd name="T142" fmla="*/ 0 h 93"/>
                    <a:gd name="T143" fmla="*/ 105 w 105"/>
                    <a:gd name="T144" fmla="*/ 93 h 93"/>
                  </a:gdLst>
                  <a:ahLst/>
                  <a:cxnLst>
                    <a:cxn ang="T94">
                      <a:pos x="T0" y="T1"/>
                    </a:cxn>
                    <a:cxn ang="T95">
                      <a:pos x="T2" y="T3"/>
                    </a:cxn>
                    <a:cxn ang="T96">
                      <a:pos x="T4" y="T5"/>
                    </a:cxn>
                    <a:cxn ang="T97">
                      <a:pos x="T6" y="T7"/>
                    </a:cxn>
                    <a:cxn ang="T98">
                      <a:pos x="T8" y="T9"/>
                    </a:cxn>
                    <a:cxn ang="T99">
                      <a:pos x="T10" y="T11"/>
                    </a:cxn>
                    <a:cxn ang="T100">
                      <a:pos x="T12" y="T13"/>
                    </a:cxn>
                    <a:cxn ang="T101">
                      <a:pos x="T14" y="T15"/>
                    </a:cxn>
                    <a:cxn ang="T102">
                      <a:pos x="T16" y="T17"/>
                    </a:cxn>
                    <a:cxn ang="T103">
                      <a:pos x="T18" y="T19"/>
                    </a:cxn>
                    <a:cxn ang="T104">
                      <a:pos x="T20" y="T21"/>
                    </a:cxn>
                    <a:cxn ang="T105">
                      <a:pos x="T22" y="T23"/>
                    </a:cxn>
                    <a:cxn ang="T106">
                      <a:pos x="T24" y="T25"/>
                    </a:cxn>
                    <a:cxn ang="T107">
                      <a:pos x="T26" y="T27"/>
                    </a:cxn>
                    <a:cxn ang="T108">
                      <a:pos x="T28" y="T29"/>
                    </a:cxn>
                    <a:cxn ang="T109">
                      <a:pos x="T30" y="T31"/>
                    </a:cxn>
                    <a:cxn ang="T110">
                      <a:pos x="T32" y="T33"/>
                    </a:cxn>
                    <a:cxn ang="T111">
                      <a:pos x="T34" y="T35"/>
                    </a:cxn>
                    <a:cxn ang="T112">
                      <a:pos x="T36" y="T37"/>
                    </a:cxn>
                    <a:cxn ang="T113">
                      <a:pos x="T38" y="T39"/>
                    </a:cxn>
                    <a:cxn ang="T114">
                      <a:pos x="T40" y="T41"/>
                    </a:cxn>
                    <a:cxn ang="T115">
                      <a:pos x="T42" y="T43"/>
                    </a:cxn>
                    <a:cxn ang="T116">
                      <a:pos x="T44" y="T45"/>
                    </a:cxn>
                    <a:cxn ang="T117">
                      <a:pos x="T46" y="T47"/>
                    </a:cxn>
                    <a:cxn ang="T118">
                      <a:pos x="T48" y="T49"/>
                    </a:cxn>
                    <a:cxn ang="T119">
                      <a:pos x="T50" y="T51"/>
                    </a:cxn>
                    <a:cxn ang="T120">
                      <a:pos x="T52" y="T53"/>
                    </a:cxn>
                    <a:cxn ang="T121">
                      <a:pos x="T54" y="T55"/>
                    </a:cxn>
                    <a:cxn ang="T122">
                      <a:pos x="T56" y="T57"/>
                    </a:cxn>
                    <a:cxn ang="T123">
                      <a:pos x="T58" y="T59"/>
                    </a:cxn>
                    <a:cxn ang="T124">
                      <a:pos x="T60" y="T61"/>
                    </a:cxn>
                    <a:cxn ang="T125">
                      <a:pos x="T62" y="T63"/>
                    </a:cxn>
                    <a:cxn ang="T126">
                      <a:pos x="T64" y="T65"/>
                    </a:cxn>
                    <a:cxn ang="T127">
                      <a:pos x="T66" y="T67"/>
                    </a:cxn>
                    <a:cxn ang="T128">
                      <a:pos x="T68" y="T69"/>
                    </a:cxn>
                    <a:cxn ang="T129">
                      <a:pos x="T70" y="T71"/>
                    </a:cxn>
                    <a:cxn ang="T130">
                      <a:pos x="T72" y="T73"/>
                    </a:cxn>
                    <a:cxn ang="T131">
                      <a:pos x="T74" y="T75"/>
                    </a:cxn>
                    <a:cxn ang="T132">
                      <a:pos x="T76" y="T77"/>
                    </a:cxn>
                    <a:cxn ang="T133">
                      <a:pos x="T78" y="T79"/>
                    </a:cxn>
                    <a:cxn ang="T134">
                      <a:pos x="T80" y="T81"/>
                    </a:cxn>
                    <a:cxn ang="T135">
                      <a:pos x="T82" y="T83"/>
                    </a:cxn>
                    <a:cxn ang="T136">
                      <a:pos x="T84" y="T85"/>
                    </a:cxn>
                    <a:cxn ang="T137">
                      <a:pos x="T86" y="T87"/>
                    </a:cxn>
                    <a:cxn ang="T138">
                      <a:pos x="T88" y="T89"/>
                    </a:cxn>
                    <a:cxn ang="T139">
                      <a:pos x="T90" y="T91"/>
                    </a:cxn>
                    <a:cxn ang="T140">
                      <a:pos x="T92" y="T93"/>
                    </a:cxn>
                  </a:cxnLst>
                  <a:rect l="T141" t="T142" r="T143" b="T144"/>
                  <a:pathLst>
                    <a:path w="105" h="93">
                      <a:moveTo>
                        <a:pt x="16" y="24"/>
                      </a:moveTo>
                      <a:lnTo>
                        <a:pt x="16" y="24"/>
                      </a:lnTo>
                      <a:lnTo>
                        <a:pt x="14" y="16"/>
                      </a:lnTo>
                      <a:lnTo>
                        <a:pt x="14" y="12"/>
                      </a:lnTo>
                      <a:lnTo>
                        <a:pt x="9" y="7"/>
                      </a:lnTo>
                      <a:lnTo>
                        <a:pt x="7" y="4"/>
                      </a:lnTo>
                      <a:lnTo>
                        <a:pt x="4" y="4"/>
                      </a:lnTo>
                      <a:lnTo>
                        <a:pt x="2" y="4"/>
                      </a:lnTo>
                      <a:lnTo>
                        <a:pt x="0" y="0"/>
                      </a:lnTo>
                      <a:lnTo>
                        <a:pt x="4" y="0"/>
                      </a:lnTo>
                      <a:lnTo>
                        <a:pt x="9" y="0"/>
                      </a:lnTo>
                      <a:lnTo>
                        <a:pt x="23" y="0"/>
                      </a:lnTo>
                      <a:lnTo>
                        <a:pt x="26" y="0"/>
                      </a:lnTo>
                      <a:lnTo>
                        <a:pt x="28" y="2"/>
                      </a:lnTo>
                      <a:lnTo>
                        <a:pt x="81" y="62"/>
                      </a:lnTo>
                      <a:lnTo>
                        <a:pt x="86" y="64"/>
                      </a:lnTo>
                      <a:lnTo>
                        <a:pt x="88" y="62"/>
                      </a:lnTo>
                      <a:lnTo>
                        <a:pt x="88" y="59"/>
                      </a:lnTo>
                      <a:lnTo>
                        <a:pt x="88" y="14"/>
                      </a:lnTo>
                      <a:lnTo>
                        <a:pt x="88" y="12"/>
                      </a:lnTo>
                      <a:lnTo>
                        <a:pt x="86" y="9"/>
                      </a:lnTo>
                      <a:lnTo>
                        <a:pt x="81" y="7"/>
                      </a:lnTo>
                      <a:lnTo>
                        <a:pt x="79" y="4"/>
                      </a:lnTo>
                      <a:lnTo>
                        <a:pt x="74" y="4"/>
                      </a:lnTo>
                      <a:lnTo>
                        <a:pt x="71" y="2"/>
                      </a:lnTo>
                      <a:lnTo>
                        <a:pt x="71" y="0"/>
                      </a:lnTo>
                      <a:lnTo>
                        <a:pt x="74" y="0"/>
                      </a:lnTo>
                      <a:lnTo>
                        <a:pt x="88" y="0"/>
                      </a:lnTo>
                      <a:lnTo>
                        <a:pt x="103" y="0"/>
                      </a:lnTo>
                      <a:lnTo>
                        <a:pt x="105" y="0"/>
                      </a:lnTo>
                      <a:lnTo>
                        <a:pt x="105" y="2"/>
                      </a:lnTo>
                      <a:lnTo>
                        <a:pt x="103" y="2"/>
                      </a:lnTo>
                      <a:lnTo>
                        <a:pt x="100" y="4"/>
                      </a:lnTo>
                      <a:lnTo>
                        <a:pt x="98" y="4"/>
                      </a:lnTo>
                      <a:lnTo>
                        <a:pt x="95" y="7"/>
                      </a:lnTo>
                      <a:lnTo>
                        <a:pt x="95" y="12"/>
                      </a:lnTo>
                      <a:lnTo>
                        <a:pt x="95" y="14"/>
                      </a:lnTo>
                      <a:lnTo>
                        <a:pt x="95" y="88"/>
                      </a:lnTo>
                      <a:lnTo>
                        <a:pt x="93" y="93"/>
                      </a:lnTo>
                      <a:lnTo>
                        <a:pt x="91" y="93"/>
                      </a:lnTo>
                      <a:lnTo>
                        <a:pt x="88" y="93"/>
                      </a:lnTo>
                      <a:lnTo>
                        <a:pt x="26" y="24"/>
                      </a:lnTo>
                      <a:lnTo>
                        <a:pt x="23" y="21"/>
                      </a:lnTo>
                      <a:lnTo>
                        <a:pt x="21" y="21"/>
                      </a:lnTo>
                      <a:lnTo>
                        <a:pt x="21" y="24"/>
                      </a:lnTo>
                      <a:lnTo>
                        <a:pt x="21" y="69"/>
                      </a:lnTo>
                      <a:lnTo>
                        <a:pt x="23" y="76"/>
                      </a:lnTo>
                      <a:lnTo>
                        <a:pt x="23" y="83"/>
                      </a:lnTo>
                      <a:lnTo>
                        <a:pt x="26" y="86"/>
                      </a:lnTo>
                      <a:lnTo>
                        <a:pt x="31" y="86"/>
                      </a:lnTo>
                      <a:lnTo>
                        <a:pt x="35" y="88"/>
                      </a:lnTo>
                      <a:lnTo>
                        <a:pt x="38" y="88"/>
                      </a:lnTo>
                      <a:lnTo>
                        <a:pt x="38" y="91"/>
                      </a:lnTo>
                      <a:lnTo>
                        <a:pt x="38" y="93"/>
                      </a:lnTo>
                      <a:lnTo>
                        <a:pt x="33" y="93"/>
                      </a:lnTo>
                      <a:lnTo>
                        <a:pt x="19" y="93"/>
                      </a:lnTo>
                      <a:lnTo>
                        <a:pt x="7" y="93"/>
                      </a:lnTo>
                      <a:lnTo>
                        <a:pt x="4" y="93"/>
                      </a:lnTo>
                      <a:lnTo>
                        <a:pt x="4" y="91"/>
                      </a:lnTo>
                      <a:lnTo>
                        <a:pt x="4" y="88"/>
                      </a:lnTo>
                      <a:lnTo>
                        <a:pt x="9" y="86"/>
                      </a:lnTo>
                      <a:lnTo>
                        <a:pt x="14" y="83"/>
                      </a:lnTo>
                      <a:lnTo>
                        <a:pt x="14" y="79"/>
                      </a:lnTo>
                      <a:lnTo>
                        <a:pt x="16" y="76"/>
                      </a:lnTo>
                      <a:lnTo>
                        <a:pt x="16" y="24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5" name="Freeform 94"/>
                <p:cNvSpPr>
                  <a:spLocks/>
                </p:cNvSpPr>
                <p:nvPr/>
              </p:nvSpPr>
              <p:spPr bwMode="auto">
                <a:xfrm>
                  <a:off x="1505" y="626"/>
                  <a:ext cx="48" cy="93"/>
                </a:xfrm>
                <a:custGeom>
                  <a:avLst/>
                  <a:gdLst>
                    <a:gd name="T0" fmla="*/ 31 w 48"/>
                    <a:gd name="T1" fmla="*/ 76 h 93"/>
                    <a:gd name="T2" fmla="*/ 31 w 48"/>
                    <a:gd name="T3" fmla="*/ 76 h 93"/>
                    <a:gd name="T4" fmla="*/ 33 w 48"/>
                    <a:gd name="T5" fmla="*/ 81 h 93"/>
                    <a:gd name="T6" fmla="*/ 33 w 48"/>
                    <a:gd name="T7" fmla="*/ 86 h 93"/>
                    <a:gd name="T8" fmla="*/ 36 w 48"/>
                    <a:gd name="T9" fmla="*/ 86 h 93"/>
                    <a:gd name="T10" fmla="*/ 38 w 48"/>
                    <a:gd name="T11" fmla="*/ 88 h 93"/>
                    <a:gd name="T12" fmla="*/ 45 w 48"/>
                    <a:gd name="T13" fmla="*/ 88 h 93"/>
                    <a:gd name="T14" fmla="*/ 45 w 48"/>
                    <a:gd name="T15" fmla="*/ 88 h 93"/>
                    <a:gd name="T16" fmla="*/ 48 w 48"/>
                    <a:gd name="T17" fmla="*/ 91 h 93"/>
                    <a:gd name="T18" fmla="*/ 48 w 48"/>
                    <a:gd name="T19" fmla="*/ 91 h 93"/>
                    <a:gd name="T20" fmla="*/ 45 w 48"/>
                    <a:gd name="T21" fmla="*/ 93 h 93"/>
                    <a:gd name="T22" fmla="*/ 43 w 48"/>
                    <a:gd name="T23" fmla="*/ 93 h 93"/>
                    <a:gd name="T24" fmla="*/ 43 w 48"/>
                    <a:gd name="T25" fmla="*/ 93 h 93"/>
                    <a:gd name="T26" fmla="*/ 21 w 48"/>
                    <a:gd name="T27" fmla="*/ 93 h 93"/>
                    <a:gd name="T28" fmla="*/ 21 w 48"/>
                    <a:gd name="T29" fmla="*/ 93 h 93"/>
                    <a:gd name="T30" fmla="*/ 7 w 48"/>
                    <a:gd name="T31" fmla="*/ 93 h 93"/>
                    <a:gd name="T32" fmla="*/ 7 w 48"/>
                    <a:gd name="T33" fmla="*/ 93 h 93"/>
                    <a:gd name="T34" fmla="*/ 7 w 48"/>
                    <a:gd name="T35" fmla="*/ 93 h 93"/>
                    <a:gd name="T36" fmla="*/ 7 w 48"/>
                    <a:gd name="T37" fmla="*/ 91 h 93"/>
                    <a:gd name="T38" fmla="*/ 7 w 48"/>
                    <a:gd name="T39" fmla="*/ 91 h 93"/>
                    <a:gd name="T40" fmla="*/ 7 w 48"/>
                    <a:gd name="T41" fmla="*/ 88 h 93"/>
                    <a:gd name="T42" fmla="*/ 7 w 48"/>
                    <a:gd name="T43" fmla="*/ 88 h 93"/>
                    <a:gd name="T44" fmla="*/ 9 w 48"/>
                    <a:gd name="T45" fmla="*/ 88 h 93"/>
                    <a:gd name="T46" fmla="*/ 14 w 48"/>
                    <a:gd name="T47" fmla="*/ 83 h 93"/>
                    <a:gd name="T48" fmla="*/ 14 w 48"/>
                    <a:gd name="T49" fmla="*/ 81 h 93"/>
                    <a:gd name="T50" fmla="*/ 14 w 48"/>
                    <a:gd name="T51" fmla="*/ 79 h 93"/>
                    <a:gd name="T52" fmla="*/ 14 w 48"/>
                    <a:gd name="T53" fmla="*/ 14 h 93"/>
                    <a:gd name="T54" fmla="*/ 14 w 48"/>
                    <a:gd name="T55" fmla="*/ 14 h 93"/>
                    <a:gd name="T56" fmla="*/ 14 w 48"/>
                    <a:gd name="T57" fmla="*/ 12 h 93"/>
                    <a:gd name="T58" fmla="*/ 14 w 48"/>
                    <a:gd name="T59" fmla="*/ 7 h 93"/>
                    <a:gd name="T60" fmla="*/ 9 w 48"/>
                    <a:gd name="T61" fmla="*/ 4 h 93"/>
                    <a:gd name="T62" fmla="*/ 7 w 48"/>
                    <a:gd name="T63" fmla="*/ 4 h 93"/>
                    <a:gd name="T64" fmla="*/ 2 w 48"/>
                    <a:gd name="T65" fmla="*/ 4 h 93"/>
                    <a:gd name="T66" fmla="*/ 0 w 48"/>
                    <a:gd name="T67" fmla="*/ 2 h 93"/>
                    <a:gd name="T68" fmla="*/ 0 w 48"/>
                    <a:gd name="T69" fmla="*/ 0 h 93"/>
                    <a:gd name="T70" fmla="*/ 0 w 48"/>
                    <a:gd name="T71" fmla="*/ 0 h 93"/>
                    <a:gd name="T72" fmla="*/ 0 w 48"/>
                    <a:gd name="T73" fmla="*/ 0 h 93"/>
                    <a:gd name="T74" fmla="*/ 2 w 48"/>
                    <a:gd name="T75" fmla="*/ 0 h 93"/>
                    <a:gd name="T76" fmla="*/ 5 w 48"/>
                    <a:gd name="T77" fmla="*/ 0 h 93"/>
                    <a:gd name="T78" fmla="*/ 5 w 48"/>
                    <a:gd name="T79" fmla="*/ 0 h 93"/>
                    <a:gd name="T80" fmla="*/ 21 w 48"/>
                    <a:gd name="T81" fmla="*/ 0 h 93"/>
                    <a:gd name="T82" fmla="*/ 21 w 48"/>
                    <a:gd name="T83" fmla="*/ 0 h 93"/>
                    <a:gd name="T84" fmla="*/ 38 w 48"/>
                    <a:gd name="T85" fmla="*/ 0 h 93"/>
                    <a:gd name="T86" fmla="*/ 38 w 48"/>
                    <a:gd name="T87" fmla="*/ 0 h 93"/>
                    <a:gd name="T88" fmla="*/ 41 w 48"/>
                    <a:gd name="T89" fmla="*/ 0 h 93"/>
                    <a:gd name="T90" fmla="*/ 41 w 48"/>
                    <a:gd name="T91" fmla="*/ 0 h 93"/>
                    <a:gd name="T92" fmla="*/ 41 w 48"/>
                    <a:gd name="T93" fmla="*/ 0 h 93"/>
                    <a:gd name="T94" fmla="*/ 41 w 48"/>
                    <a:gd name="T95" fmla="*/ 2 h 93"/>
                    <a:gd name="T96" fmla="*/ 41 w 48"/>
                    <a:gd name="T97" fmla="*/ 2 h 93"/>
                    <a:gd name="T98" fmla="*/ 38 w 48"/>
                    <a:gd name="T99" fmla="*/ 4 h 93"/>
                    <a:gd name="T100" fmla="*/ 33 w 48"/>
                    <a:gd name="T101" fmla="*/ 7 h 93"/>
                    <a:gd name="T102" fmla="*/ 31 w 48"/>
                    <a:gd name="T103" fmla="*/ 9 h 93"/>
                    <a:gd name="T104" fmla="*/ 31 w 48"/>
                    <a:gd name="T105" fmla="*/ 14 h 93"/>
                    <a:gd name="T106" fmla="*/ 31 w 48"/>
                    <a:gd name="T107" fmla="*/ 76 h 93"/>
                    <a:gd name="T108" fmla="*/ 31 w 48"/>
                    <a:gd name="T109" fmla="*/ 76 h 93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w 48"/>
                    <a:gd name="T166" fmla="*/ 0 h 93"/>
                    <a:gd name="T167" fmla="*/ 48 w 48"/>
                    <a:gd name="T168" fmla="*/ 93 h 93"/>
                  </a:gdLst>
                  <a:ahLst/>
                  <a:cxnLst>
                    <a:cxn ang="T110">
                      <a:pos x="T0" y="T1"/>
                    </a:cxn>
                    <a:cxn ang="T111">
                      <a:pos x="T2" y="T3"/>
                    </a:cxn>
                    <a:cxn ang="T112">
                      <a:pos x="T4" y="T5"/>
                    </a:cxn>
                    <a:cxn ang="T113">
                      <a:pos x="T6" y="T7"/>
                    </a:cxn>
                    <a:cxn ang="T114">
                      <a:pos x="T8" y="T9"/>
                    </a:cxn>
                    <a:cxn ang="T115">
                      <a:pos x="T10" y="T11"/>
                    </a:cxn>
                    <a:cxn ang="T116">
                      <a:pos x="T12" y="T13"/>
                    </a:cxn>
                    <a:cxn ang="T117">
                      <a:pos x="T14" y="T15"/>
                    </a:cxn>
                    <a:cxn ang="T118">
                      <a:pos x="T16" y="T17"/>
                    </a:cxn>
                    <a:cxn ang="T119">
                      <a:pos x="T18" y="T19"/>
                    </a:cxn>
                    <a:cxn ang="T120">
                      <a:pos x="T20" y="T21"/>
                    </a:cxn>
                    <a:cxn ang="T121">
                      <a:pos x="T22" y="T23"/>
                    </a:cxn>
                    <a:cxn ang="T122">
                      <a:pos x="T24" y="T25"/>
                    </a:cxn>
                    <a:cxn ang="T123">
                      <a:pos x="T26" y="T27"/>
                    </a:cxn>
                    <a:cxn ang="T124">
                      <a:pos x="T28" y="T29"/>
                    </a:cxn>
                    <a:cxn ang="T125">
                      <a:pos x="T30" y="T31"/>
                    </a:cxn>
                    <a:cxn ang="T126">
                      <a:pos x="T32" y="T33"/>
                    </a:cxn>
                    <a:cxn ang="T127">
                      <a:pos x="T34" y="T35"/>
                    </a:cxn>
                    <a:cxn ang="T128">
                      <a:pos x="T36" y="T37"/>
                    </a:cxn>
                    <a:cxn ang="T129">
                      <a:pos x="T38" y="T39"/>
                    </a:cxn>
                    <a:cxn ang="T130">
                      <a:pos x="T40" y="T41"/>
                    </a:cxn>
                    <a:cxn ang="T131">
                      <a:pos x="T42" y="T43"/>
                    </a:cxn>
                    <a:cxn ang="T132">
                      <a:pos x="T44" y="T45"/>
                    </a:cxn>
                    <a:cxn ang="T133">
                      <a:pos x="T46" y="T47"/>
                    </a:cxn>
                    <a:cxn ang="T134">
                      <a:pos x="T48" y="T49"/>
                    </a:cxn>
                    <a:cxn ang="T135">
                      <a:pos x="T50" y="T51"/>
                    </a:cxn>
                    <a:cxn ang="T136">
                      <a:pos x="T52" y="T53"/>
                    </a:cxn>
                    <a:cxn ang="T137">
                      <a:pos x="T54" y="T55"/>
                    </a:cxn>
                    <a:cxn ang="T138">
                      <a:pos x="T56" y="T57"/>
                    </a:cxn>
                    <a:cxn ang="T139">
                      <a:pos x="T58" y="T59"/>
                    </a:cxn>
                    <a:cxn ang="T140">
                      <a:pos x="T60" y="T61"/>
                    </a:cxn>
                    <a:cxn ang="T141">
                      <a:pos x="T62" y="T63"/>
                    </a:cxn>
                    <a:cxn ang="T142">
                      <a:pos x="T64" y="T65"/>
                    </a:cxn>
                    <a:cxn ang="T143">
                      <a:pos x="T66" y="T67"/>
                    </a:cxn>
                    <a:cxn ang="T144">
                      <a:pos x="T68" y="T69"/>
                    </a:cxn>
                    <a:cxn ang="T145">
                      <a:pos x="T70" y="T71"/>
                    </a:cxn>
                    <a:cxn ang="T146">
                      <a:pos x="T72" y="T73"/>
                    </a:cxn>
                    <a:cxn ang="T147">
                      <a:pos x="T74" y="T75"/>
                    </a:cxn>
                    <a:cxn ang="T148">
                      <a:pos x="T76" y="T77"/>
                    </a:cxn>
                    <a:cxn ang="T149">
                      <a:pos x="T78" y="T79"/>
                    </a:cxn>
                    <a:cxn ang="T150">
                      <a:pos x="T80" y="T81"/>
                    </a:cxn>
                    <a:cxn ang="T151">
                      <a:pos x="T82" y="T83"/>
                    </a:cxn>
                    <a:cxn ang="T152">
                      <a:pos x="T84" y="T85"/>
                    </a:cxn>
                    <a:cxn ang="T153">
                      <a:pos x="T86" y="T87"/>
                    </a:cxn>
                    <a:cxn ang="T154">
                      <a:pos x="T88" y="T89"/>
                    </a:cxn>
                    <a:cxn ang="T155">
                      <a:pos x="T90" y="T91"/>
                    </a:cxn>
                    <a:cxn ang="T156">
                      <a:pos x="T92" y="T93"/>
                    </a:cxn>
                    <a:cxn ang="T157">
                      <a:pos x="T94" y="T95"/>
                    </a:cxn>
                    <a:cxn ang="T158">
                      <a:pos x="T96" y="T97"/>
                    </a:cxn>
                    <a:cxn ang="T159">
                      <a:pos x="T98" y="T99"/>
                    </a:cxn>
                    <a:cxn ang="T160">
                      <a:pos x="T100" y="T101"/>
                    </a:cxn>
                    <a:cxn ang="T161">
                      <a:pos x="T102" y="T103"/>
                    </a:cxn>
                    <a:cxn ang="T162">
                      <a:pos x="T104" y="T105"/>
                    </a:cxn>
                    <a:cxn ang="T163">
                      <a:pos x="T106" y="T107"/>
                    </a:cxn>
                    <a:cxn ang="T164">
                      <a:pos x="T108" y="T109"/>
                    </a:cxn>
                  </a:cxnLst>
                  <a:rect l="T165" t="T166" r="T167" b="T168"/>
                  <a:pathLst>
                    <a:path w="48" h="93">
                      <a:moveTo>
                        <a:pt x="31" y="76"/>
                      </a:moveTo>
                      <a:lnTo>
                        <a:pt x="31" y="76"/>
                      </a:lnTo>
                      <a:lnTo>
                        <a:pt x="33" y="81"/>
                      </a:lnTo>
                      <a:lnTo>
                        <a:pt x="33" y="86"/>
                      </a:lnTo>
                      <a:lnTo>
                        <a:pt x="36" y="86"/>
                      </a:lnTo>
                      <a:lnTo>
                        <a:pt x="38" y="88"/>
                      </a:lnTo>
                      <a:lnTo>
                        <a:pt x="45" y="88"/>
                      </a:lnTo>
                      <a:lnTo>
                        <a:pt x="48" y="91"/>
                      </a:lnTo>
                      <a:lnTo>
                        <a:pt x="45" y="93"/>
                      </a:lnTo>
                      <a:lnTo>
                        <a:pt x="43" y="93"/>
                      </a:lnTo>
                      <a:lnTo>
                        <a:pt x="21" y="93"/>
                      </a:lnTo>
                      <a:lnTo>
                        <a:pt x="7" y="93"/>
                      </a:lnTo>
                      <a:lnTo>
                        <a:pt x="7" y="91"/>
                      </a:lnTo>
                      <a:lnTo>
                        <a:pt x="7" y="88"/>
                      </a:lnTo>
                      <a:lnTo>
                        <a:pt x="9" y="88"/>
                      </a:lnTo>
                      <a:lnTo>
                        <a:pt x="14" y="83"/>
                      </a:lnTo>
                      <a:lnTo>
                        <a:pt x="14" y="81"/>
                      </a:lnTo>
                      <a:lnTo>
                        <a:pt x="14" y="79"/>
                      </a:lnTo>
                      <a:lnTo>
                        <a:pt x="14" y="14"/>
                      </a:lnTo>
                      <a:lnTo>
                        <a:pt x="14" y="12"/>
                      </a:lnTo>
                      <a:lnTo>
                        <a:pt x="14" y="7"/>
                      </a:lnTo>
                      <a:lnTo>
                        <a:pt x="9" y="4"/>
                      </a:lnTo>
                      <a:lnTo>
                        <a:pt x="7" y="4"/>
                      </a:lnTo>
                      <a:lnTo>
                        <a:pt x="2" y="4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2" y="0"/>
                      </a:lnTo>
                      <a:lnTo>
                        <a:pt x="5" y="0"/>
                      </a:lnTo>
                      <a:lnTo>
                        <a:pt x="21" y="0"/>
                      </a:lnTo>
                      <a:lnTo>
                        <a:pt x="38" y="0"/>
                      </a:lnTo>
                      <a:lnTo>
                        <a:pt x="41" y="0"/>
                      </a:lnTo>
                      <a:lnTo>
                        <a:pt x="41" y="2"/>
                      </a:lnTo>
                      <a:lnTo>
                        <a:pt x="38" y="4"/>
                      </a:lnTo>
                      <a:lnTo>
                        <a:pt x="33" y="7"/>
                      </a:lnTo>
                      <a:lnTo>
                        <a:pt x="31" y="9"/>
                      </a:lnTo>
                      <a:lnTo>
                        <a:pt x="31" y="14"/>
                      </a:lnTo>
                      <a:lnTo>
                        <a:pt x="31" y="76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6" name="Freeform 95"/>
                <p:cNvSpPr>
                  <a:spLocks/>
                </p:cNvSpPr>
                <p:nvPr/>
              </p:nvSpPr>
              <p:spPr bwMode="auto">
                <a:xfrm>
                  <a:off x="1605" y="626"/>
                  <a:ext cx="99" cy="95"/>
                </a:xfrm>
                <a:custGeom>
                  <a:avLst/>
                  <a:gdLst>
                    <a:gd name="T0" fmla="*/ 53 w 99"/>
                    <a:gd name="T1" fmla="*/ 91 h 95"/>
                    <a:gd name="T2" fmla="*/ 51 w 99"/>
                    <a:gd name="T3" fmla="*/ 95 h 95"/>
                    <a:gd name="T4" fmla="*/ 46 w 99"/>
                    <a:gd name="T5" fmla="*/ 93 h 95"/>
                    <a:gd name="T6" fmla="*/ 12 w 99"/>
                    <a:gd name="T7" fmla="*/ 12 h 95"/>
                    <a:gd name="T8" fmla="*/ 8 w 99"/>
                    <a:gd name="T9" fmla="*/ 4 h 95"/>
                    <a:gd name="T10" fmla="*/ 3 w 99"/>
                    <a:gd name="T11" fmla="*/ 4 h 95"/>
                    <a:gd name="T12" fmla="*/ 0 w 99"/>
                    <a:gd name="T13" fmla="*/ 0 h 95"/>
                    <a:gd name="T14" fmla="*/ 0 w 99"/>
                    <a:gd name="T15" fmla="*/ 0 h 95"/>
                    <a:gd name="T16" fmla="*/ 5 w 99"/>
                    <a:gd name="T17" fmla="*/ 0 h 95"/>
                    <a:gd name="T18" fmla="*/ 20 w 99"/>
                    <a:gd name="T19" fmla="*/ 0 h 95"/>
                    <a:gd name="T20" fmla="*/ 34 w 99"/>
                    <a:gd name="T21" fmla="*/ 0 h 95"/>
                    <a:gd name="T22" fmla="*/ 36 w 99"/>
                    <a:gd name="T23" fmla="*/ 0 h 95"/>
                    <a:gd name="T24" fmla="*/ 39 w 99"/>
                    <a:gd name="T25" fmla="*/ 0 h 95"/>
                    <a:gd name="T26" fmla="*/ 34 w 99"/>
                    <a:gd name="T27" fmla="*/ 4 h 95"/>
                    <a:gd name="T28" fmla="*/ 29 w 99"/>
                    <a:gd name="T29" fmla="*/ 7 h 95"/>
                    <a:gd name="T30" fmla="*/ 32 w 99"/>
                    <a:gd name="T31" fmla="*/ 16 h 95"/>
                    <a:gd name="T32" fmla="*/ 53 w 99"/>
                    <a:gd name="T33" fmla="*/ 69 h 95"/>
                    <a:gd name="T34" fmla="*/ 53 w 99"/>
                    <a:gd name="T35" fmla="*/ 71 h 95"/>
                    <a:gd name="T36" fmla="*/ 56 w 99"/>
                    <a:gd name="T37" fmla="*/ 71 h 95"/>
                    <a:gd name="T38" fmla="*/ 56 w 99"/>
                    <a:gd name="T39" fmla="*/ 69 h 95"/>
                    <a:gd name="T40" fmla="*/ 75 w 99"/>
                    <a:gd name="T41" fmla="*/ 28 h 95"/>
                    <a:gd name="T42" fmla="*/ 79 w 99"/>
                    <a:gd name="T43" fmla="*/ 14 h 95"/>
                    <a:gd name="T44" fmla="*/ 77 w 99"/>
                    <a:gd name="T45" fmla="*/ 9 h 95"/>
                    <a:gd name="T46" fmla="*/ 75 w 99"/>
                    <a:gd name="T47" fmla="*/ 4 h 95"/>
                    <a:gd name="T48" fmla="*/ 67 w 99"/>
                    <a:gd name="T49" fmla="*/ 4 h 95"/>
                    <a:gd name="T50" fmla="*/ 65 w 99"/>
                    <a:gd name="T51" fmla="*/ 0 h 95"/>
                    <a:gd name="T52" fmla="*/ 67 w 99"/>
                    <a:gd name="T53" fmla="*/ 0 h 95"/>
                    <a:gd name="T54" fmla="*/ 70 w 99"/>
                    <a:gd name="T55" fmla="*/ 0 h 95"/>
                    <a:gd name="T56" fmla="*/ 82 w 99"/>
                    <a:gd name="T57" fmla="*/ 0 h 95"/>
                    <a:gd name="T58" fmla="*/ 94 w 99"/>
                    <a:gd name="T59" fmla="*/ 0 h 95"/>
                    <a:gd name="T60" fmla="*/ 99 w 99"/>
                    <a:gd name="T61" fmla="*/ 0 h 95"/>
                    <a:gd name="T62" fmla="*/ 99 w 99"/>
                    <a:gd name="T63" fmla="*/ 0 h 95"/>
                    <a:gd name="T64" fmla="*/ 99 w 99"/>
                    <a:gd name="T65" fmla="*/ 2 h 95"/>
                    <a:gd name="T66" fmla="*/ 91 w 99"/>
                    <a:gd name="T67" fmla="*/ 7 h 95"/>
                    <a:gd name="T68" fmla="*/ 53 w 99"/>
                    <a:gd name="T69" fmla="*/ 91 h 95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w 99"/>
                    <a:gd name="T106" fmla="*/ 0 h 95"/>
                    <a:gd name="T107" fmla="*/ 99 w 99"/>
                    <a:gd name="T108" fmla="*/ 95 h 95"/>
                  </a:gdLst>
                  <a:ahLst/>
                  <a:cxnLst>
                    <a:cxn ang="T70">
                      <a:pos x="T0" y="T1"/>
                    </a:cxn>
                    <a:cxn ang="T71">
                      <a:pos x="T2" y="T3"/>
                    </a:cxn>
                    <a:cxn ang="T72">
                      <a:pos x="T4" y="T5"/>
                    </a:cxn>
                    <a:cxn ang="T73">
                      <a:pos x="T6" y="T7"/>
                    </a:cxn>
                    <a:cxn ang="T74">
                      <a:pos x="T8" y="T9"/>
                    </a:cxn>
                    <a:cxn ang="T75">
                      <a:pos x="T10" y="T11"/>
                    </a:cxn>
                    <a:cxn ang="T76">
                      <a:pos x="T12" y="T13"/>
                    </a:cxn>
                    <a:cxn ang="T77">
                      <a:pos x="T14" y="T15"/>
                    </a:cxn>
                    <a:cxn ang="T78">
                      <a:pos x="T16" y="T17"/>
                    </a:cxn>
                    <a:cxn ang="T79">
                      <a:pos x="T18" y="T19"/>
                    </a:cxn>
                    <a:cxn ang="T80">
                      <a:pos x="T20" y="T21"/>
                    </a:cxn>
                    <a:cxn ang="T81">
                      <a:pos x="T22" y="T23"/>
                    </a:cxn>
                    <a:cxn ang="T82">
                      <a:pos x="T24" y="T25"/>
                    </a:cxn>
                    <a:cxn ang="T83">
                      <a:pos x="T26" y="T27"/>
                    </a:cxn>
                    <a:cxn ang="T84">
                      <a:pos x="T28" y="T29"/>
                    </a:cxn>
                    <a:cxn ang="T85">
                      <a:pos x="T30" y="T31"/>
                    </a:cxn>
                    <a:cxn ang="T86">
                      <a:pos x="T32" y="T33"/>
                    </a:cxn>
                    <a:cxn ang="T87">
                      <a:pos x="T34" y="T35"/>
                    </a:cxn>
                    <a:cxn ang="T88">
                      <a:pos x="T36" y="T37"/>
                    </a:cxn>
                    <a:cxn ang="T89">
                      <a:pos x="T38" y="T39"/>
                    </a:cxn>
                    <a:cxn ang="T90">
                      <a:pos x="T40" y="T41"/>
                    </a:cxn>
                    <a:cxn ang="T91">
                      <a:pos x="T42" y="T43"/>
                    </a:cxn>
                    <a:cxn ang="T92">
                      <a:pos x="T44" y="T45"/>
                    </a:cxn>
                    <a:cxn ang="T93">
                      <a:pos x="T46" y="T47"/>
                    </a:cxn>
                    <a:cxn ang="T94">
                      <a:pos x="T48" y="T49"/>
                    </a:cxn>
                    <a:cxn ang="T95">
                      <a:pos x="T50" y="T51"/>
                    </a:cxn>
                    <a:cxn ang="T96">
                      <a:pos x="T52" y="T53"/>
                    </a:cxn>
                    <a:cxn ang="T97">
                      <a:pos x="T54" y="T55"/>
                    </a:cxn>
                    <a:cxn ang="T98">
                      <a:pos x="T56" y="T57"/>
                    </a:cxn>
                    <a:cxn ang="T99">
                      <a:pos x="T58" y="T59"/>
                    </a:cxn>
                    <a:cxn ang="T100">
                      <a:pos x="T60" y="T61"/>
                    </a:cxn>
                    <a:cxn ang="T101">
                      <a:pos x="T62" y="T63"/>
                    </a:cxn>
                    <a:cxn ang="T102">
                      <a:pos x="T64" y="T65"/>
                    </a:cxn>
                    <a:cxn ang="T103">
                      <a:pos x="T66" y="T67"/>
                    </a:cxn>
                    <a:cxn ang="T104">
                      <a:pos x="T68" y="T69"/>
                    </a:cxn>
                  </a:cxnLst>
                  <a:rect l="T105" t="T106" r="T107" b="T108"/>
                  <a:pathLst>
                    <a:path w="99" h="95">
                      <a:moveTo>
                        <a:pt x="53" y="91"/>
                      </a:moveTo>
                      <a:lnTo>
                        <a:pt x="53" y="91"/>
                      </a:lnTo>
                      <a:lnTo>
                        <a:pt x="51" y="93"/>
                      </a:lnTo>
                      <a:lnTo>
                        <a:pt x="51" y="95"/>
                      </a:lnTo>
                      <a:lnTo>
                        <a:pt x="46" y="93"/>
                      </a:lnTo>
                      <a:lnTo>
                        <a:pt x="44" y="88"/>
                      </a:lnTo>
                      <a:lnTo>
                        <a:pt x="12" y="12"/>
                      </a:lnTo>
                      <a:lnTo>
                        <a:pt x="8" y="4"/>
                      </a:lnTo>
                      <a:lnTo>
                        <a:pt x="3" y="4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3" y="0"/>
                      </a:lnTo>
                      <a:lnTo>
                        <a:pt x="5" y="0"/>
                      </a:lnTo>
                      <a:lnTo>
                        <a:pt x="20" y="0"/>
                      </a:lnTo>
                      <a:lnTo>
                        <a:pt x="34" y="0"/>
                      </a:lnTo>
                      <a:lnTo>
                        <a:pt x="36" y="0"/>
                      </a:lnTo>
                      <a:lnTo>
                        <a:pt x="39" y="0"/>
                      </a:lnTo>
                      <a:lnTo>
                        <a:pt x="36" y="4"/>
                      </a:lnTo>
                      <a:lnTo>
                        <a:pt x="34" y="4"/>
                      </a:lnTo>
                      <a:lnTo>
                        <a:pt x="32" y="4"/>
                      </a:lnTo>
                      <a:lnTo>
                        <a:pt x="29" y="7"/>
                      </a:lnTo>
                      <a:lnTo>
                        <a:pt x="32" y="16"/>
                      </a:lnTo>
                      <a:lnTo>
                        <a:pt x="36" y="26"/>
                      </a:lnTo>
                      <a:lnTo>
                        <a:pt x="53" y="69"/>
                      </a:lnTo>
                      <a:lnTo>
                        <a:pt x="53" y="71"/>
                      </a:lnTo>
                      <a:lnTo>
                        <a:pt x="56" y="71"/>
                      </a:lnTo>
                      <a:lnTo>
                        <a:pt x="56" y="69"/>
                      </a:lnTo>
                      <a:lnTo>
                        <a:pt x="75" y="28"/>
                      </a:lnTo>
                      <a:lnTo>
                        <a:pt x="77" y="19"/>
                      </a:lnTo>
                      <a:lnTo>
                        <a:pt x="79" y="14"/>
                      </a:lnTo>
                      <a:lnTo>
                        <a:pt x="77" y="9"/>
                      </a:lnTo>
                      <a:lnTo>
                        <a:pt x="77" y="7"/>
                      </a:lnTo>
                      <a:lnTo>
                        <a:pt x="75" y="4"/>
                      </a:lnTo>
                      <a:lnTo>
                        <a:pt x="72" y="4"/>
                      </a:lnTo>
                      <a:lnTo>
                        <a:pt x="67" y="4"/>
                      </a:lnTo>
                      <a:lnTo>
                        <a:pt x="67" y="2"/>
                      </a:lnTo>
                      <a:lnTo>
                        <a:pt x="65" y="0"/>
                      </a:lnTo>
                      <a:lnTo>
                        <a:pt x="67" y="0"/>
                      </a:lnTo>
                      <a:lnTo>
                        <a:pt x="70" y="0"/>
                      </a:lnTo>
                      <a:lnTo>
                        <a:pt x="82" y="0"/>
                      </a:lnTo>
                      <a:lnTo>
                        <a:pt x="94" y="0"/>
                      </a:lnTo>
                      <a:lnTo>
                        <a:pt x="99" y="0"/>
                      </a:lnTo>
                      <a:lnTo>
                        <a:pt x="99" y="2"/>
                      </a:lnTo>
                      <a:lnTo>
                        <a:pt x="94" y="4"/>
                      </a:lnTo>
                      <a:lnTo>
                        <a:pt x="91" y="7"/>
                      </a:lnTo>
                      <a:lnTo>
                        <a:pt x="89" y="12"/>
                      </a:lnTo>
                      <a:lnTo>
                        <a:pt x="53" y="91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7" name="Freeform 96"/>
                <p:cNvSpPr>
                  <a:spLocks/>
                </p:cNvSpPr>
                <p:nvPr/>
              </p:nvSpPr>
              <p:spPr bwMode="auto">
                <a:xfrm>
                  <a:off x="1754" y="626"/>
                  <a:ext cx="79" cy="93"/>
                </a:xfrm>
                <a:custGeom>
                  <a:avLst/>
                  <a:gdLst>
                    <a:gd name="T0" fmla="*/ 31 w 79"/>
                    <a:gd name="T1" fmla="*/ 33 h 93"/>
                    <a:gd name="T2" fmla="*/ 31 w 79"/>
                    <a:gd name="T3" fmla="*/ 38 h 93"/>
                    <a:gd name="T4" fmla="*/ 38 w 79"/>
                    <a:gd name="T5" fmla="*/ 40 h 93"/>
                    <a:gd name="T6" fmla="*/ 45 w 79"/>
                    <a:gd name="T7" fmla="*/ 40 h 93"/>
                    <a:gd name="T8" fmla="*/ 50 w 79"/>
                    <a:gd name="T9" fmla="*/ 38 h 93"/>
                    <a:gd name="T10" fmla="*/ 57 w 79"/>
                    <a:gd name="T11" fmla="*/ 28 h 93"/>
                    <a:gd name="T12" fmla="*/ 60 w 79"/>
                    <a:gd name="T13" fmla="*/ 28 h 93"/>
                    <a:gd name="T14" fmla="*/ 62 w 79"/>
                    <a:gd name="T15" fmla="*/ 31 h 93"/>
                    <a:gd name="T16" fmla="*/ 62 w 79"/>
                    <a:gd name="T17" fmla="*/ 55 h 93"/>
                    <a:gd name="T18" fmla="*/ 62 w 79"/>
                    <a:gd name="T19" fmla="*/ 59 h 93"/>
                    <a:gd name="T20" fmla="*/ 60 w 79"/>
                    <a:gd name="T21" fmla="*/ 62 h 93"/>
                    <a:gd name="T22" fmla="*/ 57 w 79"/>
                    <a:gd name="T23" fmla="*/ 59 h 93"/>
                    <a:gd name="T24" fmla="*/ 55 w 79"/>
                    <a:gd name="T25" fmla="*/ 52 h 93"/>
                    <a:gd name="T26" fmla="*/ 50 w 79"/>
                    <a:gd name="T27" fmla="*/ 47 h 93"/>
                    <a:gd name="T28" fmla="*/ 38 w 79"/>
                    <a:gd name="T29" fmla="*/ 47 h 93"/>
                    <a:gd name="T30" fmla="*/ 33 w 79"/>
                    <a:gd name="T31" fmla="*/ 47 h 93"/>
                    <a:gd name="T32" fmla="*/ 31 w 79"/>
                    <a:gd name="T33" fmla="*/ 55 h 93"/>
                    <a:gd name="T34" fmla="*/ 31 w 79"/>
                    <a:gd name="T35" fmla="*/ 71 h 93"/>
                    <a:gd name="T36" fmla="*/ 31 w 79"/>
                    <a:gd name="T37" fmla="*/ 83 h 93"/>
                    <a:gd name="T38" fmla="*/ 41 w 79"/>
                    <a:gd name="T39" fmla="*/ 86 h 93"/>
                    <a:gd name="T40" fmla="*/ 50 w 79"/>
                    <a:gd name="T41" fmla="*/ 86 h 93"/>
                    <a:gd name="T42" fmla="*/ 65 w 79"/>
                    <a:gd name="T43" fmla="*/ 81 h 93"/>
                    <a:gd name="T44" fmla="*/ 72 w 79"/>
                    <a:gd name="T45" fmla="*/ 71 h 93"/>
                    <a:gd name="T46" fmla="*/ 77 w 79"/>
                    <a:gd name="T47" fmla="*/ 69 h 93"/>
                    <a:gd name="T48" fmla="*/ 77 w 79"/>
                    <a:gd name="T49" fmla="*/ 69 h 93"/>
                    <a:gd name="T50" fmla="*/ 79 w 79"/>
                    <a:gd name="T51" fmla="*/ 71 h 93"/>
                    <a:gd name="T52" fmla="*/ 72 w 79"/>
                    <a:gd name="T53" fmla="*/ 86 h 93"/>
                    <a:gd name="T54" fmla="*/ 62 w 79"/>
                    <a:gd name="T55" fmla="*/ 93 h 93"/>
                    <a:gd name="T56" fmla="*/ 57 w 79"/>
                    <a:gd name="T57" fmla="*/ 93 h 93"/>
                    <a:gd name="T58" fmla="*/ 24 w 79"/>
                    <a:gd name="T59" fmla="*/ 93 h 93"/>
                    <a:gd name="T60" fmla="*/ 7 w 79"/>
                    <a:gd name="T61" fmla="*/ 93 h 93"/>
                    <a:gd name="T62" fmla="*/ 5 w 79"/>
                    <a:gd name="T63" fmla="*/ 91 h 93"/>
                    <a:gd name="T64" fmla="*/ 5 w 79"/>
                    <a:gd name="T65" fmla="*/ 88 h 93"/>
                    <a:gd name="T66" fmla="*/ 10 w 79"/>
                    <a:gd name="T67" fmla="*/ 88 h 93"/>
                    <a:gd name="T68" fmla="*/ 14 w 79"/>
                    <a:gd name="T69" fmla="*/ 86 h 93"/>
                    <a:gd name="T70" fmla="*/ 14 w 79"/>
                    <a:gd name="T71" fmla="*/ 76 h 93"/>
                    <a:gd name="T72" fmla="*/ 14 w 79"/>
                    <a:gd name="T73" fmla="*/ 14 h 93"/>
                    <a:gd name="T74" fmla="*/ 12 w 79"/>
                    <a:gd name="T75" fmla="*/ 7 h 93"/>
                    <a:gd name="T76" fmla="*/ 7 w 79"/>
                    <a:gd name="T77" fmla="*/ 4 h 93"/>
                    <a:gd name="T78" fmla="*/ 0 w 79"/>
                    <a:gd name="T79" fmla="*/ 2 h 93"/>
                    <a:gd name="T80" fmla="*/ 0 w 79"/>
                    <a:gd name="T81" fmla="*/ 0 h 93"/>
                    <a:gd name="T82" fmla="*/ 2 w 79"/>
                    <a:gd name="T83" fmla="*/ 0 h 93"/>
                    <a:gd name="T84" fmla="*/ 38 w 79"/>
                    <a:gd name="T85" fmla="*/ 0 h 93"/>
                    <a:gd name="T86" fmla="*/ 67 w 79"/>
                    <a:gd name="T87" fmla="*/ 0 h 93"/>
                    <a:gd name="T88" fmla="*/ 69 w 79"/>
                    <a:gd name="T89" fmla="*/ 0 h 93"/>
                    <a:gd name="T90" fmla="*/ 72 w 79"/>
                    <a:gd name="T91" fmla="*/ 14 h 93"/>
                    <a:gd name="T92" fmla="*/ 72 w 79"/>
                    <a:gd name="T93" fmla="*/ 19 h 93"/>
                    <a:gd name="T94" fmla="*/ 69 w 79"/>
                    <a:gd name="T95" fmla="*/ 21 h 93"/>
                    <a:gd name="T96" fmla="*/ 67 w 79"/>
                    <a:gd name="T97" fmla="*/ 21 h 93"/>
                    <a:gd name="T98" fmla="*/ 65 w 79"/>
                    <a:gd name="T99" fmla="*/ 14 h 93"/>
                    <a:gd name="T100" fmla="*/ 60 w 79"/>
                    <a:gd name="T101" fmla="*/ 7 h 93"/>
                    <a:gd name="T102" fmla="*/ 48 w 79"/>
                    <a:gd name="T103" fmla="*/ 4 h 93"/>
                    <a:gd name="T104" fmla="*/ 38 w 79"/>
                    <a:gd name="T105" fmla="*/ 4 h 93"/>
                    <a:gd name="T106" fmla="*/ 31 w 79"/>
                    <a:gd name="T107" fmla="*/ 9 h 93"/>
                    <a:gd name="T108" fmla="*/ 31 w 79"/>
                    <a:gd name="T109" fmla="*/ 33 h 93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w 79"/>
                    <a:gd name="T166" fmla="*/ 0 h 93"/>
                    <a:gd name="T167" fmla="*/ 79 w 79"/>
                    <a:gd name="T168" fmla="*/ 93 h 93"/>
                  </a:gdLst>
                  <a:ahLst/>
                  <a:cxnLst>
                    <a:cxn ang="T110">
                      <a:pos x="T0" y="T1"/>
                    </a:cxn>
                    <a:cxn ang="T111">
                      <a:pos x="T2" y="T3"/>
                    </a:cxn>
                    <a:cxn ang="T112">
                      <a:pos x="T4" y="T5"/>
                    </a:cxn>
                    <a:cxn ang="T113">
                      <a:pos x="T6" y="T7"/>
                    </a:cxn>
                    <a:cxn ang="T114">
                      <a:pos x="T8" y="T9"/>
                    </a:cxn>
                    <a:cxn ang="T115">
                      <a:pos x="T10" y="T11"/>
                    </a:cxn>
                    <a:cxn ang="T116">
                      <a:pos x="T12" y="T13"/>
                    </a:cxn>
                    <a:cxn ang="T117">
                      <a:pos x="T14" y="T15"/>
                    </a:cxn>
                    <a:cxn ang="T118">
                      <a:pos x="T16" y="T17"/>
                    </a:cxn>
                    <a:cxn ang="T119">
                      <a:pos x="T18" y="T19"/>
                    </a:cxn>
                    <a:cxn ang="T120">
                      <a:pos x="T20" y="T21"/>
                    </a:cxn>
                    <a:cxn ang="T121">
                      <a:pos x="T22" y="T23"/>
                    </a:cxn>
                    <a:cxn ang="T122">
                      <a:pos x="T24" y="T25"/>
                    </a:cxn>
                    <a:cxn ang="T123">
                      <a:pos x="T26" y="T27"/>
                    </a:cxn>
                    <a:cxn ang="T124">
                      <a:pos x="T28" y="T29"/>
                    </a:cxn>
                    <a:cxn ang="T125">
                      <a:pos x="T30" y="T31"/>
                    </a:cxn>
                    <a:cxn ang="T126">
                      <a:pos x="T32" y="T33"/>
                    </a:cxn>
                    <a:cxn ang="T127">
                      <a:pos x="T34" y="T35"/>
                    </a:cxn>
                    <a:cxn ang="T128">
                      <a:pos x="T36" y="T37"/>
                    </a:cxn>
                    <a:cxn ang="T129">
                      <a:pos x="T38" y="T39"/>
                    </a:cxn>
                    <a:cxn ang="T130">
                      <a:pos x="T40" y="T41"/>
                    </a:cxn>
                    <a:cxn ang="T131">
                      <a:pos x="T42" y="T43"/>
                    </a:cxn>
                    <a:cxn ang="T132">
                      <a:pos x="T44" y="T45"/>
                    </a:cxn>
                    <a:cxn ang="T133">
                      <a:pos x="T46" y="T47"/>
                    </a:cxn>
                    <a:cxn ang="T134">
                      <a:pos x="T48" y="T49"/>
                    </a:cxn>
                    <a:cxn ang="T135">
                      <a:pos x="T50" y="T51"/>
                    </a:cxn>
                    <a:cxn ang="T136">
                      <a:pos x="T52" y="T53"/>
                    </a:cxn>
                    <a:cxn ang="T137">
                      <a:pos x="T54" y="T55"/>
                    </a:cxn>
                    <a:cxn ang="T138">
                      <a:pos x="T56" y="T57"/>
                    </a:cxn>
                    <a:cxn ang="T139">
                      <a:pos x="T58" y="T59"/>
                    </a:cxn>
                    <a:cxn ang="T140">
                      <a:pos x="T60" y="T61"/>
                    </a:cxn>
                    <a:cxn ang="T141">
                      <a:pos x="T62" y="T63"/>
                    </a:cxn>
                    <a:cxn ang="T142">
                      <a:pos x="T64" y="T65"/>
                    </a:cxn>
                    <a:cxn ang="T143">
                      <a:pos x="T66" y="T67"/>
                    </a:cxn>
                    <a:cxn ang="T144">
                      <a:pos x="T68" y="T69"/>
                    </a:cxn>
                    <a:cxn ang="T145">
                      <a:pos x="T70" y="T71"/>
                    </a:cxn>
                    <a:cxn ang="T146">
                      <a:pos x="T72" y="T73"/>
                    </a:cxn>
                    <a:cxn ang="T147">
                      <a:pos x="T74" y="T75"/>
                    </a:cxn>
                    <a:cxn ang="T148">
                      <a:pos x="T76" y="T77"/>
                    </a:cxn>
                    <a:cxn ang="T149">
                      <a:pos x="T78" y="T79"/>
                    </a:cxn>
                    <a:cxn ang="T150">
                      <a:pos x="T80" y="T81"/>
                    </a:cxn>
                    <a:cxn ang="T151">
                      <a:pos x="T82" y="T83"/>
                    </a:cxn>
                    <a:cxn ang="T152">
                      <a:pos x="T84" y="T85"/>
                    </a:cxn>
                    <a:cxn ang="T153">
                      <a:pos x="T86" y="T87"/>
                    </a:cxn>
                    <a:cxn ang="T154">
                      <a:pos x="T88" y="T89"/>
                    </a:cxn>
                    <a:cxn ang="T155">
                      <a:pos x="T90" y="T91"/>
                    </a:cxn>
                    <a:cxn ang="T156">
                      <a:pos x="T92" y="T93"/>
                    </a:cxn>
                    <a:cxn ang="T157">
                      <a:pos x="T94" y="T95"/>
                    </a:cxn>
                    <a:cxn ang="T158">
                      <a:pos x="T96" y="T97"/>
                    </a:cxn>
                    <a:cxn ang="T159">
                      <a:pos x="T98" y="T99"/>
                    </a:cxn>
                    <a:cxn ang="T160">
                      <a:pos x="T100" y="T101"/>
                    </a:cxn>
                    <a:cxn ang="T161">
                      <a:pos x="T102" y="T103"/>
                    </a:cxn>
                    <a:cxn ang="T162">
                      <a:pos x="T104" y="T105"/>
                    </a:cxn>
                    <a:cxn ang="T163">
                      <a:pos x="T106" y="T107"/>
                    </a:cxn>
                    <a:cxn ang="T164">
                      <a:pos x="T108" y="T109"/>
                    </a:cxn>
                  </a:cxnLst>
                  <a:rect l="T165" t="T166" r="T167" b="T168"/>
                  <a:pathLst>
                    <a:path w="79" h="93">
                      <a:moveTo>
                        <a:pt x="31" y="33"/>
                      </a:moveTo>
                      <a:lnTo>
                        <a:pt x="31" y="33"/>
                      </a:lnTo>
                      <a:lnTo>
                        <a:pt x="31" y="35"/>
                      </a:lnTo>
                      <a:lnTo>
                        <a:pt x="31" y="38"/>
                      </a:lnTo>
                      <a:lnTo>
                        <a:pt x="33" y="38"/>
                      </a:lnTo>
                      <a:lnTo>
                        <a:pt x="38" y="40"/>
                      </a:lnTo>
                      <a:lnTo>
                        <a:pt x="45" y="40"/>
                      </a:lnTo>
                      <a:lnTo>
                        <a:pt x="48" y="38"/>
                      </a:lnTo>
                      <a:lnTo>
                        <a:pt x="50" y="38"/>
                      </a:lnTo>
                      <a:lnTo>
                        <a:pt x="55" y="33"/>
                      </a:lnTo>
                      <a:lnTo>
                        <a:pt x="57" y="28"/>
                      </a:lnTo>
                      <a:lnTo>
                        <a:pt x="60" y="28"/>
                      </a:lnTo>
                      <a:lnTo>
                        <a:pt x="62" y="31"/>
                      </a:lnTo>
                      <a:lnTo>
                        <a:pt x="62" y="55"/>
                      </a:lnTo>
                      <a:lnTo>
                        <a:pt x="62" y="59"/>
                      </a:lnTo>
                      <a:lnTo>
                        <a:pt x="60" y="62"/>
                      </a:lnTo>
                      <a:lnTo>
                        <a:pt x="60" y="59"/>
                      </a:lnTo>
                      <a:lnTo>
                        <a:pt x="57" y="59"/>
                      </a:lnTo>
                      <a:lnTo>
                        <a:pt x="57" y="55"/>
                      </a:lnTo>
                      <a:lnTo>
                        <a:pt x="55" y="52"/>
                      </a:lnTo>
                      <a:lnTo>
                        <a:pt x="55" y="47"/>
                      </a:lnTo>
                      <a:lnTo>
                        <a:pt x="50" y="47"/>
                      </a:lnTo>
                      <a:lnTo>
                        <a:pt x="48" y="47"/>
                      </a:lnTo>
                      <a:lnTo>
                        <a:pt x="38" y="47"/>
                      </a:lnTo>
                      <a:lnTo>
                        <a:pt x="33" y="47"/>
                      </a:lnTo>
                      <a:lnTo>
                        <a:pt x="31" y="47"/>
                      </a:lnTo>
                      <a:lnTo>
                        <a:pt x="31" y="55"/>
                      </a:lnTo>
                      <a:lnTo>
                        <a:pt x="31" y="71"/>
                      </a:lnTo>
                      <a:lnTo>
                        <a:pt x="31" y="79"/>
                      </a:lnTo>
                      <a:lnTo>
                        <a:pt x="31" y="83"/>
                      </a:lnTo>
                      <a:lnTo>
                        <a:pt x="33" y="86"/>
                      </a:lnTo>
                      <a:lnTo>
                        <a:pt x="41" y="86"/>
                      </a:lnTo>
                      <a:lnTo>
                        <a:pt x="50" y="86"/>
                      </a:lnTo>
                      <a:lnTo>
                        <a:pt x="57" y="83"/>
                      </a:lnTo>
                      <a:lnTo>
                        <a:pt x="65" y="81"/>
                      </a:lnTo>
                      <a:lnTo>
                        <a:pt x="67" y="76"/>
                      </a:lnTo>
                      <a:lnTo>
                        <a:pt x="72" y="71"/>
                      </a:lnTo>
                      <a:lnTo>
                        <a:pt x="74" y="69"/>
                      </a:lnTo>
                      <a:lnTo>
                        <a:pt x="77" y="69"/>
                      </a:lnTo>
                      <a:lnTo>
                        <a:pt x="79" y="71"/>
                      </a:lnTo>
                      <a:lnTo>
                        <a:pt x="77" y="79"/>
                      </a:lnTo>
                      <a:lnTo>
                        <a:pt x="72" y="86"/>
                      </a:lnTo>
                      <a:lnTo>
                        <a:pt x="67" y="91"/>
                      </a:lnTo>
                      <a:lnTo>
                        <a:pt x="62" y="93"/>
                      </a:lnTo>
                      <a:lnTo>
                        <a:pt x="57" y="93"/>
                      </a:lnTo>
                      <a:lnTo>
                        <a:pt x="24" y="93"/>
                      </a:lnTo>
                      <a:lnTo>
                        <a:pt x="7" y="93"/>
                      </a:lnTo>
                      <a:lnTo>
                        <a:pt x="5" y="93"/>
                      </a:lnTo>
                      <a:lnTo>
                        <a:pt x="5" y="91"/>
                      </a:lnTo>
                      <a:lnTo>
                        <a:pt x="5" y="88"/>
                      </a:lnTo>
                      <a:lnTo>
                        <a:pt x="7" y="88"/>
                      </a:lnTo>
                      <a:lnTo>
                        <a:pt x="10" y="88"/>
                      </a:lnTo>
                      <a:lnTo>
                        <a:pt x="12" y="86"/>
                      </a:lnTo>
                      <a:lnTo>
                        <a:pt x="14" y="86"/>
                      </a:lnTo>
                      <a:lnTo>
                        <a:pt x="14" y="81"/>
                      </a:lnTo>
                      <a:lnTo>
                        <a:pt x="14" y="76"/>
                      </a:lnTo>
                      <a:lnTo>
                        <a:pt x="14" y="14"/>
                      </a:lnTo>
                      <a:lnTo>
                        <a:pt x="14" y="12"/>
                      </a:lnTo>
                      <a:lnTo>
                        <a:pt x="12" y="7"/>
                      </a:lnTo>
                      <a:lnTo>
                        <a:pt x="10" y="7"/>
                      </a:lnTo>
                      <a:lnTo>
                        <a:pt x="7" y="4"/>
                      </a:lnTo>
                      <a:lnTo>
                        <a:pt x="2" y="4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2" y="0"/>
                      </a:lnTo>
                      <a:lnTo>
                        <a:pt x="38" y="0"/>
                      </a:lnTo>
                      <a:lnTo>
                        <a:pt x="67" y="0"/>
                      </a:lnTo>
                      <a:lnTo>
                        <a:pt x="69" y="0"/>
                      </a:lnTo>
                      <a:lnTo>
                        <a:pt x="72" y="2"/>
                      </a:lnTo>
                      <a:lnTo>
                        <a:pt x="72" y="14"/>
                      </a:lnTo>
                      <a:lnTo>
                        <a:pt x="72" y="19"/>
                      </a:lnTo>
                      <a:lnTo>
                        <a:pt x="72" y="21"/>
                      </a:lnTo>
                      <a:lnTo>
                        <a:pt x="69" y="21"/>
                      </a:lnTo>
                      <a:lnTo>
                        <a:pt x="67" y="21"/>
                      </a:lnTo>
                      <a:lnTo>
                        <a:pt x="67" y="19"/>
                      </a:lnTo>
                      <a:lnTo>
                        <a:pt x="65" y="14"/>
                      </a:lnTo>
                      <a:lnTo>
                        <a:pt x="65" y="12"/>
                      </a:lnTo>
                      <a:lnTo>
                        <a:pt x="60" y="7"/>
                      </a:lnTo>
                      <a:lnTo>
                        <a:pt x="55" y="7"/>
                      </a:lnTo>
                      <a:lnTo>
                        <a:pt x="48" y="4"/>
                      </a:lnTo>
                      <a:lnTo>
                        <a:pt x="38" y="4"/>
                      </a:lnTo>
                      <a:lnTo>
                        <a:pt x="33" y="7"/>
                      </a:lnTo>
                      <a:lnTo>
                        <a:pt x="31" y="9"/>
                      </a:lnTo>
                      <a:lnTo>
                        <a:pt x="31" y="14"/>
                      </a:lnTo>
                      <a:lnTo>
                        <a:pt x="31" y="3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8" name="Freeform 97"/>
                <p:cNvSpPr>
                  <a:spLocks noEditPoints="1"/>
                </p:cNvSpPr>
                <p:nvPr/>
              </p:nvSpPr>
              <p:spPr bwMode="auto">
                <a:xfrm>
                  <a:off x="1898" y="626"/>
                  <a:ext cx="93" cy="93"/>
                </a:xfrm>
                <a:custGeom>
                  <a:avLst/>
                  <a:gdLst>
                    <a:gd name="T0" fmla="*/ 14 w 93"/>
                    <a:gd name="T1" fmla="*/ 16 h 93"/>
                    <a:gd name="T2" fmla="*/ 12 w 93"/>
                    <a:gd name="T3" fmla="*/ 7 h 93"/>
                    <a:gd name="T4" fmla="*/ 7 w 93"/>
                    <a:gd name="T5" fmla="*/ 4 h 93"/>
                    <a:gd name="T6" fmla="*/ 0 w 93"/>
                    <a:gd name="T7" fmla="*/ 2 h 93"/>
                    <a:gd name="T8" fmla="*/ 0 w 93"/>
                    <a:gd name="T9" fmla="*/ 0 h 93"/>
                    <a:gd name="T10" fmla="*/ 2 w 93"/>
                    <a:gd name="T11" fmla="*/ 0 h 93"/>
                    <a:gd name="T12" fmla="*/ 19 w 93"/>
                    <a:gd name="T13" fmla="*/ 0 h 93"/>
                    <a:gd name="T14" fmla="*/ 45 w 93"/>
                    <a:gd name="T15" fmla="*/ 0 h 93"/>
                    <a:gd name="T16" fmla="*/ 55 w 93"/>
                    <a:gd name="T17" fmla="*/ 0 h 93"/>
                    <a:gd name="T18" fmla="*/ 67 w 93"/>
                    <a:gd name="T19" fmla="*/ 4 h 93"/>
                    <a:gd name="T20" fmla="*/ 74 w 93"/>
                    <a:gd name="T21" fmla="*/ 14 h 93"/>
                    <a:gd name="T22" fmla="*/ 76 w 93"/>
                    <a:gd name="T23" fmla="*/ 24 h 93"/>
                    <a:gd name="T24" fmla="*/ 76 w 93"/>
                    <a:gd name="T25" fmla="*/ 28 h 93"/>
                    <a:gd name="T26" fmla="*/ 72 w 93"/>
                    <a:gd name="T27" fmla="*/ 38 h 93"/>
                    <a:gd name="T28" fmla="*/ 69 w 93"/>
                    <a:gd name="T29" fmla="*/ 40 h 93"/>
                    <a:gd name="T30" fmla="*/ 60 w 93"/>
                    <a:gd name="T31" fmla="*/ 45 h 93"/>
                    <a:gd name="T32" fmla="*/ 81 w 93"/>
                    <a:gd name="T33" fmla="*/ 83 h 93"/>
                    <a:gd name="T34" fmla="*/ 84 w 93"/>
                    <a:gd name="T35" fmla="*/ 86 h 93"/>
                    <a:gd name="T36" fmla="*/ 88 w 93"/>
                    <a:gd name="T37" fmla="*/ 86 h 93"/>
                    <a:gd name="T38" fmla="*/ 91 w 93"/>
                    <a:gd name="T39" fmla="*/ 83 h 93"/>
                    <a:gd name="T40" fmla="*/ 93 w 93"/>
                    <a:gd name="T41" fmla="*/ 86 h 93"/>
                    <a:gd name="T42" fmla="*/ 91 w 93"/>
                    <a:gd name="T43" fmla="*/ 88 h 93"/>
                    <a:gd name="T44" fmla="*/ 84 w 93"/>
                    <a:gd name="T45" fmla="*/ 93 h 93"/>
                    <a:gd name="T46" fmla="*/ 79 w 93"/>
                    <a:gd name="T47" fmla="*/ 93 h 93"/>
                    <a:gd name="T48" fmla="*/ 67 w 93"/>
                    <a:gd name="T49" fmla="*/ 88 h 93"/>
                    <a:gd name="T50" fmla="*/ 60 w 93"/>
                    <a:gd name="T51" fmla="*/ 76 h 93"/>
                    <a:gd name="T52" fmla="*/ 50 w 93"/>
                    <a:gd name="T53" fmla="*/ 55 h 93"/>
                    <a:gd name="T54" fmla="*/ 43 w 93"/>
                    <a:gd name="T55" fmla="*/ 50 h 93"/>
                    <a:gd name="T56" fmla="*/ 36 w 93"/>
                    <a:gd name="T57" fmla="*/ 47 h 93"/>
                    <a:gd name="T58" fmla="*/ 33 w 93"/>
                    <a:gd name="T59" fmla="*/ 47 h 93"/>
                    <a:gd name="T60" fmla="*/ 31 w 93"/>
                    <a:gd name="T61" fmla="*/ 52 h 93"/>
                    <a:gd name="T62" fmla="*/ 31 w 93"/>
                    <a:gd name="T63" fmla="*/ 76 h 93"/>
                    <a:gd name="T64" fmla="*/ 31 w 93"/>
                    <a:gd name="T65" fmla="*/ 83 h 93"/>
                    <a:gd name="T66" fmla="*/ 36 w 93"/>
                    <a:gd name="T67" fmla="*/ 86 h 93"/>
                    <a:gd name="T68" fmla="*/ 40 w 93"/>
                    <a:gd name="T69" fmla="*/ 88 h 93"/>
                    <a:gd name="T70" fmla="*/ 43 w 93"/>
                    <a:gd name="T71" fmla="*/ 91 h 93"/>
                    <a:gd name="T72" fmla="*/ 43 w 93"/>
                    <a:gd name="T73" fmla="*/ 93 h 93"/>
                    <a:gd name="T74" fmla="*/ 40 w 93"/>
                    <a:gd name="T75" fmla="*/ 93 h 93"/>
                    <a:gd name="T76" fmla="*/ 28 w 93"/>
                    <a:gd name="T77" fmla="*/ 93 h 93"/>
                    <a:gd name="T78" fmla="*/ 7 w 93"/>
                    <a:gd name="T79" fmla="*/ 93 h 93"/>
                    <a:gd name="T80" fmla="*/ 4 w 93"/>
                    <a:gd name="T81" fmla="*/ 93 h 93"/>
                    <a:gd name="T82" fmla="*/ 2 w 93"/>
                    <a:gd name="T83" fmla="*/ 91 h 93"/>
                    <a:gd name="T84" fmla="*/ 4 w 93"/>
                    <a:gd name="T85" fmla="*/ 88 h 93"/>
                    <a:gd name="T86" fmla="*/ 12 w 93"/>
                    <a:gd name="T87" fmla="*/ 86 h 93"/>
                    <a:gd name="T88" fmla="*/ 14 w 93"/>
                    <a:gd name="T89" fmla="*/ 79 h 93"/>
                    <a:gd name="T90" fmla="*/ 14 w 93"/>
                    <a:gd name="T91" fmla="*/ 16 h 93"/>
                    <a:gd name="T92" fmla="*/ 31 w 93"/>
                    <a:gd name="T93" fmla="*/ 38 h 93"/>
                    <a:gd name="T94" fmla="*/ 31 w 93"/>
                    <a:gd name="T95" fmla="*/ 40 h 93"/>
                    <a:gd name="T96" fmla="*/ 40 w 93"/>
                    <a:gd name="T97" fmla="*/ 43 h 93"/>
                    <a:gd name="T98" fmla="*/ 50 w 93"/>
                    <a:gd name="T99" fmla="*/ 40 h 93"/>
                    <a:gd name="T100" fmla="*/ 57 w 93"/>
                    <a:gd name="T101" fmla="*/ 38 h 93"/>
                    <a:gd name="T102" fmla="*/ 60 w 93"/>
                    <a:gd name="T103" fmla="*/ 33 h 93"/>
                    <a:gd name="T104" fmla="*/ 60 w 93"/>
                    <a:gd name="T105" fmla="*/ 28 h 93"/>
                    <a:gd name="T106" fmla="*/ 55 w 93"/>
                    <a:gd name="T107" fmla="*/ 12 h 93"/>
                    <a:gd name="T108" fmla="*/ 48 w 93"/>
                    <a:gd name="T109" fmla="*/ 7 h 93"/>
                    <a:gd name="T110" fmla="*/ 40 w 93"/>
                    <a:gd name="T111" fmla="*/ 4 h 93"/>
                    <a:gd name="T112" fmla="*/ 36 w 93"/>
                    <a:gd name="T113" fmla="*/ 4 h 93"/>
                    <a:gd name="T114" fmla="*/ 31 w 93"/>
                    <a:gd name="T115" fmla="*/ 7 h 93"/>
                    <a:gd name="T116" fmla="*/ 31 w 93"/>
                    <a:gd name="T117" fmla="*/ 38 h 93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w 93"/>
                    <a:gd name="T178" fmla="*/ 0 h 93"/>
                    <a:gd name="T179" fmla="*/ 93 w 93"/>
                    <a:gd name="T180" fmla="*/ 93 h 93"/>
                  </a:gdLst>
                  <a:ahLst/>
                  <a:cxnLst>
                    <a:cxn ang="T118">
                      <a:pos x="T0" y="T1"/>
                    </a:cxn>
                    <a:cxn ang="T119">
                      <a:pos x="T2" y="T3"/>
                    </a:cxn>
                    <a:cxn ang="T120">
                      <a:pos x="T4" y="T5"/>
                    </a:cxn>
                    <a:cxn ang="T121">
                      <a:pos x="T6" y="T7"/>
                    </a:cxn>
                    <a:cxn ang="T122">
                      <a:pos x="T8" y="T9"/>
                    </a:cxn>
                    <a:cxn ang="T123">
                      <a:pos x="T10" y="T11"/>
                    </a:cxn>
                    <a:cxn ang="T124">
                      <a:pos x="T12" y="T13"/>
                    </a:cxn>
                    <a:cxn ang="T125">
                      <a:pos x="T14" y="T15"/>
                    </a:cxn>
                    <a:cxn ang="T126">
                      <a:pos x="T16" y="T17"/>
                    </a:cxn>
                    <a:cxn ang="T127">
                      <a:pos x="T18" y="T19"/>
                    </a:cxn>
                    <a:cxn ang="T128">
                      <a:pos x="T20" y="T21"/>
                    </a:cxn>
                    <a:cxn ang="T129">
                      <a:pos x="T22" y="T23"/>
                    </a:cxn>
                    <a:cxn ang="T130">
                      <a:pos x="T24" y="T25"/>
                    </a:cxn>
                    <a:cxn ang="T131">
                      <a:pos x="T26" y="T27"/>
                    </a:cxn>
                    <a:cxn ang="T132">
                      <a:pos x="T28" y="T29"/>
                    </a:cxn>
                    <a:cxn ang="T133">
                      <a:pos x="T30" y="T31"/>
                    </a:cxn>
                    <a:cxn ang="T134">
                      <a:pos x="T32" y="T33"/>
                    </a:cxn>
                    <a:cxn ang="T135">
                      <a:pos x="T34" y="T35"/>
                    </a:cxn>
                    <a:cxn ang="T136">
                      <a:pos x="T36" y="T37"/>
                    </a:cxn>
                    <a:cxn ang="T137">
                      <a:pos x="T38" y="T39"/>
                    </a:cxn>
                    <a:cxn ang="T138">
                      <a:pos x="T40" y="T41"/>
                    </a:cxn>
                    <a:cxn ang="T139">
                      <a:pos x="T42" y="T43"/>
                    </a:cxn>
                    <a:cxn ang="T140">
                      <a:pos x="T44" y="T45"/>
                    </a:cxn>
                    <a:cxn ang="T141">
                      <a:pos x="T46" y="T47"/>
                    </a:cxn>
                    <a:cxn ang="T142">
                      <a:pos x="T48" y="T49"/>
                    </a:cxn>
                    <a:cxn ang="T143">
                      <a:pos x="T50" y="T51"/>
                    </a:cxn>
                    <a:cxn ang="T144">
                      <a:pos x="T52" y="T53"/>
                    </a:cxn>
                    <a:cxn ang="T145">
                      <a:pos x="T54" y="T55"/>
                    </a:cxn>
                    <a:cxn ang="T146">
                      <a:pos x="T56" y="T57"/>
                    </a:cxn>
                    <a:cxn ang="T147">
                      <a:pos x="T58" y="T59"/>
                    </a:cxn>
                    <a:cxn ang="T148">
                      <a:pos x="T60" y="T61"/>
                    </a:cxn>
                    <a:cxn ang="T149">
                      <a:pos x="T62" y="T63"/>
                    </a:cxn>
                    <a:cxn ang="T150">
                      <a:pos x="T64" y="T65"/>
                    </a:cxn>
                    <a:cxn ang="T151">
                      <a:pos x="T66" y="T67"/>
                    </a:cxn>
                    <a:cxn ang="T152">
                      <a:pos x="T68" y="T69"/>
                    </a:cxn>
                    <a:cxn ang="T153">
                      <a:pos x="T70" y="T71"/>
                    </a:cxn>
                    <a:cxn ang="T154">
                      <a:pos x="T72" y="T73"/>
                    </a:cxn>
                    <a:cxn ang="T155">
                      <a:pos x="T74" y="T75"/>
                    </a:cxn>
                    <a:cxn ang="T156">
                      <a:pos x="T76" y="T77"/>
                    </a:cxn>
                    <a:cxn ang="T157">
                      <a:pos x="T78" y="T79"/>
                    </a:cxn>
                    <a:cxn ang="T158">
                      <a:pos x="T80" y="T81"/>
                    </a:cxn>
                    <a:cxn ang="T159">
                      <a:pos x="T82" y="T83"/>
                    </a:cxn>
                    <a:cxn ang="T160">
                      <a:pos x="T84" y="T85"/>
                    </a:cxn>
                    <a:cxn ang="T161">
                      <a:pos x="T86" y="T87"/>
                    </a:cxn>
                    <a:cxn ang="T162">
                      <a:pos x="T88" y="T89"/>
                    </a:cxn>
                    <a:cxn ang="T163">
                      <a:pos x="T90" y="T91"/>
                    </a:cxn>
                    <a:cxn ang="T164">
                      <a:pos x="T92" y="T93"/>
                    </a:cxn>
                    <a:cxn ang="T165">
                      <a:pos x="T94" y="T95"/>
                    </a:cxn>
                    <a:cxn ang="T166">
                      <a:pos x="T96" y="T97"/>
                    </a:cxn>
                    <a:cxn ang="T167">
                      <a:pos x="T98" y="T99"/>
                    </a:cxn>
                    <a:cxn ang="T168">
                      <a:pos x="T100" y="T101"/>
                    </a:cxn>
                    <a:cxn ang="T169">
                      <a:pos x="T102" y="T103"/>
                    </a:cxn>
                    <a:cxn ang="T170">
                      <a:pos x="T104" y="T105"/>
                    </a:cxn>
                    <a:cxn ang="T171">
                      <a:pos x="T106" y="T107"/>
                    </a:cxn>
                    <a:cxn ang="T172">
                      <a:pos x="T108" y="T109"/>
                    </a:cxn>
                    <a:cxn ang="T173">
                      <a:pos x="T110" y="T111"/>
                    </a:cxn>
                    <a:cxn ang="T174">
                      <a:pos x="T112" y="T113"/>
                    </a:cxn>
                    <a:cxn ang="T175">
                      <a:pos x="T114" y="T115"/>
                    </a:cxn>
                    <a:cxn ang="T176">
                      <a:pos x="T116" y="T117"/>
                    </a:cxn>
                  </a:cxnLst>
                  <a:rect l="T177" t="T178" r="T179" b="T180"/>
                  <a:pathLst>
                    <a:path w="93" h="93">
                      <a:moveTo>
                        <a:pt x="14" y="16"/>
                      </a:moveTo>
                      <a:lnTo>
                        <a:pt x="14" y="16"/>
                      </a:lnTo>
                      <a:lnTo>
                        <a:pt x="14" y="12"/>
                      </a:lnTo>
                      <a:lnTo>
                        <a:pt x="12" y="7"/>
                      </a:lnTo>
                      <a:lnTo>
                        <a:pt x="9" y="7"/>
                      </a:lnTo>
                      <a:lnTo>
                        <a:pt x="7" y="4"/>
                      </a:lnTo>
                      <a:lnTo>
                        <a:pt x="2" y="4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2" y="0"/>
                      </a:lnTo>
                      <a:lnTo>
                        <a:pt x="19" y="0"/>
                      </a:lnTo>
                      <a:lnTo>
                        <a:pt x="45" y="0"/>
                      </a:lnTo>
                      <a:lnTo>
                        <a:pt x="55" y="0"/>
                      </a:lnTo>
                      <a:lnTo>
                        <a:pt x="62" y="2"/>
                      </a:lnTo>
                      <a:lnTo>
                        <a:pt x="67" y="4"/>
                      </a:lnTo>
                      <a:lnTo>
                        <a:pt x="72" y="9"/>
                      </a:lnTo>
                      <a:lnTo>
                        <a:pt x="74" y="14"/>
                      </a:lnTo>
                      <a:lnTo>
                        <a:pt x="76" y="19"/>
                      </a:lnTo>
                      <a:lnTo>
                        <a:pt x="76" y="24"/>
                      </a:lnTo>
                      <a:lnTo>
                        <a:pt x="76" y="28"/>
                      </a:lnTo>
                      <a:lnTo>
                        <a:pt x="74" y="35"/>
                      </a:lnTo>
                      <a:lnTo>
                        <a:pt x="72" y="38"/>
                      </a:lnTo>
                      <a:lnTo>
                        <a:pt x="69" y="40"/>
                      </a:lnTo>
                      <a:lnTo>
                        <a:pt x="64" y="45"/>
                      </a:lnTo>
                      <a:lnTo>
                        <a:pt x="60" y="45"/>
                      </a:lnTo>
                      <a:lnTo>
                        <a:pt x="81" y="83"/>
                      </a:lnTo>
                      <a:lnTo>
                        <a:pt x="84" y="86"/>
                      </a:lnTo>
                      <a:lnTo>
                        <a:pt x="88" y="86"/>
                      </a:lnTo>
                      <a:lnTo>
                        <a:pt x="91" y="83"/>
                      </a:lnTo>
                      <a:lnTo>
                        <a:pt x="93" y="86"/>
                      </a:lnTo>
                      <a:lnTo>
                        <a:pt x="91" y="88"/>
                      </a:lnTo>
                      <a:lnTo>
                        <a:pt x="88" y="91"/>
                      </a:lnTo>
                      <a:lnTo>
                        <a:pt x="84" y="93"/>
                      </a:lnTo>
                      <a:lnTo>
                        <a:pt x="79" y="93"/>
                      </a:lnTo>
                      <a:lnTo>
                        <a:pt x="72" y="91"/>
                      </a:lnTo>
                      <a:lnTo>
                        <a:pt x="67" y="88"/>
                      </a:lnTo>
                      <a:lnTo>
                        <a:pt x="64" y="83"/>
                      </a:lnTo>
                      <a:lnTo>
                        <a:pt x="60" y="76"/>
                      </a:lnTo>
                      <a:lnTo>
                        <a:pt x="50" y="55"/>
                      </a:lnTo>
                      <a:lnTo>
                        <a:pt x="45" y="52"/>
                      </a:lnTo>
                      <a:lnTo>
                        <a:pt x="43" y="50"/>
                      </a:lnTo>
                      <a:lnTo>
                        <a:pt x="40" y="47"/>
                      </a:lnTo>
                      <a:lnTo>
                        <a:pt x="36" y="47"/>
                      </a:lnTo>
                      <a:lnTo>
                        <a:pt x="33" y="47"/>
                      </a:lnTo>
                      <a:lnTo>
                        <a:pt x="31" y="50"/>
                      </a:lnTo>
                      <a:lnTo>
                        <a:pt x="31" y="52"/>
                      </a:lnTo>
                      <a:lnTo>
                        <a:pt x="31" y="55"/>
                      </a:lnTo>
                      <a:lnTo>
                        <a:pt x="31" y="76"/>
                      </a:lnTo>
                      <a:lnTo>
                        <a:pt x="31" y="83"/>
                      </a:lnTo>
                      <a:lnTo>
                        <a:pt x="33" y="86"/>
                      </a:lnTo>
                      <a:lnTo>
                        <a:pt x="36" y="86"/>
                      </a:lnTo>
                      <a:lnTo>
                        <a:pt x="36" y="88"/>
                      </a:lnTo>
                      <a:lnTo>
                        <a:pt x="40" y="88"/>
                      </a:lnTo>
                      <a:lnTo>
                        <a:pt x="43" y="88"/>
                      </a:lnTo>
                      <a:lnTo>
                        <a:pt x="43" y="91"/>
                      </a:lnTo>
                      <a:lnTo>
                        <a:pt x="43" y="93"/>
                      </a:lnTo>
                      <a:lnTo>
                        <a:pt x="40" y="93"/>
                      </a:lnTo>
                      <a:lnTo>
                        <a:pt x="28" y="93"/>
                      </a:lnTo>
                      <a:lnTo>
                        <a:pt x="7" y="93"/>
                      </a:lnTo>
                      <a:lnTo>
                        <a:pt x="4" y="93"/>
                      </a:lnTo>
                      <a:lnTo>
                        <a:pt x="2" y="91"/>
                      </a:lnTo>
                      <a:lnTo>
                        <a:pt x="4" y="88"/>
                      </a:lnTo>
                      <a:lnTo>
                        <a:pt x="9" y="86"/>
                      </a:lnTo>
                      <a:lnTo>
                        <a:pt x="12" y="86"/>
                      </a:lnTo>
                      <a:lnTo>
                        <a:pt x="12" y="83"/>
                      </a:lnTo>
                      <a:lnTo>
                        <a:pt x="14" y="79"/>
                      </a:lnTo>
                      <a:lnTo>
                        <a:pt x="14" y="74"/>
                      </a:lnTo>
                      <a:lnTo>
                        <a:pt x="14" y="16"/>
                      </a:lnTo>
                      <a:close/>
                      <a:moveTo>
                        <a:pt x="31" y="38"/>
                      </a:moveTo>
                      <a:lnTo>
                        <a:pt x="31" y="38"/>
                      </a:lnTo>
                      <a:lnTo>
                        <a:pt x="31" y="40"/>
                      </a:lnTo>
                      <a:lnTo>
                        <a:pt x="33" y="40"/>
                      </a:lnTo>
                      <a:lnTo>
                        <a:pt x="40" y="43"/>
                      </a:lnTo>
                      <a:lnTo>
                        <a:pt x="50" y="40"/>
                      </a:lnTo>
                      <a:lnTo>
                        <a:pt x="55" y="40"/>
                      </a:lnTo>
                      <a:lnTo>
                        <a:pt x="57" y="38"/>
                      </a:lnTo>
                      <a:lnTo>
                        <a:pt x="60" y="35"/>
                      </a:lnTo>
                      <a:lnTo>
                        <a:pt x="60" y="33"/>
                      </a:lnTo>
                      <a:lnTo>
                        <a:pt x="60" y="28"/>
                      </a:lnTo>
                      <a:lnTo>
                        <a:pt x="60" y="19"/>
                      </a:lnTo>
                      <a:lnTo>
                        <a:pt x="55" y="12"/>
                      </a:lnTo>
                      <a:lnTo>
                        <a:pt x="52" y="7"/>
                      </a:lnTo>
                      <a:lnTo>
                        <a:pt x="48" y="7"/>
                      </a:lnTo>
                      <a:lnTo>
                        <a:pt x="43" y="4"/>
                      </a:lnTo>
                      <a:lnTo>
                        <a:pt x="40" y="4"/>
                      </a:lnTo>
                      <a:lnTo>
                        <a:pt x="36" y="4"/>
                      </a:lnTo>
                      <a:lnTo>
                        <a:pt x="33" y="4"/>
                      </a:lnTo>
                      <a:lnTo>
                        <a:pt x="31" y="7"/>
                      </a:lnTo>
                      <a:lnTo>
                        <a:pt x="31" y="12"/>
                      </a:lnTo>
                      <a:lnTo>
                        <a:pt x="31" y="38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9" name="Freeform 98"/>
                <p:cNvSpPr>
                  <a:spLocks/>
                </p:cNvSpPr>
                <p:nvPr/>
              </p:nvSpPr>
              <p:spPr bwMode="auto">
                <a:xfrm>
                  <a:off x="2046" y="623"/>
                  <a:ext cx="62" cy="96"/>
                </a:xfrm>
                <a:custGeom>
                  <a:avLst/>
                  <a:gdLst>
                    <a:gd name="T0" fmla="*/ 0 w 62"/>
                    <a:gd name="T1" fmla="*/ 67 h 96"/>
                    <a:gd name="T2" fmla="*/ 0 w 62"/>
                    <a:gd name="T3" fmla="*/ 65 h 96"/>
                    <a:gd name="T4" fmla="*/ 5 w 62"/>
                    <a:gd name="T5" fmla="*/ 62 h 96"/>
                    <a:gd name="T6" fmla="*/ 7 w 62"/>
                    <a:gd name="T7" fmla="*/ 65 h 96"/>
                    <a:gd name="T8" fmla="*/ 10 w 62"/>
                    <a:gd name="T9" fmla="*/ 74 h 96"/>
                    <a:gd name="T10" fmla="*/ 19 w 62"/>
                    <a:gd name="T11" fmla="*/ 86 h 96"/>
                    <a:gd name="T12" fmla="*/ 29 w 62"/>
                    <a:gd name="T13" fmla="*/ 89 h 96"/>
                    <a:gd name="T14" fmla="*/ 34 w 62"/>
                    <a:gd name="T15" fmla="*/ 91 h 96"/>
                    <a:gd name="T16" fmla="*/ 46 w 62"/>
                    <a:gd name="T17" fmla="*/ 86 h 96"/>
                    <a:gd name="T18" fmla="*/ 50 w 62"/>
                    <a:gd name="T19" fmla="*/ 74 h 96"/>
                    <a:gd name="T20" fmla="*/ 50 w 62"/>
                    <a:gd name="T21" fmla="*/ 70 h 96"/>
                    <a:gd name="T22" fmla="*/ 48 w 62"/>
                    <a:gd name="T23" fmla="*/ 65 h 96"/>
                    <a:gd name="T24" fmla="*/ 36 w 62"/>
                    <a:gd name="T25" fmla="*/ 58 h 96"/>
                    <a:gd name="T26" fmla="*/ 22 w 62"/>
                    <a:gd name="T27" fmla="*/ 50 h 96"/>
                    <a:gd name="T28" fmla="*/ 7 w 62"/>
                    <a:gd name="T29" fmla="*/ 43 h 96"/>
                    <a:gd name="T30" fmla="*/ 3 w 62"/>
                    <a:gd name="T31" fmla="*/ 27 h 96"/>
                    <a:gd name="T32" fmla="*/ 5 w 62"/>
                    <a:gd name="T33" fmla="*/ 22 h 96"/>
                    <a:gd name="T34" fmla="*/ 7 w 62"/>
                    <a:gd name="T35" fmla="*/ 12 h 96"/>
                    <a:gd name="T36" fmla="*/ 15 w 62"/>
                    <a:gd name="T37" fmla="*/ 5 h 96"/>
                    <a:gd name="T38" fmla="*/ 24 w 62"/>
                    <a:gd name="T39" fmla="*/ 0 h 96"/>
                    <a:gd name="T40" fmla="*/ 29 w 62"/>
                    <a:gd name="T41" fmla="*/ 0 h 96"/>
                    <a:gd name="T42" fmla="*/ 41 w 62"/>
                    <a:gd name="T43" fmla="*/ 3 h 96"/>
                    <a:gd name="T44" fmla="*/ 48 w 62"/>
                    <a:gd name="T45" fmla="*/ 7 h 96"/>
                    <a:gd name="T46" fmla="*/ 55 w 62"/>
                    <a:gd name="T47" fmla="*/ 3 h 96"/>
                    <a:gd name="T48" fmla="*/ 58 w 62"/>
                    <a:gd name="T49" fmla="*/ 3 h 96"/>
                    <a:gd name="T50" fmla="*/ 58 w 62"/>
                    <a:gd name="T51" fmla="*/ 10 h 96"/>
                    <a:gd name="T52" fmla="*/ 58 w 62"/>
                    <a:gd name="T53" fmla="*/ 27 h 96"/>
                    <a:gd name="T54" fmla="*/ 58 w 62"/>
                    <a:gd name="T55" fmla="*/ 31 h 96"/>
                    <a:gd name="T56" fmla="*/ 55 w 62"/>
                    <a:gd name="T57" fmla="*/ 31 h 96"/>
                    <a:gd name="T58" fmla="*/ 55 w 62"/>
                    <a:gd name="T59" fmla="*/ 27 h 96"/>
                    <a:gd name="T60" fmla="*/ 46 w 62"/>
                    <a:gd name="T61" fmla="*/ 15 h 96"/>
                    <a:gd name="T62" fmla="*/ 36 w 62"/>
                    <a:gd name="T63" fmla="*/ 7 h 96"/>
                    <a:gd name="T64" fmla="*/ 29 w 62"/>
                    <a:gd name="T65" fmla="*/ 7 h 96"/>
                    <a:gd name="T66" fmla="*/ 17 w 62"/>
                    <a:gd name="T67" fmla="*/ 10 h 96"/>
                    <a:gd name="T68" fmla="*/ 15 w 62"/>
                    <a:gd name="T69" fmla="*/ 22 h 96"/>
                    <a:gd name="T70" fmla="*/ 15 w 62"/>
                    <a:gd name="T71" fmla="*/ 27 h 96"/>
                    <a:gd name="T72" fmla="*/ 29 w 62"/>
                    <a:gd name="T73" fmla="*/ 34 h 96"/>
                    <a:gd name="T74" fmla="*/ 39 w 62"/>
                    <a:gd name="T75" fmla="*/ 38 h 96"/>
                    <a:gd name="T76" fmla="*/ 55 w 62"/>
                    <a:gd name="T77" fmla="*/ 48 h 96"/>
                    <a:gd name="T78" fmla="*/ 60 w 62"/>
                    <a:gd name="T79" fmla="*/ 58 h 96"/>
                    <a:gd name="T80" fmla="*/ 62 w 62"/>
                    <a:gd name="T81" fmla="*/ 67 h 96"/>
                    <a:gd name="T82" fmla="*/ 62 w 62"/>
                    <a:gd name="T83" fmla="*/ 74 h 96"/>
                    <a:gd name="T84" fmla="*/ 58 w 62"/>
                    <a:gd name="T85" fmla="*/ 84 h 96"/>
                    <a:gd name="T86" fmla="*/ 48 w 62"/>
                    <a:gd name="T87" fmla="*/ 91 h 96"/>
                    <a:gd name="T88" fmla="*/ 39 w 62"/>
                    <a:gd name="T89" fmla="*/ 96 h 96"/>
                    <a:gd name="T90" fmla="*/ 31 w 62"/>
                    <a:gd name="T91" fmla="*/ 96 h 96"/>
                    <a:gd name="T92" fmla="*/ 22 w 62"/>
                    <a:gd name="T93" fmla="*/ 96 h 96"/>
                    <a:gd name="T94" fmla="*/ 10 w 62"/>
                    <a:gd name="T95" fmla="*/ 91 h 96"/>
                    <a:gd name="T96" fmla="*/ 5 w 62"/>
                    <a:gd name="T97" fmla="*/ 86 h 96"/>
                    <a:gd name="T98" fmla="*/ 0 w 62"/>
                    <a:gd name="T99" fmla="*/ 67 h 9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w 62"/>
                    <a:gd name="T151" fmla="*/ 0 h 96"/>
                    <a:gd name="T152" fmla="*/ 62 w 62"/>
                    <a:gd name="T153" fmla="*/ 96 h 96"/>
                  </a:gdLst>
                  <a:ahLst/>
                  <a:cxnLst>
                    <a:cxn ang="T100">
                      <a:pos x="T0" y="T1"/>
                    </a:cxn>
                    <a:cxn ang="T101">
                      <a:pos x="T2" y="T3"/>
                    </a:cxn>
                    <a:cxn ang="T102">
                      <a:pos x="T4" y="T5"/>
                    </a:cxn>
                    <a:cxn ang="T103">
                      <a:pos x="T6" y="T7"/>
                    </a:cxn>
                    <a:cxn ang="T104">
                      <a:pos x="T8" y="T9"/>
                    </a:cxn>
                    <a:cxn ang="T105">
                      <a:pos x="T10" y="T11"/>
                    </a:cxn>
                    <a:cxn ang="T106">
                      <a:pos x="T12" y="T13"/>
                    </a:cxn>
                    <a:cxn ang="T107">
                      <a:pos x="T14" y="T15"/>
                    </a:cxn>
                    <a:cxn ang="T108">
                      <a:pos x="T16" y="T17"/>
                    </a:cxn>
                    <a:cxn ang="T109">
                      <a:pos x="T18" y="T19"/>
                    </a:cxn>
                    <a:cxn ang="T110">
                      <a:pos x="T20" y="T21"/>
                    </a:cxn>
                    <a:cxn ang="T111">
                      <a:pos x="T22" y="T23"/>
                    </a:cxn>
                    <a:cxn ang="T112">
                      <a:pos x="T24" y="T25"/>
                    </a:cxn>
                    <a:cxn ang="T113">
                      <a:pos x="T26" y="T27"/>
                    </a:cxn>
                    <a:cxn ang="T114">
                      <a:pos x="T28" y="T29"/>
                    </a:cxn>
                    <a:cxn ang="T115">
                      <a:pos x="T30" y="T31"/>
                    </a:cxn>
                    <a:cxn ang="T116">
                      <a:pos x="T32" y="T33"/>
                    </a:cxn>
                    <a:cxn ang="T117">
                      <a:pos x="T34" y="T35"/>
                    </a:cxn>
                    <a:cxn ang="T118">
                      <a:pos x="T36" y="T37"/>
                    </a:cxn>
                    <a:cxn ang="T119">
                      <a:pos x="T38" y="T39"/>
                    </a:cxn>
                    <a:cxn ang="T120">
                      <a:pos x="T40" y="T41"/>
                    </a:cxn>
                    <a:cxn ang="T121">
                      <a:pos x="T42" y="T43"/>
                    </a:cxn>
                    <a:cxn ang="T122">
                      <a:pos x="T44" y="T45"/>
                    </a:cxn>
                    <a:cxn ang="T123">
                      <a:pos x="T46" y="T47"/>
                    </a:cxn>
                    <a:cxn ang="T124">
                      <a:pos x="T48" y="T49"/>
                    </a:cxn>
                    <a:cxn ang="T125">
                      <a:pos x="T50" y="T51"/>
                    </a:cxn>
                    <a:cxn ang="T126">
                      <a:pos x="T52" y="T53"/>
                    </a:cxn>
                    <a:cxn ang="T127">
                      <a:pos x="T54" y="T55"/>
                    </a:cxn>
                    <a:cxn ang="T128">
                      <a:pos x="T56" y="T57"/>
                    </a:cxn>
                    <a:cxn ang="T129">
                      <a:pos x="T58" y="T59"/>
                    </a:cxn>
                    <a:cxn ang="T130">
                      <a:pos x="T60" y="T61"/>
                    </a:cxn>
                    <a:cxn ang="T131">
                      <a:pos x="T62" y="T63"/>
                    </a:cxn>
                    <a:cxn ang="T132">
                      <a:pos x="T64" y="T65"/>
                    </a:cxn>
                    <a:cxn ang="T133">
                      <a:pos x="T66" y="T67"/>
                    </a:cxn>
                    <a:cxn ang="T134">
                      <a:pos x="T68" y="T69"/>
                    </a:cxn>
                    <a:cxn ang="T135">
                      <a:pos x="T70" y="T71"/>
                    </a:cxn>
                    <a:cxn ang="T136">
                      <a:pos x="T72" y="T73"/>
                    </a:cxn>
                    <a:cxn ang="T137">
                      <a:pos x="T74" y="T75"/>
                    </a:cxn>
                    <a:cxn ang="T138">
                      <a:pos x="T76" y="T77"/>
                    </a:cxn>
                    <a:cxn ang="T139">
                      <a:pos x="T78" y="T79"/>
                    </a:cxn>
                    <a:cxn ang="T140">
                      <a:pos x="T80" y="T81"/>
                    </a:cxn>
                    <a:cxn ang="T141">
                      <a:pos x="T82" y="T83"/>
                    </a:cxn>
                    <a:cxn ang="T142">
                      <a:pos x="T84" y="T85"/>
                    </a:cxn>
                    <a:cxn ang="T143">
                      <a:pos x="T86" y="T87"/>
                    </a:cxn>
                    <a:cxn ang="T144">
                      <a:pos x="T88" y="T89"/>
                    </a:cxn>
                    <a:cxn ang="T145">
                      <a:pos x="T90" y="T91"/>
                    </a:cxn>
                    <a:cxn ang="T146">
                      <a:pos x="T92" y="T93"/>
                    </a:cxn>
                    <a:cxn ang="T147">
                      <a:pos x="T94" y="T95"/>
                    </a:cxn>
                    <a:cxn ang="T148">
                      <a:pos x="T96" y="T97"/>
                    </a:cxn>
                    <a:cxn ang="T149">
                      <a:pos x="T98" y="T99"/>
                    </a:cxn>
                  </a:cxnLst>
                  <a:rect l="T150" t="T151" r="T152" b="T153"/>
                  <a:pathLst>
                    <a:path w="62" h="96">
                      <a:moveTo>
                        <a:pt x="0" y="67"/>
                      </a:moveTo>
                      <a:lnTo>
                        <a:pt x="0" y="67"/>
                      </a:lnTo>
                      <a:lnTo>
                        <a:pt x="0" y="65"/>
                      </a:lnTo>
                      <a:lnTo>
                        <a:pt x="5" y="62"/>
                      </a:lnTo>
                      <a:lnTo>
                        <a:pt x="5" y="65"/>
                      </a:lnTo>
                      <a:lnTo>
                        <a:pt x="7" y="65"/>
                      </a:lnTo>
                      <a:lnTo>
                        <a:pt x="10" y="74"/>
                      </a:lnTo>
                      <a:lnTo>
                        <a:pt x="17" y="82"/>
                      </a:lnTo>
                      <a:lnTo>
                        <a:pt x="19" y="86"/>
                      </a:lnTo>
                      <a:lnTo>
                        <a:pt x="24" y="89"/>
                      </a:lnTo>
                      <a:lnTo>
                        <a:pt x="29" y="89"/>
                      </a:lnTo>
                      <a:lnTo>
                        <a:pt x="34" y="91"/>
                      </a:lnTo>
                      <a:lnTo>
                        <a:pt x="41" y="89"/>
                      </a:lnTo>
                      <a:lnTo>
                        <a:pt x="46" y="86"/>
                      </a:lnTo>
                      <a:lnTo>
                        <a:pt x="50" y="82"/>
                      </a:lnTo>
                      <a:lnTo>
                        <a:pt x="50" y="74"/>
                      </a:lnTo>
                      <a:lnTo>
                        <a:pt x="50" y="70"/>
                      </a:lnTo>
                      <a:lnTo>
                        <a:pt x="50" y="67"/>
                      </a:lnTo>
                      <a:lnTo>
                        <a:pt x="48" y="65"/>
                      </a:lnTo>
                      <a:lnTo>
                        <a:pt x="46" y="62"/>
                      </a:lnTo>
                      <a:lnTo>
                        <a:pt x="36" y="58"/>
                      </a:lnTo>
                      <a:lnTo>
                        <a:pt x="22" y="50"/>
                      </a:lnTo>
                      <a:lnTo>
                        <a:pt x="15" y="48"/>
                      </a:lnTo>
                      <a:lnTo>
                        <a:pt x="7" y="43"/>
                      </a:lnTo>
                      <a:lnTo>
                        <a:pt x="5" y="36"/>
                      </a:lnTo>
                      <a:lnTo>
                        <a:pt x="3" y="27"/>
                      </a:lnTo>
                      <a:lnTo>
                        <a:pt x="5" y="22"/>
                      </a:lnTo>
                      <a:lnTo>
                        <a:pt x="5" y="17"/>
                      </a:lnTo>
                      <a:lnTo>
                        <a:pt x="7" y="12"/>
                      </a:lnTo>
                      <a:lnTo>
                        <a:pt x="10" y="7"/>
                      </a:lnTo>
                      <a:lnTo>
                        <a:pt x="15" y="5"/>
                      </a:lnTo>
                      <a:lnTo>
                        <a:pt x="17" y="3"/>
                      </a:lnTo>
                      <a:lnTo>
                        <a:pt x="24" y="0"/>
                      </a:lnTo>
                      <a:lnTo>
                        <a:pt x="29" y="0"/>
                      </a:lnTo>
                      <a:lnTo>
                        <a:pt x="36" y="0"/>
                      </a:lnTo>
                      <a:lnTo>
                        <a:pt x="41" y="3"/>
                      </a:lnTo>
                      <a:lnTo>
                        <a:pt x="46" y="5"/>
                      </a:lnTo>
                      <a:lnTo>
                        <a:pt x="48" y="7"/>
                      </a:lnTo>
                      <a:lnTo>
                        <a:pt x="55" y="3"/>
                      </a:lnTo>
                      <a:lnTo>
                        <a:pt x="58" y="3"/>
                      </a:lnTo>
                      <a:lnTo>
                        <a:pt x="58" y="5"/>
                      </a:lnTo>
                      <a:lnTo>
                        <a:pt x="58" y="10"/>
                      </a:lnTo>
                      <a:lnTo>
                        <a:pt x="58" y="27"/>
                      </a:lnTo>
                      <a:lnTo>
                        <a:pt x="58" y="31"/>
                      </a:lnTo>
                      <a:lnTo>
                        <a:pt x="55" y="31"/>
                      </a:lnTo>
                      <a:lnTo>
                        <a:pt x="55" y="27"/>
                      </a:lnTo>
                      <a:lnTo>
                        <a:pt x="50" y="19"/>
                      </a:lnTo>
                      <a:lnTo>
                        <a:pt x="46" y="15"/>
                      </a:lnTo>
                      <a:lnTo>
                        <a:pt x="41" y="10"/>
                      </a:lnTo>
                      <a:lnTo>
                        <a:pt x="36" y="7"/>
                      </a:lnTo>
                      <a:lnTo>
                        <a:pt x="29" y="7"/>
                      </a:lnTo>
                      <a:lnTo>
                        <a:pt x="22" y="7"/>
                      </a:lnTo>
                      <a:lnTo>
                        <a:pt x="17" y="10"/>
                      </a:lnTo>
                      <a:lnTo>
                        <a:pt x="15" y="15"/>
                      </a:lnTo>
                      <a:lnTo>
                        <a:pt x="15" y="22"/>
                      </a:lnTo>
                      <a:lnTo>
                        <a:pt x="15" y="27"/>
                      </a:lnTo>
                      <a:lnTo>
                        <a:pt x="19" y="31"/>
                      </a:lnTo>
                      <a:lnTo>
                        <a:pt x="29" y="34"/>
                      </a:lnTo>
                      <a:lnTo>
                        <a:pt x="39" y="38"/>
                      </a:lnTo>
                      <a:lnTo>
                        <a:pt x="48" y="43"/>
                      </a:lnTo>
                      <a:lnTo>
                        <a:pt x="55" y="48"/>
                      </a:lnTo>
                      <a:lnTo>
                        <a:pt x="58" y="53"/>
                      </a:lnTo>
                      <a:lnTo>
                        <a:pt x="60" y="58"/>
                      </a:lnTo>
                      <a:lnTo>
                        <a:pt x="62" y="62"/>
                      </a:lnTo>
                      <a:lnTo>
                        <a:pt x="62" y="67"/>
                      </a:lnTo>
                      <a:lnTo>
                        <a:pt x="62" y="74"/>
                      </a:lnTo>
                      <a:lnTo>
                        <a:pt x="60" y="79"/>
                      </a:lnTo>
                      <a:lnTo>
                        <a:pt x="58" y="84"/>
                      </a:lnTo>
                      <a:lnTo>
                        <a:pt x="53" y="89"/>
                      </a:lnTo>
                      <a:lnTo>
                        <a:pt x="48" y="91"/>
                      </a:lnTo>
                      <a:lnTo>
                        <a:pt x="46" y="96"/>
                      </a:lnTo>
                      <a:lnTo>
                        <a:pt x="39" y="96"/>
                      </a:lnTo>
                      <a:lnTo>
                        <a:pt x="31" y="96"/>
                      </a:lnTo>
                      <a:lnTo>
                        <a:pt x="27" y="96"/>
                      </a:lnTo>
                      <a:lnTo>
                        <a:pt x="22" y="96"/>
                      </a:lnTo>
                      <a:lnTo>
                        <a:pt x="10" y="91"/>
                      </a:lnTo>
                      <a:lnTo>
                        <a:pt x="7" y="89"/>
                      </a:lnTo>
                      <a:lnTo>
                        <a:pt x="5" y="86"/>
                      </a:lnTo>
                      <a:lnTo>
                        <a:pt x="0" y="67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0" name="Freeform 99"/>
                <p:cNvSpPr>
                  <a:spLocks/>
                </p:cNvSpPr>
                <p:nvPr/>
              </p:nvSpPr>
              <p:spPr bwMode="auto">
                <a:xfrm>
                  <a:off x="2173" y="626"/>
                  <a:ext cx="43" cy="93"/>
                </a:xfrm>
                <a:custGeom>
                  <a:avLst/>
                  <a:gdLst>
                    <a:gd name="T0" fmla="*/ 31 w 43"/>
                    <a:gd name="T1" fmla="*/ 76 h 93"/>
                    <a:gd name="T2" fmla="*/ 31 w 43"/>
                    <a:gd name="T3" fmla="*/ 76 h 93"/>
                    <a:gd name="T4" fmla="*/ 31 w 43"/>
                    <a:gd name="T5" fmla="*/ 81 h 93"/>
                    <a:gd name="T6" fmla="*/ 34 w 43"/>
                    <a:gd name="T7" fmla="*/ 86 h 93"/>
                    <a:gd name="T8" fmla="*/ 34 w 43"/>
                    <a:gd name="T9" fmla="*/ 86 h 93"/>
                    <a:gd name="T10" fmla="*/ 36 w 43"/>
                    <a:gd name="T11" fmla="*/ 88 h 93"/>
                    <a:gd name="T12" fmla="*/ 43 w 43"/>
                    <a:gd name="T13" fmla="*/ 88 h 93"/>
                    <a:gd name="T14" fmla="*/ 43 w 43"/>
                    <a:gd name="T15" fmla="*/ 88 h 93"/>
                    <a:gd name="T16" fmla="*/ 43 w 43"/>
                    <a:gd name="T17" fmla="*/ 91 h 93"/>
                    <a:gd name="T18" fmla="*/ 43 w 43"/>
                    <a:gd name="T19" fmla="*/ 91 h 93"/>
                    <a:gd name="T20" fmla="*/ 43 w 43"/>
                    <a:gd name="T21" fmla="*/ 93 h 93"/>
                    <a:gd name="T22" fmla="*/ 41 w 43"/>
                    <a:gd name="T23" fmla="*/ 93 h 93"/>
                    <a:gd name="T24" fmla="*/ 41 w 43"/>
                    <a:gd name="T25" fmla="*/ 93 h 93"/>
                    <a:gd name="T26" fmla="*/ 19 w 43"/>
                    <a:gd name="T27" fmla="*/ 93 h 93"/>
                    <a:gd name="T28" fmla="*/ 19 w 43"/>
                    <a:gd name="T29" fmla="*/ 93 h 93"/>
                    <a:gd name="T30" fmla="*/ 7 w 43"/>
                    <a:gd name="T31" fmla="*/ 93 h 93"/>
                    <a:gd name="T32" fmla="*/ 7 w 43"/>
                    <a:gd name="T33" fmla="*/ 93 h 93"/>
                    <a:gd name="T34" fmla="*/ 5 w 43"/>
                    <a:gd name="T35" fmla="*/ 93 h 93"/>
                    <a:gd name="T36" fmla="*/ 5 w 43"/>
                    <a:gd name="T37" fmla="*/ 91 h 93"/>
                    <a:gd name="T38" fmla="*/ 5 w 43"/>
                    <a:gd name="T39" fmla="*/ 91 h 93"/>
                    <a:gd name="T40" fmla="*/ 5 w 43"/>
                    <a:gd name="T41" fmla="*/ 88 h 93"/>
                    <a:gd name="T42" fmla="*/ 7 w 43"/>
                    <a:gd name="T43" fmla="*/ 88 h 93"/>
                    <a:gd name="T44" fmla="*/ 10 w 43"/>
                    <a:gd name="T45" fmla="*/ 88 h 93"/>
                    <a:gd name="T46" fmla="*/ 12 w 43"/>
                    <a:gd name="T47" fmla="*/ 83 h 93"/>
                    <a:gd name="T48" fmla="*/ 12 w 43"/>
                    <a:gd name="T49" fmla="*/ 81 h 93"/>
                    <a:gd name="T50" fmla="*/ 12 w 43"/>
                    <a:gd name="T51" fmla="*/ 79 h 93"/>
                    <a:gd name="T52" fmla="*/ 12 w 43"/>
                    <a:gd name="T53" fmla="*/ 14 h 93"/>
                    <a:gd name="T54" fmla="*/ 12 w 43"/>
                    <a:gd name="T55" fmla="*/ 14 h 93"/>
                    <a:gd name="T56" fmla="*/ 12 w 43"/>
                    <a:gd name="T57" fmla="*/ 12 h 93"/>
                    <a:gd name="T58" fmla="*/ 12 w 43"/>
                    <a:gd name="T59" fmla="*/ 7 h 93"/>
                    <a:gd name="T60" fmla="*/ 10 w 43"/>
                    <a:gd name="T61" fmla="*/ 4 h 93"/>
                    <a:gd name="T62" fmla="*/ 7 w 43"/>
                    <a:gd name="T63" fmla="*/ 4 h 93"/>
                    <a:gd name="T64" fmla="*/ 0 w 43"/>
                    <a:gd name="T65" fmla="*/ 4 h 93"/>
                    <a:gd name="T66" fmla="*/ 0 w 43"/>
                    <a:gd name="T67" fmla="*/ 2 h 93"/>
                    <a:gd name="T68" fmla="*/ 0 w 43"/>
                    <a:gd name="T69" fmla="*/ 0 h 93"/>
                    <a:gd name="T70" fmla="*/ 0 w 43"/>
                    <a:gd name="T71" fmla="*/ 0 h 93"/>
                    <a:gd name="T72" fmla="*/ 0 w 43"/>
                    <a:gd name="T73" fmla="*/ 0 h 93"/>
                    <a:gd name="T74" fmla="*/ 0 w 43"/>
                    <a:gd name="T75" fmla="*/ 0 h 93"/>
                    <a:gd name="T76" fmla="*/ 3 w 43"/>
                    <a:gd name="T77" fmla="*/ 0 h 93"/>
                    <a:gd name="T78" fmla="*/ 3 w 43"/>
                    <a:gd name="T79" fmla="*/ 0 h 93"/>
                    <a:gd name="T80" fmla="*/ 19 w 43"/>
                    <a:gd name="T81" fmla="*/ 0 h 93"/>
                    <a:gd name="T82" fmla="*/ 19 w 43"/>
                    <a:gd name="T83" fmla="*/ 0 h 93"/>
                    <a:gd name="T84" fmla="*/ 36 w 43"/>
                    <a:gd name="T85" fmla="*/ 0 h 93"/>
                    <a:gd name="T86" fmla="*/ 36 w 43"/>
                    <a:gd name="T87" fmla="*/ 0 h 93"/>
                    <a:gd name="T88" fmla="*/ 38 w 43"/>
                    <a:gd name="T89" fmla="*/ 0 h 93"/>
                    <a:gd name="T90" fmla="*/ 41 w 43"/>
                    <a:gd name="T91" fmla="*/ 0 h 93"/>
                    <a:gd name="T92" fmla="*/ 41 w 43"/>
                    <a:gd name="T93" fmla="*/ 0 h 93"/>
                    <a:gd name="T94" fmla="*/ 41 w 43"/>
                    <a:gd name="T95" fmla="*/ 2 h 93"/>
                    <a:gd name="T96" fmla="*/ 38 w 43"/>
                    <a:gd name="T97" fmla="*/ 2 h 93"/>
                    <a:gd name="T98" fmla="*/ 34 w 43"/>
                    <a:gd name="T99" fmla="*/ 4 h 93"/>
                    <a:gd name="T100" fmla="*/ 31 w 43"/>
                    <a:gd name="T101" fmla="*/ 7 h 93"/>
                    <a:gd name="T102" fmla="*/ 31 w 43"/>
                    <a:gd name="T103" fmla="*/ 9 h 93"/>
                    <a:gd name="T104" fmla="*/ 31 w 43"/>
                    <a:gd name="T105" fmla="*/ 14 h 93"/>
                    <a:gd name="T106" fmla="*/ 31 w 43"/>
                    <a:gd name="T107" fmla="*/ 76 h 93"/>
                    <a:gd name="T108" fmla="*/ 31 w 43"/>
                    <a:gd name="T109" fmla="*/ 76 h 93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w 43"/>
                    <a:gd name="T166" fmla="*/ 0 h 93"/>
                    <a:gd name="T167" fmla="*/ 43 w 43"/>
                    <a:gd name="T168" fmla="*/ 93 h 93"/>
                  </a:gdLst>
                  <a:ahLst/>
                  <a:cxnLst>
                    <a:cxn ang="T110">
                      <a:pos x="T0" y="T1"/>
                    </a:cxn>
                    <a:cxn ang="T111">
                      <a:pos x="T2" y="T3"/>
                    </a:cxn>
                    <a:cxn ang="T112">
                      <a:pos x="T4" y="T5"/>
                    </a:cxn>
                    <a:cxn ang="T113">
                      <a:pos x="T6" y="T7"/>
                    </a:cxn>
                    <a:cxn ang="T114">
                      <a:pos x="T8" y="T9"/>
                    </a:cxn>
                    <a:cxn ang="T115">
                      <a:pos x="T10" y="T11"/>
                    </a:cxn>
                    <a:cxn ang="T116">
                      <a:pos x="T12" y="T13"/>
                    </a:cxn>
                    <a:cxn ang="T117">
                      <a:pos x="T14" y="T15"/>
                    </a:cxn>
                    <a:cxn ang="T118">
                      <a:pos x="T16" y="T17"/>
                    </a:cxn>
                    <a:cxn ang="T119">
                      <a:pos x="T18" y="T19"/>
                    </a:cxn>
                    <a:cxn ang="T120">
                      <a:pos x="T20" y="T21"/>
                    </a:cxn>
                    <a:cxn ang="T121">
                      <a:pos x="T22" y="T23"/>
                    </a:cxn>
                    <a:cxn ang="T122">
                      <a:pos x="T24" y="T25"/>
                    </a:cxn>
                    <a:cxn ang="T123">
                      <a:pos x="T26" y="T27"/>
                    </a:cxn>
                    <a:cxn ang="T124">
                      <a:pos x="T28" y="T29"/>
                    </a:cxn>
                    <a:cxn ang="T125">
                      <a:pos x="T30" y="T31"/>
                    </a:cxn>
                    <a:cxn ang="T126">
                      <a:pos x="T32" y="T33"/>
                    </a:cxn>
                    <a:cxn ang="T127">
                      <a:pos x="T34" y="T35"/>
                    </a:cxn>
                    <a:cxn ang="T128">
                      <a:pos x="T36" y="T37"/>
                    </a:cxn>
                    <a:cxn ang="T129">
                      <a:pos x="T38" y="T39"/>
                    </a:cxn>
                    <a:cxn ang="T130">
                      <a:pos x="T40" y="T41"/>
                    </a:cxn>
                    <a:cxn ang="T131">
                      <a:pos x="T42" y="T43"/>
                    </a:cxn>
                    <a:cxn ang="T132">
                      <a:pos x="T44" y="T45"/>
                    </a:cxn>
                    <a:cxn ang="T133">
                      <a:pos x="T46" y="T47"/>
                    </a:cxn>
                    <a:cxn ang="T134">
                      <a:pos x="T48" y="T49"/>
                    </a:cxn>
                    <a:cxn ang="T135">
                      <a:pos x="T50" y="T51"/>
                    </a:cxn>
                    <a:cxn ang="T136">
                      <a:pos x="T52" y="T53"/>
                    </a:cxn>
                    <a:cxn ang="T137">
                      <a:pos x="T54" y="T55"/>
                    </a:cxn>
                    <a:cxn ang="T138">
                      <a:pos x="T56" y="T57"/>
                    </a:cxn>
                    <a:cxn ang="T139">
                      <a:pos x="T58" y="T59"/>
                    </a:cxn>
                    <a:cxn ang="T140">
                      <a:pos x="T60" y="T61"/>
                    </a:cxn>
                    <a:cxn ang="T141">
                      <a:pos x="T62" y="T63"/>
                    </a:cxn>
                    <a:cxn ang="T142">
                      <a:pos x="T64" y="T65"/>
                    </a:cxn>
                    <a:cxn ang="T143">
                      <a:pos x="T66" y="T67"/>
                    </a:cxn>
                    <a:cxn ang="T144">
                      <a:pos x="T68" y="T69"/>
                    </a:cxn>
                    <a:cxn ang="T145">
                      <a:pos x="T70" y="T71"/>
                    </a:cxn>
                    <a:cxn ang="T146">
                      <a:pos x="T72" y="T73"/>
                    </a:cxn>
                    <a:cxn ang="T147">
                      <a:pos x="T74" y="T75"/>
                    </a:cxn>
                    <a:cxn ang="T148">
                      <a:pos x="T76" y="T77"/>
                    </a:cxn>
                    <a:cxn ang="T149">
                      <a:pos x="T78" y="T79"/>
                    </a:cxn>
                    <a:cxn ang="T150">
                      <a:pos x="T80" y="T81"/>
                    </a:cxn>
                    <a:cxn ang="T151">
                      <a:pos x="T82" y="T83"/>
                    </a:cxn>
                    <a:cxn ang="T152">
                      <a:pos x="T84" y="T85"/>
                    </a:cxn>
                    <a:cxn ang="T153">
                      <a:pos x="T86" y="T87"/>
                    </a:cxn>
                    <a:cxn ang="T154">
                      <a:pos x="T88" y="T89"/>
                    </a:cxn>
                    <a:cxn ang="T155">
                      <a:pos x="T90" y="T91"/>
                    </a:cxn>
                    <a:cxn ang="T156">
                      <a:pos x="T92" y="T93"/>
                    </a:cxn>
                    <a:cxn ang="T157">
                      <a:pos x="T94" y="T95"/>
                    </a:cxn>
                    <a:cxn ang="T158">
                      <a:pos x="T96" y="T97"/>
                    </a:cxn>
                    <a:cxn ang="T159">
                      <a:pos x="T98" y="T99"/>
                    </a:cxn>
                    <a:cxn ang="T160">
                      <a:pos x="T100" y="T101"/>
                    </a:cxn>
                    <a:cxn ang="T161">
                      <a:pos x="T102" y="T103"/>
                    </a:cxn>
                    <a:cxn ang="T162">
                      <a:pos x="T104" y="T105"/>
                    </a:cxn>
                    <a:cxn ang="T163">
                      <a:pos x="T106" y="T107"/>
                    </a:cxn>
                    <a:cxn ang="T164">
                      <a:pos x="T108" y="T109"/>
                    </a:cxn>
                  </a:cxnLst>
                  <a:rect l="T165" t="T166" r="T167" b="T168"/>
                  <a:pathLst>
                    <a:path w="43" h="93">
                      <a:moveTo>
                        <a:pt x="31" y="76"/>
                      </a:moveTo>
                      <a:lnTo>
                        <a:pt x="31" y="76"/>
                      </a:lnTo>
                      <a:lnTo>
                        <a:pt x="31" y="81"/>
                      </a:lnTo>
                      <a:lnTo>
                        <a:pt x="34" y="86"/>
                      </a:lnTo>
                      <a:lnTo>
                        <a:pt x="36" y="88"/>
                      </a:lnTo>
                      <a:lnTo>
                        <a:pt x="43" y="88"/>
                      </a:lnTo>
                      <a:lnTo>
                        <a:pt x="43" y="91"/>
                      </a:lnTo>
                      <a:lnTo>
                        <a:pt x="43" y="93"/>
                      </a:lnTo>
                      <a:lnTo>
                        <a:pt x="41" y="93"/>
                      </a:lnTo>
                      <a:lnTo>
                        <a:pt x="19" y="93"/>
                      </a:lnTo>
                      <a:lnTo>
                        <a:pt x="7" y="93"/>
                      </a:lnTo>
                      <a:lnTo>
                        <a:pt x="5" y="93"/>
                      </a:lnTo>
                      <a:lnTo>
                        <a:pt x="5" y="91"/>
                      </a:lnTo>
                      <a:lnTo>
                        <a:pt x="5" y="88"/>
                      </a:lnTo>
                      <a:lnTo>
                        <a:pt x="7" y="88"/>
                      </a:lnTo>
                      <a:lnTo>
                        <a:pt x="10" y="88"/>
                      </a:lnTo>
                      <a:lnTo>
                        <a:pt x="12" y="83"/>
                      </a:lnTo>
                      <a:lnTo>
                        <a:pt x="12" y="81"/>
                      </a:lnTo>
                      <a:lnTo>
                        <a:pt x="12" y="79"/>
                      </a:lnTo>
                      <a:lnTo>
                        <a:pt x="12" y="14"/>
                      </a:lnTo>
                      <a:lnTo>
                        <a:pt x="12" y="12"/>
                      </a:lnTo>
                      <a:lnTo>
                        <a:pt x="12" y="7"/>
                      </a:lnTo>
                      <a:lnTo>
                        <a:pt x="10" y="4"/>
                      </a:lnTo>
                      <a:lnTo>
                        <a:pt x="7" y="4"/>
                      </a:lnTo>
                      <a:lnTo>
                        <a:pt x="0" y="4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3" y="0"/>
                      </a:lnTo>
                      <a:lnTo>
                        <a:pt x="19" y="0"/>
                      </a:lnTo>
                      <a:lnTo>
                        <a:pt x="36" y="0"/>
                      </a:lnTo>
                      <a:lnTo>
                        <a:pt x="38" y="0"/>
                      </a:lnTo>
                      <a:lnTo>
                        <a:pt x="41" y="0"/>
                      </a:lnTo>
                      <a:lnTo>
                        <a:pt x="41" y="2"/>
                      </a:lnTo>
                      <a:lnTo>
                        <a:pt x="38" y="2"/>
                      </a:lnTo>
                      <a:lnTo>
                        <a:pt x="34" y="4"/>
                      </a:lnTo>
                      <a:lnTo>
                        <a:pt x="31" y="7"/>
                      </a:lnTo>
                      <a:lnTo>
                        <a:pt x="31" y="9"/>
                      </a:lnTo>
                      <a:lnTo>
                        <a:pt x="31" y="14"/>
                      </a:lnTo>
                      <a:lnTo>
                        <a:pt x="31" y="76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1" name="Freeform 100"/>
                <p:cNvSpPr>
                  <a:spLocks/>
                </p:cNvSpPr>
                <p:nvPr/>
              </p:nvSpPr>
              <p:spPr bwMode="auto">
                <a:xfrm>
                  <a:off x="2271" y="626"/>
                  <a:ext cx="89" cy="93"/>
                </a:xfrm>
                <a:custGeom>
                  <a:avLst/>
                  <a:gdLst>
                    <a:gd name="T0" fmla="*/ 39 w 89"/>
                    <a:gd name="T1" fmla="*/ 14 h 93"/>
                    <a:gd name="T2" fmla="*/ 36 w 89"/>
                    <a:gd name="T3" fmla="*/ 7 h 93"/>
                    <a:gd name="T4" fmla="*/ 32 w 89"/>
                    <a:gd name="T5" fmla="*/ 7 h 93"/>
                    <a:gd name="T6" fmla="*/ 20 w 89"/>
                    <a:gd name="T7" fmla="*/ 7 h 93"/>
                    <a:gd name="T8" fmla="*/ 10 w 89"/>
                    <a:gd name="T9" fmla="*/ 9 h 93"/>
                    <a:gd name="T10" fmla="*/ 8 w 89"/>
                    <a:gd name="T11" fmla="*/ 16 h 93"/>
                    <a:gd name="T12" fmla="*/ 3 w 89"/>
                    <a:gd name="T13" fmla="*/ 24 h 93"/>
                    <a:gd name="T14" fmla="*/ 3 w 89"/>
                    <a:gd name="T15" fmla="*/ 24 h 93"/>
                    <a:gd name="T16" fmla="*/ 0 w 89"/>
                    <a:gd name="T17" fmla="*/ 24 h 93"/>
                    <a:gd name="T18" fmla="*/ 3 w 89"/>
                    <a:gd name="T19" fmla="*/ 2 h 93"/>
                    <a:gd name="T20" fmla="*/ 3 w 89"/>
                    <a:gd name="T21" fmla="*/ 0 h 93"/>
                    <a:gd name="T22" fmla="*/ 5 w 89"/>
                    <a:gd name="T23" fmla="*/ 0 h 93"/>
                    <a:gd name="T24" fmla="*/ 43 w 89"/>
                    <a:gd name="T25" fmla="*/ 0 h 93"/>
                    <a:gd name="T26" fmla="*/ 84 w 89"/>
                    <a:gd name="T27" fmla="*/ 0 h 93"/>
                    <a:gd name="T28" fmla="*/ 89 w 89"/>
                    <a:gd name="T29" fmla="*/ 2 h 93"/>
                    <a:gd name="T30" fmla="*/ 89 w 89"/>
                    <a:gd name="T31" fmla="*/ 14 h 93"/>
                    <a:gd name="T32" fmla="*/ 89 w 89"/>
                    <a:gd name="T33" fmla="*/ 21 h 93"/>
                    <a:gd name="T34" fmla="*/ 89 w 89"/>
                    <a:gd name="T35" fmla="*/ 21 h 93"/>
                    <a:gd name="T36" fmla="*/ 84 w 89"/>
                    <a:gd name="T37" fmla="*/ 19 h 93"/>
                    <a:gd name="T38" fmla="*/ 82 w 89"/>
                    <a:gd name="T39" fmla="*/ 12 h 93"/>
                    <a:gd name="T40" fmla="*/ 77 w 89"/>
                    <a:gd name="T41" fmla="*/ 7 h 93"/>
                    <a:gd name="T42" fmla="*/ 60 w 89"/>
                    <a:gd name="T43" fmla="*/ 7 h 93"/>
                    <a:gd name="T44" fmla="*/ 58 w 89"/>
                    <a:gd name="T45" fmla="*/ 7 h 93"/>
                    <a:gd name="T46" fmla="*/ 53 w 89"/>
                    <a:gd name="T47" fmla="*/ 12 h 93"/>
                    <a:gd name="T48" fmla="*/ 53 w 89"/>
                    <a:gd name="T49" fmla="*/ 74 h 93"/>
                    <a:gd name="T50" fmla="*/ 55 w 89"/>
                    <a:gd name="T51" fmla="*/ 79 h 93"/>
                    <a:gd name="T52" fmla="*/ 58 w 89"/>
                    <a:gd name="T53" fmla="*/ 86 h 93"/>
                    <a:gd name="T54" fmla="*/ 67 w 89"/>
                    <a:gd name="T55" fmla="*/ 88 h 93"/>
                    <a:gd name="T56" fmla="*/ 70 w 89"/>
                    <a:gd name="T57" fmla="*/ 88 h 93"/>
                    <a:gd name="T58" fmla="*/ 70 w 89"/>
                    <a:gd name="T59" fmla="*/ 93 h 93"/>
                    <a:gd name="T60" fmla="*/ 65 w 89"/>
                    <a:gd name="T61" fmla="*/ 93 h 93"/>
                    <a:gd name="T62" fmla="*/ 43 w 89"/>
                    <a:gd name="T63" fmla="*/ 93 h 93"/>
                    <a:gd name="T64" fmla="*/ 27 w 89"/>
                    <a:gd name="T65" fmla="*/ 93 h 93"/>
                    <a:gd name="T66" fmla="*/ 24 w 89"/>
                    <a:gd name="T67" fmla="*/ 93 h 93"/>
                    <a:gd name="T68" fmla="*/ 22 w 89"/>
                    <a:gd name="T69" fmla="*/ 88 h 93"/>
                    <a:gd name="T70" fmla="*/ 22 w 89"/>
                    <a:gd name="T71" fmla="*/ 88 h 93"/>
                    <a:gd name="T72" fmla="*/ 29 w 89"/>
                    <a:gd name="T73" fmla="*/ 86 h 93"/>
                    <a:gd name="T74" fmla="*/ 34 w 89"/>
                    <a:gd name="T75" fmla="*/ 83 h 93"/>
                    <a:gd name="T76" fmla="*/ 39 w 89"/>
                    <a:gd name="T77" fmla="*/ 76 h 93"/>
                    <a:gd name="T78" fmla="*/ 39 w 89"/>
                    <a:gd name="T79" fmla="*/ 14 h 93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w 89"/>
                    <a:gd name="T121" fmla="*/ 0 h 93"/>
                    <a:gd name="T122" fmla="*/ 89 w 89"/>
                    <a:gd name="T123" fmla="*/ 93 h 93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T120" t="T121" r="T122" b="T123"/>
                  <a:pathLst>
                    <a:path w="89" h="93">
                      <a:moveTo>
                        <a:pt x="39" y="14"/>
                      </a:moveTo>
                      <a:lnTo>
                        <a:pt x="39" y="14"/>
                      </a:lnTo>
                      <a:lnTo>
                        <a:pt x="36" y="12"/>
                      </a:lnTo>
                      <a:lnTo>
                        <a:pt x="36" y="7"/>
                      </a:lnTo>
                      <a:lnTo>
                        <a:pt x="34" y="7"/>
                      </a:lnTo>
                      <a:lnTo>
                        <a:pt x="32" y="7"/>
                      </a:lnTo>
                      <a:lnTo>
                        <a:pt x="20" y="7"/>
                      </a:lnTo>
                      <a:lnTo>
                        <a:pt x="15" y="7"/>
                      </a:lnTo>
                      <a:lnTo>
                        <a:pt x="10" y="9"/>
                      </a:lnTo>
                      <a:lnTo>
                        <a:pt x="10" y="12"/>
                      </a:lnTo>
                      <a:lnTo>
                        <a:pt x="8" y="16"/>
                      </a:lnTo>
                      <a:lnTo>
                        <a:pt x="5" y="21"/>
                      </a:lnTo>
                      <a:lnTo>
                        <a:pt x="3" y="24"/>
                      </a:lnTo>
                      <a:lnTo>
                        <a:pt x="0" y="24"/>
                      </a:lnTo>
                      <a:lnTo>
                        <a:pt x="0" y="19"/>
                      </a:lnTo>
                      <a:lnTo>
                        <a:pt x="3" y="2"/>
                      </a:lnTo>
                      <a:lnTo>
                        <a:pt x="3" y="0"/>
                      </a:lnTo>
                      <a:lnTo>
                        <a:pt x="5" y="0"/>
                      </a:lnTo>
                      <a:lnTo>
                        <a:pt x="43" y="0"/>
                      </a:lnTo>
                      <a:lnTo>
                        <a:pt x="84" y="0"/>
                      </a:lnTo>
                      <a:lnTo>
                        <a:pt x="89" y="0"/>
                      </a:lnTo>
                      <a:lnTo>
                        <a:pt x="89" y="2"/>
                      </a:lnTo>
                      <a:lnTo>
                        <a:pt x="89" y="14"/>
                      </a:lnTo>
                      <a:lnTo>
                        <a:pt x="89" y="19"/>
                      </a:lnTo>
                      <a:lnTo>
                        <a:pt x="89" y="21"/>
                      </a:lnTo>
                      <a:lnTo>
                        <a:pt x="87" y="21"/>
                      </a:lnTo>
                      <a:lnTo>
                        <a:pt x="84" y="19"/>
                      </a:lnTo>
                      <a:lnTo>
                        <a:pt x="84" y="14"/>
                      </a:lnTo>
                      <a:lnTo>
                        <a:pt x="82" y="12"/>
                      </a:lnTo>
                      <a:lnTo>
                        <a:pt x="79" y="9"/>
                      </a:lnTo>
                      <a:lnTo>
                        <a:pt x="77" y="7"/>
                      </a:lnTo>
                      <a:lnTo>
                        <a:pt x="72" y="7"/>
                      </a:lnTo>
                      <a:lnTo>
                        <a:pt x="60" y="7"/>
                      </a:lnTo>
                      <a:lnTo>
                        <a:pt x="58" y="7"/>
                      </a:lnTo>
                      <a:lnTo>
                        <a:pt x="55" y="7"/>
                      </a:lnTo>
                      <a:lnTo>
                        <a:pt x="53" y="12"/>
                      </a:lnTo>
                      <a:lnTo>
                        <a:pt x="53" y="14"/>
                      </a:lnTo>
                      <a:lnTo>
                        <a:pt x="53" y="74"/>
                      </a:lnTo>
                      <a:lnTo>
                        <a:pt x="55" y="79"/>
                      </a:lnTo>
                      <a:lnTo>
                        <a:pt x="55" y="83"/>
                      </a:lnTo>
                      <a:lnTo>
                        <a:pt x="58" y="86"/>
                      </a:lnTo>
                      <a:lnTo>
                        <a:pt x="63" y="86"/>
                      </a:lnTo>
                      <a:lnTo>
                        <a:pt x="67" y="88"/>
                      </a:lnTo>
                      <a:lnTo>
                        <a:pt x="70" y="88"/>
                      </a:lnTo>
                      <a:lnTo>
                        <a:pt x="70" y="93"/>
                      </a:lnTo>
                      <a:lnTo>
                        <a:pt x="67" y="93"/>
                      </a:lnTo>
                      <a:lnTo>
                        <a:pt x="65" y="93"/>
                      </a:lnTo>
                      <a:lnTo>
                        <a:pt x="43" y="93"/>
                      </a:lnTo>
                      <a:lnTo>
                        <a:pt x="27" y="93"/>
                      </a:lnTo>
                      <a:lnTo>
                        <a:pt x="24" y="93"/>
                      </a:lnTo>
                      <a:lnTo>
                        <a:pt x="22" y="93"/>
                      </a:lnTo>
                      <a:lnTo>
                        <a:pt x="22" y="88"/>
                      </a:lnTo>
                      <a:lnTo>
                        <a:pt x="24" y="88"/>
                      </a:lnTo>
                      <a:lnTo>
                        <a:pt x="29" y="86"/>
                      </a:lnTo>
                      <a:lnTo>
                        <a:pt x="32" y="86"/>
                      </a:lnTo>
                      <a:lnTo>
                        <a:pt x="34" y="83"/>
                      </a:lnTo>
                      <a:lnTo>
                        <a:pt x="36" y="81"/>
                      </a:lnTo>
                      <a:lnTo>
                        <a:pt x="39" y="76"/>
                      </a:lnTo>
                      <a:lnTo>
                        <a:pt x="39" y="14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2" name="Freeform 101"/>
                <p:cNvSpPr>
                  <a:spLocks/>
                </p:cNvSpPr>
                <p:nvPr/>
              </p:nvSpPr>
              <p:spPr bwMode="auto">
                <a:xfrm>
                  <a:off x="2408" y="626"/>
                  <a:ext cx="84" cy="93"/>
                </a:xfrm>
                <a:custGeom>
                  <a:avLst/>
                  <a:gdLst>
                    <a:gd name="T0" fmla="*/ 12 w 84"/>
                    <a:gd name="T1" fmla="*/ 12 h 93"/>
                    <a:gd name="T2" fmla="*/ 2 w 84"/>
                    <a:gd name="T3" fmla="*/ 4 h 93"/>
                    <a:gd name="T4" fmla="*/ 0 w 84"/>
                    <a:gd name="T5" fmla="*/ 2 h 93"/>
                    <a:gd name="T6" fmla="*/ 0 w 84"/>
                    <a:gd name="T7" fmla="*/ 0 h 93"/>
                    <a:gd name="T8" fmla="*/ 2 w 84"/>
                    <a:gd name="T9" fmla="*/ 0 h 93"/>
                    <a:gd name="T10" fmla="*/ 17 w 84"/>
                    <a:gd name="T11" fmla="*/ 0 h 93"/>
                    <a:gd name="T12" fmla="*/ 36 w 84"/>
                    <a:gd name="T13" fmla="*/ 0 h 93"/>
                    <a:gd name="T14" fmla="*/ 36 w 84"/>
                    <a:gd name="T15" fmla="*/ 0 h 93"/>
                    <a:gd name="T16" fmla="*/ 36 w 84"/>
                    <a:gd name="T17" fmla="*/ 0 h 93"/>
                    <a:gd name="T18" fmla="*/ 33 w 84"/>
                    <a:gd name="T19" fmla="*/ 4 h 93"/>
                    <a:gd name="T20" fmla="*/ 31 w 84"/>
                    <a:gd name="T21" fmla="*/ 7 h 93"/>
                    <a:gd name="T22" fmla="*/ 31 w 84"/>
                    <a:gd name="T23" fmla="*/ 9 h 93"/>
                    <a:gd name="T24" fmla="*/ 43 w 84"/>
                    <a:gd name="T25" fmla="*/ 38 h 93"/>
                    <a:gd name="T26" fmla="*/ 48 w 84"/>
                    <a:gd name="T27" fmla="*/ 43 h 93"/>
                    <a:gd name="T28" fmla="*/ 48 w 84"/>
                    <a:gd name="T29" fmla="*/ 45 h 93"/>
                    <a:gd name="T30" fmla="*/ 50 w 84"/>
                    <a:gd name="T31" fmla="*/ 40 h 93"/>
                    <a:gd name="T32" fmla="*/ 65 w 84"/>
                    <a:gd name="T33" fmla="*/ 19 h 93"/>
                    <a:gd name="T34" fmla="*/ 65 w 84"/>
                    <a:gd name="T35" fmla="*/ 12 h 93"/>
                    <a:gd name="T36" fmla="*/ 65 w 84"/>
                    <a:gd name="T37" fmla="*/ 7 h 93"/>
                    <a:gd name="T38" fmla="*/ 60 w 84"/>
                    <a:gd name="T39" fmla="*/ 4 h 93"/>
                    <a:gd name="T40" fmla="*/ 55 w 84"/>
                    <a:gd name="T41" fmla="*/ 2 h 93"/>
                    <a:gd name="T42" fmla="*/ 53 w 84"/>
                    <a:gd name="T43" fmla="*/ 0 h 93"/>
                    <a:gd name="T44" fmla="*/ 55 w 84"/>
                    <a:gd name="T45" fmla="*/ 0 h 93"/>
                    <a:gd name="T46" fmla="*/ 67 w 84"/>
                    <a:gd name="T47" fmla="*/ 0 h 93"/>
                    <a:gd name="T48" fmla="*/ 81 w 84"/>
                    <a:gd name="T49" fmla="*/ 0 h 93"/>
                    <a:gd name="T50" fmla="*/ 84 w 84"/>
                    <a:gd name="T51" fmla="*/ 0 h 93"/>
                    <a:gd name="T52" fmla="*/ 84 w 84"/>
                    <a:gd name="T53" fmla="*/ 0 h 93"/>
                    <a:gd name="T54" fmla="*/ 81 w 84"/>
                    <a:gd name="T55" fmla="*/ 4 h 93"/>
                    <a:gd name="T56" fmla="*/ 72 w 84"/>
                    <a:gd name="T57" fmla="*/ 16 h 93"/>
                    <a:gd name="T58" fmla="*/ 55 w 84"/>
                    <a:gd name="T59" fmla="*/ 47 h 93"/>
                    <a:gd name="T60" fmla="*/ 50 w 84"/>
                    <a:gd name="T61" fmla="*/ 57 h 93"/>
                    <a:gd name="T62" fmla="*/ 50 w 84"/>
                    <a:gd name="T63" fmla="*/ 76 h 93"/>
                    <a:gd name="T64" fmla="*/ 55 w 84"/>
                    <a:gd name="T65" fmla="*/ 86 h 93"/>
                    <a:gd name="T66" fmla="*/ 60 w 84"/>
                    <a:gd name="T67" fmla="*/ 88 h 93"/>
                    <a:gd name="T68" fmla="*/ 67 w 84"/>
                    <a:gd name="T69" fmla="*/ 88 h 93"/>
                    <a:gd name="T70" fmla="*/ 67 w 84"/>
                    <a:gd name="T71" fmla="*/ 91 h 93"/>
                    <a:gd name="T72" fmla="*/ 65 w 84"/>
                    <a:gd name="T73" fmla="*/ 93 h 93"/>
                    <a:gd name="T74" fmla="*/ 43 w 84"/>
                    <a:gd name="T75" fmla="*/ 93 h 93"/>
                    <a:gd name="T76" fmla="*/ 24 w 84"/>
                    <a:gd name="T77" fmla="*/ 93 h 93"/>
                    <a:gd name="T78" fmla="*/ 21 w 84"/>
                    <a:gd name="T79" fmla="*/ 93 h 93"/>
                    <a:gd name="T80" fmla="*/ 21 w 84"/>
                    <a:gd name="T81" fmla="*/ 91 h 93"/>
                    <a:gd name="T82" fmla="*/ 24 w 84"/>
                    <a:gd name="T83" fmla="*/ 88 h 93"/>
                    <a:gd name="T84" fmla="*/ 31 w 84"/>
                    <a:gd name="T85" fmla="*/ 86 h 93"/>
                    <a:gd name="T86" fmla="*/ 33 w 84"/>
                    <a:gd name="T87" fmla="*/ 81 h 93"/>
                    <a:gd name="T88" fmla="*/ 36 w 84"/>
                    <a:gd name="T89" fmla="*/ 59 h 93"/>
                    <a:gd name="T90" fmla="*/ 33 w 84"/>
                    <a:gd name="T91" fmla="*/ 55 h 93"/>
                    <a:gd name="T92" fmla="*/ 12 w 84"/>
                    <a:gd name="T93" fmla="*/ 12 h 93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w 84"/>
                    <a:gd name="T142" fmla="*/ 0 h 93"/>
                    <a:gd name="T143" fmla="*/ 84 w 84"/>
                    <a:gd name="T144" fmla="*/ 93 h 93"/>
                  </a:gdLst>
                  <a:ahLst/>
                  <a:cxnLst>
                    <a:cxn ang="T94">
                      <a:pos x="T0" y="T1"/>
                    </a:cxn>
                    <a:cxn ang="T95">
                      <a:pos x="T2" y="T3"/>
                    </a:cxn>
                    <a:cxn ang="T96">
                      <a:pos x="T4" y="T5"/>
                    </a:cxn>
                    <a:cxn ang="T97">
                      <a:pos x="T6" y="T7"/>
                    </a:cxn>
                    <a:cxn ang="T98">
                      <a:pos x="T8" y="T9"/>
                    </a:cxn>
                    <a:cxn ang="T99">
                      <a:pos x="T10" y="T11"/>
                    </a:cxn>
                    <a:cxn ang="T100">
                      <a:pos x="T12" y="T13"/>
                    </a:cxn>
                    <a:cxn ang="T101">
                      <a:pos x="T14" y="T15"/>
                    </a:cxn>
                    <a:cxn ang="T102">
                      <a:pos x="T16" y="T17"/>
                    </a:cxn>
                    <a:cxn ang="T103">
                      <a:pos x="T18" y="T19"/>
                    </a:cxn>
                    <a:cxn ang="T104">
                      <a:pos x="T20" y="T21"/>
                    </a:cxn>
                    <a:cxn ang="T105">
                      <a:pos x="T22" y="T23"/>
                    </a:cxn>
                    <a:cxn ang="T106">
                      <a:pos x="T24" y="T25"/>
                    </a:cxn>
                    <a:cxn ang="T107">
                      <a:pos x="T26" y="T27"/>
                    </a:cxn>
                    <a:cxn ang="T108">
                      <a:pos x="T28" y="T29"/>
                    </a:cxn>
                    <a:cxn ang="T109">
                      <a:pos x="T30" y="T31"/>
                    </a:cxn>
                    <a:cxn ang="T110">
                      <a:pos x="T32" y="T33"/>
                    </a:cxn>
                    <a:cxn ang="T111">
                      <a:pos x="T34" y="T35"/>
                    </a:cxn>
                    <a:cxn ang="T112">
                      <a:pos x="T36" y="T37"/>
                    </a:cxn>
                    <a:cxn ang="T113">
                      <a:pos x="T38" y="T39"/>
                    </a:cxn>
                    <a:cxn ang="T114">
                      <a:pos x="T40" y="T41"/>
                    </a:cxn>
                    <a:cxn ang="T115">
                      <a:pos x="T42" y="T43"/>
                    </a:cxn>
                    <a:cxn ang="T116">
                      <a:pos x="T44" y="T45"/>
                    </a:cxn>
                    <a:cxn ang="T117">
                      <a:pos x="T46" y="T47"/>
                    </a:cxn>
                    <a:cxn ang="T118">
                      <a:pos x="T48" y="T49"/>
                    </a:cxn>
                    <a:cxn ang="T119">
                      <a:pos x="T50" y="T51"/>
                    </a:cxn>
                    <a:cxn ang="T120">
                      <a:pos x="T52" y="T53"/>
                    </a:cxn>
                    <a:cxn ang="T121">
                      <a:pos x="T54" y="T55"/>
                    </a:cxn>
                    <a:cxn ang="T122">
                      <a:pos x="T56" y="T57"/>
                    </a:cxn>
                    <a:cxn ang="T123">
                      <a:pos x="T58" y="T59"/>
                    </a:cxn>
                    <a:cxn ang="T124">
                      <a:pos x="T60" y="T61"/>
                    </a:cxn>
                    <a:cxn ang="T125">
                      <a:pos x="T62" y="T63"/>
                    </a:cxn>
                    <a:cxn ang="T126">
                      <a:pos x="T64" y="T65"/>
                    </a:cxn>
                    <a:cxn ang="T127">
                      <a:pos x="T66" y="T67"/>
                    </a:cxn>
                    <a:cxn ang="T128">
                      <a:pos x="T68" y="T69"/>
                    </a:cxn>
                    <a:cxn ang="T129">
                      <a:pos x="T70" y="T71"/>
                    </a:cxn>
                    <a:cxn ang="T130">
                      <a:pos x="T72" y="T73"/>
                    </a:cxn>
                    <a:cxn ang="T131">
                      <a:pos x="T74" y="T75"/>
                    </a:cxn>
                    <a:cxn ang="T132">
                      <a:pos x="T76" y="T77"/>
                    </a:cxn>
                    <a:cxn ang="T133">
                      <a:pos x="T78" y="T79"/>
                    </a:cxn>
                    <a:cxn ang="T134">
                      <a:pos x="T80" y="T81"/>
                    </a:cxn>
                    <a:cxn ang="T135">
                      <a:pos x="T82" y="T83"/>
                    </a:cxn>
                    <a:cxn ang="T136">
                      <a:pos x="T84" y="T85"/>
                    </a:cxn>
                    <a:cxn ang="T137">
                      <a:pos x="T86" y="T87"/>
                    </a:cxn>
                    <a:cxn ang="T138">
                      <a:pos x="T88" y="T89"/>
                    </a:cxn>
                    <a:cxn ang="T139">
                      <a:pos x="T90" y="T91"/>
                    </a:cxn>
                    <a:cxn ang="T140">
                      <a:pos x="T92" y="T93"/>
                    </a:cxn>
                  </a:cxnLst>
                  <a:rect l="T141" t="T142" r="T143" b="T144"/>
                  <a:pathLst>
                    <a:path w="84" h="93">
                      <a:moveTo>
                        <a:pt x="12" y="12"/>
                      </a:moveTo>
                      <a:lnTo>
                        <a:pt x="12" y="12"/>
                      </a:lnTo>
                      <a:lnTo>
                        <a:pt x="7" y="7"/>
                      </a:lnTo>
                      <a:lnTo>
                        <a:pt x="2" y="4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2" y="0"/>
                      </a:lnTo>
                      <a:lnTo>
                        <a:pt x="17" y="0"/>
                      </a:lnTo>
                      <a:lnTo>
                        <a:pt x="36" y="0"/>
                      </a:lnTo>
                      <a:lnTo>
                        <a:pt x="36" y="2"/>
                      </a:lnTo>
                      <a:lnTo>
                        <a:pt x="33" y="4"/>
                      </a:lnTo>
                      <a:lnTo>
                        <a:pt x="31" y="4"/>
                      </a:lnTo>
                      <a:lnTo>
                        <a:pt x="31" y="7"/>
                      </a:lnTo>
                      <a:lnTo>
                        <a:pt x="31" y="9"/>
                      </a:lnTo>
                      <a:lnTo>
                        <a:pt x="31" y="14"/>
                      </a:lnTo>
                      <a:lnTo>
                        <a:pt x="43" y="38"/>
                      </a:lnTo>
                      <a:lnTo>
                        <a:pt x="48" y="43"/>
                      </a:lnTo>
                      <a:lnTo>
                        <a:pt x="48" y="45"/>
                      </a:lnTo>
                      <a:lnTo>
                        <a:pt x="50" y="43"/>
                      </a:lnTo>
                      <a:lnTo>
                        <a:pt x="50" y="40"/>
                      </a:lnTo>
                      <a:lnTo>
                        <a:pt x="65" y="19"/>
                      </a:lnTo>
                      <a:lnTo>
                        <a:pt x="65" y="14"/>
                      </a:lnTo>
                      <a:lnTo>
                        <a:pt x="65" y="12"/>
                      </a:lnTo>
                      <a:lnTo>
                        <a:pt x="65" y="7"/>
                      </a:lnTo>
                      <a:lnTo>
                        <a:pt x="60" y="4"/>
                      </a:lnTo>
                      <a:lnTo>
                        <a:pt x="55" y="4"/>
                      </a:lnTo>
                      <a:lnTo>
                        <a:pt x="55" y="2"/>
                      </a:lnTo>
                      <a:lnTo>
                        <a:pt x="53" y="0"/>
                      </a:lnTo>
                      <a:lnTo>
                        <a:pt x="55" y="0"/>
                      </a:lnTo>
                      <a:lnTo>
                        <a:pt x="67" y="0"/>
                      </a:lnTo>
                      <a:lnTo>
                        <a:pt x="81" y="0"/>
                      </a:lnTo>
                      <a:lnTo>
                        <a:pt x="84" y="0"/>
                      </a:lnTo>
                      <a:lnTo>
                        <a:pt x="84" y="2"/>
                      </a:lnTo>
                      <a:lnTo>
                        <a:pt x="81" y="4"/>
                      </a:lnTo>
                      <a:lnTo>
                        <a:pt x="77" y="7"/>
                      </a:lnTo>
                      <a:lnTo>
                        <a:pt x="72" y="16"/>
                      </a:lnTo>
                      <a:lnTo>
                        <a:pt x="55" y="47"/>
                      </a:lnTo>
                      <a:lnTo>
                        <a:pt x="53" y="52"/>
                      </a:lnTo>
                      <a:lnTo>
                        <a:pt x="50" y="57"/>
                      </a:lnTo>
                      <a:lnTo>
                        <a:pt x="50" y="76"/>
                      </a:lnTo>
                      <a:lnTo>
                        <a:pt x="53" y="83"/>
                      </a:lnTo>
                      <a:lnTo>
                        <a:pt x="55" y="86"/>
                      </a:lnTo>
                      <a:lnTo>
                        <a:pt x="57" y="86"/>
                      </a:lnTo>
                      <a:lnTo>
                        <a:pt x="60" y="88"/>
                      </a:lnTo>
                      <a:lnTo>
                        <a:pt x="65" y="88"/>
                      </a:lnTo>
                      <a:lnTo>
                        <a:pt x="67" y="88"/>
                      </a:lnTo>
                      <a:lnTo>
                        <a:pt x="67" y="91"/>
                      </a:lnTo>
                      <a:lnTo>
                        <a:pt x="67" y="93"/>
                      </a:lnTo>
                      <a:lnTo>
                        <a:pt x="65" y="93"/>
                      </a:lnTo>
                      <a:lnTo>
                        <a:pt x="43" y="93"/>
                      </a:lnTo>
                      <a:lnTo>
                        <a:pt x="24" y="93"/>
                      </a:lnTo>
                      <a:lnTo>
                        <a:pt x="21" y="93"/>
                      </a:lnTo>
                      <a:lnTo>
                        <a:pt x="21" y="91"/>
                      </a:lnTo>
                      <a:lnTo>
                        <a:pt x="21" y="88"/>
                      </a:lnTo>
                      <a:lnTo>
                        <a:pt x="24" y="88"/>
                      </a:lnTo>
                      <a:lnTo>
                        <a:pt x="29" y="88"/>
                      </a:lnTo>
                      <a:lnTo>
                        <a:pt x="31" y="86"/>
                      </a:lnTo>
                      <a:lnTo>
                        <a:pt x="33" y="86"/>
                      </a:lnTo>
                      <a:lnTo>
                        <a:pt x="33" y="81"/>
                      </a:lnTo>
                      <a:lnTo>
                        <a:pt x="36" y="76"/>
                      </a:lnTo>
                      <a:lnTo>
                        <a:pt x="36" y="59"/>
                      </a:lnTo>
                      <a:lnTo>
                        <a:pt x="33" y="55"/>
                      </a:lnTo>
                      <a:lnTo>
                        <a:pt x="33" y="50"/>
                      </a:lnTo>
                      <a:lnTo>
                        <a:pt x="12" y="1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62" name="Group 453"/>
              <p:cNvGrpSpPr>
                <a:grpSpLocks/>
              </p:cNvGrpSpPr>
              <p:nvPr/>
            </p:nvGrpSpPr>
            <p:grpSpPr bwMode="auto">
              <a:xfrm>
                <a:off x="650" y="432"/>
                <a:ext cx="42" cy="451"/>
                <a:chOff x="566" y="432"/>
                <a:chExt cx="42" cy="451"/>
              </a:xfrm>
            </p:grpSpPr>
            <p:sp>
              <p:nvSpPr>
                <p:cNvPr id="63" name="Line 455"/>
                <p:cNvSpPr>
                  <a:spLocks noChangeShapeType="1"/>
                </p:cNvSpPr>
                <p:nvPr/>
              </p:nvSpPr>
              <p:spPr bwMode="auto">
                <a:xfrm>
                  <a:off x="581" y="674"/>
                  <a:ext cx="1" cy="1"/>
                </a:xfrm>
                <a:prstGeom prst="line">
                  <a:avLst/>
                </a:prstGeom>
                <a:noFill/>
                <a:ln w="7938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4" name="Line 456"/>
                <p:cNvSpPr>
                  <a:spLocks noChangeShapeType="1"/>
                </p:cNvSpPr>
                <p:nvPr/>
              </p:nvSpPr>
              <p:spPr bwMode="auto">
                <a:xfrm>
                  <a:off x="573" y="576"/>
                  <a:ext cx="2" cy="1"/>
                </a:xfrm>
                <a:prstGeom prst="line">
                  <a:avLst/>
                </a:prstGeom>
                <a:no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5" name="Line 476"/>
                <p:cNvSpPr>
                  <a:spLocks noChangeShapeType="1"/>
                </p:cNvSpPr>
                <p:nvPr/>
              </p:nvSpPr>
              <p:spPr bwMode="auto">
                <a:xfrm>
                  <a:off x="596" y="432"/>
                  <a:ext cx="1" cy="2"/>
                </a:xfrm>
                <a:prstGeom prst="line">
                  <a:avLst/>
                </a:prstGeom>
                <a:no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6" name="Line 523"/>
                <p:cNvSpPr>
                  <a:spLocks noChangeShapeType="1"/>
                </p:cNvSpPr>
                <p:nvPr/>
              </p:nvSpPr>
              <p:spPr bwMode="auto">
                <a:xfrm>
                  <a:off x="578" y="432"/>
                  <a:ext cx="1" cy="2"/>
                </a:xfrm>
                <a:prstGeom prst="line">
                  <a:avLst/>
                </a:prstGeom>
                <a:no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7" name="Line 538"/>
                <p:cNvSpPr>
                  <a:spLocks noChangeShapeType="1"/>
                </p:cNvSpPr>
                <p:nvPr/>
              </p:nvSpPr>
              <p:spPr bwMode="auto">
                <a:xfrm>
                  <a:off x="566" y="544"/>
                  <a:ext cx="1" cy="1"/>
                </a:xfrm>
                <a:prstGeom prst="line">
                  <a:avLst/>
                </a:prstGeom>
                <a:no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" name="Freeform 566"/>
                <p:cNvSpPr>
                  <a:spLocks/>
                </p:cNvSpPr>
                <p:nvPr/>
              </p:nvSpPr>
              <p:spPr bwMode="auto">
                <a:xfrm>
                  <a:off x="566" y="707"/>
                  <a:ext cx="1" cy="1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0 h 1"/>
                    <a:gd name="T4" fmla="*/ 0 w 1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1"/>
                    <a:gd name="T11" fmla="*/ 1 w 1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1">
                      <a:moveTo>
                        <a:pt x="0" y="0"/>
                      </a:move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9" name="Freeform 602"/>
                <p:cNvSpPr>
                  <a:spLocks/>
                </p:cNvSpPr>
                <p:nvPr/>
              </p:nvSpPr>
              <p:spPr bwMode="auto">
                <a:xfrm>
                  <a:off x="606" y="880"/>
                  <a:ext cx="2" cy="3"/>
                </a:xfrm>
                <a:custGeom>
                  <a:avLst/>
                  <a:gdLst>
                    <a:gd name="T0" fmla="*/ 0 w 2"/>
                    <a:gd name="T1" fmla="*/ 0 h 2"/>
                    <a:gd name="T2" fmla="*/ 0 w 2"/>
                    <a:gd name="T3" fmla="*/ 0 h 2"/>
                    <a:gd name="T4" fmla="*/ 0 w 2"/>
                    <a:gd name="T5" fmla="*/ 2 h 2"/>
                    <a:gd name="T6" fmla="*/ 0 60000 65536"/>
                    <a:gd name="T7" fmla="*/ 0 60000 65536"/>
                    <a:gd name="T8" fmla="*/ 0 60000 65536"/>
                    <a:gd name="T9" fmla="*/ 0 w 2"/>
                    <a:gd name="T10" fmla="*/ 0 h 2"/>
                    <a:gd name="T11" fmla="*/ 2 w 2"/>
                    <a:gd name="T12" fmla="*/ 2 h 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"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</a:path>
                  </a:pathLst>
                </a:custGeom>
                <a:no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0" name="Freeform 605"/>
                <p:cNvSpPr>
                  <a:spLocks/>
                </p:cNvSpPr>
                <p:nvPr/>
              </p:nvSpPr>
              <p:spPr bwMode="auto">
                <a:xfrm>
                  <a:off x="606" y="876"/>
                  <a:ext cx="2" cy="1"/>
                </a:xfrm>
                <a:custGeom>
                  <a:avLst/>
                  <a:gdLst>
                    <a:gd name="T0" fmla="*/ 0 w 2"/>
                    <a:gd name="T1" fmla="*/ 0 h 1"/>
                    <a:gd name="T2" fmla="*/ 0 w 2"/>
                    <a:gd name="T3" fmla="*/ 0 h 1"/>
                    <a:gd name="T4" fmla="*/ 0 w 2"/>
                    <a:gd name="T5" fmla="*/ 0 h 1"/>
                    <a:gd name="T6" fmla="*/ 0 w 2"/>
                    <a:gd name="T7" fmla="*/ 0 h 1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"/>
                    <a:gd name="T13" fmla="*/ 0 h 1"/>
                    <a:gd name="T14" fmla="*/ 2 w 2"/>
                    <a:gd name="T15" fmla="*/ 1 h 1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" h="1">
                      <a:moveTo>
                        <a:pt x="0" y="0"/>
                      </a:move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1" name="Freeform 631"/>
                <p:cNvSpPr>
                  <a:spLocks/>
                </p:cNvSpPr>
                <p:nvPr/>
              </p:nvSpPr>
              <p:spPr bwMode="auto">
                <a:xfrm>
                  <a:off x="581" y="772"/>
                  <a:ext cx="1" cy="1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0 h 1"/>
                    <a:gd name="T4" fmla="*/ 0 w 1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1"/>
                    <a:gd name="T11" fmla="*/ 1 w 1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1">
                      <a:moveTo>
                        <a:pt x="0" y="0"/>
                      </a:move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en-US"/>
                </a:p>
              </p:txBody>
            </p:sp>
          </p:grpSp>
        </p:grpSp>
        <p:pic>
          <p:nvPicPr>
            <p:cNvPr id="60" name="Picture 8" descr="Eshield_rv.eps"/>
            <p:cNvPicPr>
              <a:picLocks noChangeAspect="1"/>
            </p:cNvPicPr>
            <p:nvPr/>
          </p:nvPicPr>
          <p:blipFill>
            <a:blip r:embed="rId5" cstate="print"/>
            <a:srcRect t="19817"/>
            <a:stretch>
              <a:fillRect/>
            </a:stretch>
          </p:blipFill>
          <p:spPr bwMode="auto">
            <a:xfrm>
              <a:off x="325970" y="161924"/>
              <a:ext cx="512230" cy="5535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66737"/>
          </a:xfrm>
        </p:spPr>
        <p:txBody>
          <a:bodyPr/>
          <a:lstStyle/>
          <a:p>
            <a:pPr>
              <a:defRPr/>
            </a:pPr>
            <a:r>
              <a:rPr lang="en-US" sz="3600" b="1" dirty="0"/>
              <a:t>BACKGROUND</a:t>
            </a:r>
            <a:endParaRPr lang="en-US" sz="3600" dirty="0"/>
          </a:p>
        </p:txBody>
      </p:sp>
      <p:sp>
        <p:nvSpPr>
          <p:cNvPr id="6151" name="Content Placeholder 4"/>
          <p:cNvSpPr>
            <a:spLocks noGrp="1"/>
          </p:cNvSpPr>
          <p:nvPr>
            <p:ph idx="1"/>
          </p:nvPr>
        </p:nvSpPr>
        <p:spPr>
          <a:xfrm>
            <a:off x="457200" y="1524000"/>
            <a:ext cx="8305800" cy="4379913"/>
          </a:xfrm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0" indent="0">
              <a:buNone/>
            </a:pPr>
            <a:r>
              <a:rPr lang="en-US" altLang="en-US" sz="2000" dirty="0" smtClean="0"/>
              <a:t>1- </a:t>
            </a:r>
            <a:r>
              <a:rPr lang="en-US" sz="2000" dirty="0"/>
              <a:t>AI methods to aid diagnosticians in making clinical image interpretation of </a:t>
            </a:r>
            <a:r>
              <a:rPr lang="en-US" sz="2000" dirty="0" smtClean="0"/>
              <a:t>MPI </a:t>
            </a:r>
            <a:r>
              <a:rPr lang="en-US" sz="2000" dirty="0"/>
              <a:t>studies have been </a:t>
            </a:r>
            <a:r>
              <a:rPr lang="en-US" sz="2000" dirty="0" smtClean="0"/>
              <a:t>reported.</a:t>
            </a:r>
          </a:p>
          <a:p>
            <a:pPr marL="0" indent="0">
              <a:buNone/>
            </a:pPr>
            <a:r>
              <a:rPr lang="en-US" altLang="en-US" sz="2000" dirty="0" smtClean="0"/>
              <a:t>2- No </a:t>
            </a:r>
            <a:r>
              <a:rPr lang="en-US" sz="2000" dirty="0" smtClean="0"/>
              <a:t>one </a:t>
            </a:r>
            <a:r>
              <a:rPr lang="en-US" sz="2000" dirty="0"/>
              <a:t>has developed automatically generated and/or validated natural language structured reports that follow </a:t>
            </a:r>
            <a:r>
              <a:rPr lang="en-US" sz="2000" dirty="0" smtClean="0"/>
              <a:t>ASNC </a:t>
            </a:r>
            <a:r>
              <a:rPr lang="en-US" sz="2000" dirty="0"/>
              <a:t>guidelines. </a:t>
            </a:r>
            <a:endParaRPr lang="en-US" altLang="en-US" sz="2000" dirty="0" smtClean="0"/>
          </a:p>
          <a:p>
            <a:pPr marL="0" indent="0">
              <a:buNone/>
            </a:pPr>
            <a:r>
              <a:rPr lang="en-US" altLang="en-US" sz="2000" dirty="0" smtClean="0"/>
              <a:t>3- </a:t>
            </a:r>
            <a:r>
              <a:rPr lang="en-US" sz="2000" dirty="0"/>
              <a:t>The </a:t>
            </a:r>
            <a:r>
              <a:rPr lang="en-US" sz="2000" dirty="0" smtClean="0"/>
              <a:t>high </a:t>
            </a:r>
            <a:r>
              <a:rPr lang="en-US" sz="2000" dirty="0"/>
              <a:t>prevalence of </a:t>
            </a:r>
            <a:r>
              <a:rPr lang="en-US" sz="2000" dirty="0" smtClean="0"/>
              <a:t>CAD, </a:t>
            </a:r>
            <a:r>
              <a:rPr lang="en-US" sz="2000" dirty="0"/>
              <a:t>increased complexity of </a:t>
            </a:r>
            <a:r>
              <a:rPr lang="en-US" sz="2000" dirty="0" smtClean="0"/>
              <a:t>MPI techniques, </a:t>
            </a:r>
            <a:r>
              <a:rPr lang="en-US" sz="2000" dirty="0"/>
              <a:t>increasing amount of </a:t>
            </a:r>
            <a:r>
              <a:rPr lang="en-US" sz="2000" dirty="0" smtClean="0"/>
              <a:t>patient-specific </a:t>
            </a:r>
            <a:r>
              <a:rPr lang="en-US" sz="2000" dirty="0"/>
              <a:t>information and the reduced time the diagnostician has to dedicate to each patient inevitably lead to misdiagnosis and </a:t>
            </a:r>
            <a:r>
              <a:rPr lang="en-US" sz="2000" dirty="0" smtClean="0"/>
              <a:t>mismanagement</a:t>
            </a:r>
            <a:r>
              <a:rPr lang="en-US" sz="2000" dirty="0"/>
              <a:t>.</a:t>
            </a:r>
            <a:endParaRPr lang="en-US" altLang="en-US" sz="2000" dirty="0" smtClean="0"/>
          </a:p>
          <a:p>
            <a:pPr marL="0" indent="0">
              <a:buNone/>
            </a:pPr>
            <a:r>
              <a:rPr lang="en-US" altLang="en-US" sz="2000" dirty="0" smtClean="0"/>
              <a:t>4- </a:t>
            </a:r>
            <a:r>
              <a:rPr lang="en-US" sz="2000" dirty="0"/>
              <a:t>Here we report on </a:t>
            </a:r>
            <a:r>
              <a:rPr lang="en-US" sz="2000" dirty="0" smtClean="0"/>
              <a:t>an expert </a:t>
            </a:r>
            <a:r>
              <a:rPr lang="en-US" sz="2000" dirty="0"/>
              <a:t>system which applies its knowledge to extracted patients' LV perfusion and function information from MPI imagery to propagate this AI driven structured </a:t>
            </a:r>
            <a:r>
              <a:rPr lang="en-US" sz="2000" dirty="0" smtClean="0"/>
              <a:t>Report </a:t>
            </a:r>
            <a:r>
              <a:rPr lang="en-US" sz="2000" dirty="0"/>
              <a:t>(</a:t>
            </a:r>
            <a:r>
              <a:rPr lang="en-US" sz="2000" dirty="0" err="1"/>
              <a:t>AIsR</a:t>
            </a:r>
            <a:r>
              <a:rPr lang="en-US" sz="2000" dirty="0"/>
              <a:t>) following </a:t>
            </a:r>
            <a:r>
              <a:rPr lang="en-US" sz="2000" dirty="0" smtClean="0"/>
              <a:t>ASNC guidelines</a:t>
            </a:r>
            <a:r>
              <a:rPr lang="en-US" sz="2000" i="1" dirty="0" smtClean="0"/>
              <a:t>.</a:t>
            </a:r>
            <a:r>
              <a:rPr lang="en-US" sz="2000" dirty="0" smtClean="0"/>
              <a:t> </a:t>
            </a:r>
            <a:endParaRPr lang="en-US" altLang="en-US" sz="2000" dirty="0" smtClean="0"/>
          </a:p>
          <a:p>
            <a:pPr marL="514350" indent="-514350">
              <a:buFont typeface="Times New Roman" pitchFamily="18" charset="0"/>
              <a:buAutoNum type="alphaUcPeriod"/>
            </a:pPr>
            <a:endParaRPr lang="en-US" altLang="en-US" sz="20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381000" y="6400800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</a:t>
            </a:r>
            <a:r>
              <a:rPr lang="en-GB" sz="900" dirty="0" smtClean="0">
                <a:latin typeface="SsykbnAdvPTimes"/>
              </a:rPr>
              <a:t> </a:t>
            </a:r>
            <a:r>
              <a:rPr lang="en-GB" sz="900" dirty="0">
                <a:latin typeface="SsykbnAdvPTimes"/>
              </a:rPr>
              <a:t>American Society of Nuclear </a:t>
            </a:r>
            <a:r>
              <a:rPr lang="en-GB" sz="900" dirty="0" smtClean="0">
                <a:latin typeface="SsykbnAdvPTimes"/>
              </a:rPr>
              <a:t>Cardiology</a:t>
            </a:r>
            <a:endParaRPr lang="en-GB" sz="900" dirty="0"/>
          </a:p>
        </p:txBody>
      </p:sp>
      <p:pic>
        <p:nvPicPr>
          <p:cNvPr id="8" name="Picture 2" descr="American Society of Nuclear Cardi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657" y="6209876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263738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Cardiology   |   Official Journal of the American Society of Nuclear Cardiology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66737"/>
          </a:xfrm>
        </p:spPr>
        <p:txBody>
          <a:bodyPr/>
          <a:lstStyle/>
          <a:p>
            <a:pPr>
              <a:defRPr/>
            </a:pPr>
            <a:r>
              <a:rPr lang="en-US" sz="3600" b="1" dirty="0" smtClean="0"/>
              <a:t>METHODS</a:t>
            </a:r>
            <a:endParaRPr lang="en-US" sz="3600" dirty="0"/>
          </a:p>
        </p:txBody>
      </p:sp>
      <p:sp>
        <p:nvSpPr>
          <p:cNvPr id="6151" name="Content Placeholder 4"/>
          <p:cNvSpPr>
            <a:spLocks noGrp="1"/>
          </p:cNvSpPr>
          <p:nvPr>
            <p:ph idx="1"/>
          </p:nvPr>
        </p:nvSpPr>
        <p:spPr>
          <a:xfrm>
            <a:off x="457200" y="1524000"/>
            <a:ext cx="8305800" cy="4572000"/>
          </a:xfrm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514350" indent="-514350">
              <a:buFont typeface="Times New Roman" pitchFamily="18" charset="0"/>
              <a:buAutoNum type="alphaUcPeriod"/>
            </a:pPr>
            <a:r>
              <a:rPr lang="en-US" altLang="en-US" sz="2000" b="1" dirty="0"/>
              <a:t>Study </a:t>
            </a:r>
            <a:r>
              <a:rPr lang="en-US" altLang="en-US" sz="2000" b="1" dirty="0" smtClean="0"/>
              <a:t>type: </a:t>
            </a:r>
            <a:r>
              <a:rPr lang="en-US" sz="2000" dirty="0" smtClean="0"/>
              <a:t>This </a:t>
            </a:r>
            <a:r>
              <a:rPr lang="en-US" sz="2000" dirty="0"/>
              <a:t>is a single center retrospective study designed to compare the diagnostic agreement between an automatically generated </a:t>
            </a:r>
            <a:r>
              <a:rPr lang="en-US" sz="2000" dirty="0" err="1"/>
              <a:t>AIsR</a:t>
            </a:r>
            <a:r>
              <a:rPr lang="en-US" sz="2000" dirty="0"/>
              <a:t> </a:t>
            </a:r>
            <a:r>
              <a:rPr lang="en-US" sz="2000" dirty="0" smtClean="0"/>
              <a:t>report and </a:t>
            </a:r>
            <a:r>
              <a:rPr lang="en-US" sz="2000" dirty="0"/>
              <a:t>the clinical rest/stress MPI report dictated by human experts. </a:t>
            </a:r>
            <a:endParaRPr lang="en-US" sz="2000" dirty="0" smtClean="0"/>
          </a:p>
          <a:p>
            <a:pPr marL="514350" indent="-514350">
              <a:buFont typeface="Times New Roman" pitchFamily="18" charset="0"/>
              <a:buAutoNum type="alphaUcPeriod"/>
            </a:pPr>
            <a:r>
              <a:rPr lang="en-US" altLang="en-US" sz="2000" b="1" dirty="0" smtClean="0"/>
              <a:t>Study </a:t>
            </a:r>
            <a:r>
              <a:rPr lang="en-US" altLang="en-US" sz="2000" b="1" dirty="0"/>
              <a:t>subjects: </a:t>
            </a:r>
            <a:r>
              <a:rPr lang="en-US" sz="2000" dirty="0"/>
              <a:t>Agreement between the </a:t>
            </a:r>
            <a:r>
              <a:rPr lang="en-US" sz="2000" dirty="0" err="1"/>
              <a:t>AIsR</a:t>
            </a:r>
            <a:r>
              <a:rPr lang="en-US" sz="2000" dirty="0"/>
              <a:t> and the clinical report </a:t>
            </a:r>
            <a:r>
              <a:rPr lang="en-US" sz="2000" dirty="0" smtClean="0"/>
              <a:t>by 9 experts was </a:t>
            </a:r>
            <a:r>
              <a:rPr lang="en-US" sz="2000" dirty="0"/>
              <a:t>compared in a 100 patient cohort to the agreement between the same MPI studies interpreted and reported a second time by another independent </a:t>
            </a:r>
            <a:r>
              <a:rPr lang="en-US" sz="2000" dirty="0" smtClean="0"/>
              <a:t>human. The 1000 MPI study </a:t>
            </a:r>
            <a:r>
              <a:rPr lang="en-US" sz="2000" dirty="0"/>
              <a:t>group </a:t>
            </a:r>
            <a:r>
              <a:rPr lang="en-US" sz="2000" dirty="0" smtClean="0"/>
              <a:t>was used to </a:t>
            </a:r>
            <a:r>
              <a:rPr lang="en-US" sz="2000" dirty="0"/>
              <a:t>determine agreement rates between </a:t>
            </a:r>
            <a:r>
              <a:rPr lang="en-US" sz="2000" dirty="0" err="1"/>
              <a:t>AIsR</a:t>
            </a:r>
            <a:r>
              <a:rPr lang="en-US" sz="2000" dirty="0"/>
              <a:t> and experts. </a:t>
            </a:r>
          </a:p>
          <a:p>
            <a:pPr marL="514350" indent="-514350">
              <a:buFont typeface="Times New Roman" pitchFamily="18" charset="0"/>
              <a:buAutoNum type="alphaUcPeriod"/>
            </a:pPr>
            <a:r>
              <a:rPr lang="en-US" altLang="en-US" sz="2000" b="1" dirty="0" smtClean="0"/>
              <a:t>Study endpoints: </a:t>
            </a:r>
            <a:r>
              <a:rPr lang="en-US" altLang="en-US" sz="2000" dirty="0" smtClean="0"/>
              <a:t>A) Non-inferiority of </a:t>
            </a:r>
            <a:r>
              <a:rPr lang="en-US" altLang="en-US" sz="2000" dirty="0" err="1" smtClean="0"/>
              <a:t>AIsR</a:t>
            </a:r>
            <a:r>
              <a:rPr lang="en-US" altLang="en-US" sz="2000" dirty="0" smtClean="0"/>
              <a:t> vs 9 experts in interpreting CAD and ischemia, B)</a:t>
            </a:r>
            <a:r>
              <a:rPr lang="en-US" altLang="en-US" sz="2000" dirty="0" err="1" smtClean="0"/>
              <a:t>AIsR</a:t>
            </a:r>
            <a:r>
              <a:rPr lang="en-US" altLang="en-US" sz="2000" dirty="0" smtClean="0"/>
              <a:t> Diagnostic agreement rates </a:t>
            </a:r>
            <a:endParaRPr lang="en-US" altLang="en-US" sz="2000" dirty="0"/>
          </a:p>
          <a:p>
            <a:pPr marL="514350" indent="-514350">
              <a:buFont typeface="Times New Roman" pitchFamily="18" charset="0"/>
              <a:buAutoNum type="alphaUcPeriod"/>
            </a:pPr>
            <a:r>
              <a:rPr lang="en-US" altLang="en-US" sz="2000" b="1" dirty="0" smtClean="0"/>
              <a:t>Study variables: </a:t>
            </a:r>
            <a:r>
              <a:rPr lang="en-US" altLang="en-US" sz="2000" dirty="0" smtClean="0"/>
              <a:t>Global and segmental CAD (hypoperfusion) and ischemia (reversibility).</a:t>
            </a:r>
            <a:endParaRPr lang="en-US" alt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6400800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</a:t>
            </a:r>
            <a:r>
              <a:rPr lang="en-GB" sz="900" dirty="0" smtClean="0">
                <a:latin typeface="SsykbnAdvPTimes"/>
              </a:rPr>
              <a:t> </a:t>
            </a:r>
            <a:r>
              <a:rPr lang="en-GB" sz="900" dirty="0">
                <a:latin typeface="SsykbnAdvPTimes"/>
              </a:rPr>
              <a:t>American Society of Nuclear </a:t>
            </a:r>
            <a:r>
              <a:rPr lang="en-GB" sz="900" dirty="0" smtClean="0">
                <a:latin typeface="SsykbnAdvPTimes"/>
              </a:rPr>
              <a:t>Cardiology</a:t>
            </a:r>
            <a:endParaRPr lang="en-GB" sz="900" dirty="0"/>
          </a:p>
        </p:txBody>
      </p:sp>
      <p:pic>
        <p:nvPicPr>
          <p:cNvPr id="8" name="Picture 2" descr="American Society of Nuclear Cardi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657" y="6209876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263738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Cardiology   |   Official Journal of the American Society of Nuclear Cardiology</a:t>
            </a:r>
          </a:p>
        </p:txBody>
      </p:sp>
    </p:spTree>
    <p:extLst>
      <p:ext uri="{BB962C8B-B14F-4D97-AF65-F5344CB8AC3E}">
        <p14:creationId xmlns:p14="http://schemas.microsoft.com/office/powerpoint/2010/main" val="3786696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66737"/>
          </a:xfrm>
        </p:spPr>
        <p:txBody>
          <a:bodyPr/>
          <a:lstStyle/>
          <a:p>
            <a:pPr>
              <a:defRPr/>
            </a:pPr>
            <a:r>
              <a:rPr lang="en-US" sz="3600" b="1" dirty="0" smtClean="0"/>
              <a:t>RESULTS</a:t>
            </a:r>
            <a:endParaRPr lang="en-US" sz="3600" dirty="0"/>
          </a:p>
        </p:txBody>
      </p:sp>
      <p:sp>
        <p:nvSpPr>
          <p:cNvPr id="6151" name="Content Placeholder 4"/>
          <p:cNvSpPr>
            <a:spLocks noGrp="1"/>
          </p:cNvSpPr>
          <p:nvPr>
            <p:ph idx="1"/>
          </p:nvPr>
        </p:nvSpPr>
        <p:spPr>
          <a:xfrm>
            <a:off x="457200" y="1411070"/>
            <a:ext cx="8305800" cy="4492844"/>
          </a:xfrm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0" indent="0" algn="ctr">
              <a:buNone/>
            </a:pPr>
            <a:endParaRPr lang="en-US" altLang="en-US" sz="2800" dirty="0" smtClean="0">
              <a:solidFill>
                <a:srgbClr val="000000"/>
              </a:solidFill>
            </a:endParaRPr>
          </a:p>
          <a:p>
            <a:pPr marL="0" indent="0" algn="ctr">
              <a:buNone/>
            </a:pPr>
            <a:endParaRPr lang="en-US" altLang="en-US" sz="2800" dirty="0">
              <a:solidFill>
                <a:srgbClr val="0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1000" y="6400800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</a:t>
            </a:r>
            <a:r>
              <a:rPr lang="en-GB" sz="900" dirty="0" smtClean="0">
                <a:latin typeface="SsykbnAdvPTimes"/>
              </a:rPr>
              <a:t> </a:t>
            </a:r>
            <a:r>
              <a:rPr lang="en-GB" sz="900" dirty="0">
                <a:latin typeface="SsykbnAdvPTimes"/>
              </a:rPr>
              <a:t>American Society of Nuclear </a:t>
            </a:r>
            <a:r>
              <a:rPr lang="en-GB" sz="900" dirty="0" smtClean="0">
                <a:latin typeface="SsykbnAdvPTimes"/>
              </a:rPr>
              <a:t>Cardiology</a:t>
            </a:r>
            <a:endParaRPr lang="en-GB" sz="900" dirty="0"/>
          </a:p>
        </p:txBody>
      </p:sp>
      <p:pic>
        <p:nvPicPr>
          <p:cNvPr id="8" name="Picture 2" descr="American Society of Nuclear Cardi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657" y="6209876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263738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Cardiology   |   Official Journal of the American Society of Nuclear Cardiology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999" y="2057400"/>
            <a:ext cx="7488001" cy="385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66800" y="16002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066800" y="1411069"/>
            <a:ext cx="7315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Agreement between</a:t>
            </a:r>
            <a:r>
              <a:rPr lang="en-US" b="1" dirty="0"/>
              <a:t> </a:t>
            </a:r>
            <a:r>
              <a:rPr lang="en-US" dirty="0"/>
              <a:t>automated smart-report results and human experts at </a:t>
            </a:r>
            <a:r>
              <a:rPr lang="en-US" dirty="0" smtClean="0"/>
              <a:t>the high-specificity mode </a:t>
            </a:r>
            <a:r>
              <a:rPr lang="en-US" dirty="0"/>
              <a:t>(n=100</a:t>
            </a:r>
            <a:r>
              <a:rPr lang="en-US" dirty="0" smtClean="0"/>
              <a:t>): No significant difference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645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66737"/>
          </a:xfrm>
        </p:spPr>
        <p:txBody>
          <a:bodyPr/>
          <a:lstStyle/>
          <a:p>
            <a:pPr>
              <a:defRPr/>
            </a:pPr>
            <a:r>
              <a:rPr lang="en-US" sz="3600" b="1" dirty="0" smtClean="0"/>
              <a:t>RESULTS</a:t>
            </a:r>
            <a:endParaRPr lang="en-US" sz="3600" dirty="0"/>
          </a:p>
        </p:txBody>
      </p:sp>
      <p:sp>
        <p:nvSpPr>
          <p:cNvPr id="6151" name="Content Placeholder 4"/>
          <p:cNvSpPr>
            <a:spLocks noGrp="1"/>
          </p:cNvSpPr>
          <p:nvPr>
            <p:ph idx="1"/>
          </p:nvPr>
        </p:nvSpPr>
        <p:spPr>
          <a:xfrm>
            <a:off x="457200" y="1524000"/>
            <a:ext cx="8305800" cy="4379913"/>
          </a:xfrm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0" indent="0" algn="ctr">
              <a:buNone/>
            </a:pPr>
            <a:endParaRPr lang="en-US" altLang="en-US" sz="2800" dirty="0" smtClean="0">
              <a:solidFill>
                <a:srgbClr val="000000"/>
              </a:solidFill>
            </a:endParaRPr>
          </a:p>
          <a:p>
            <a:pPr marL="0" indent="0" algn="ctr">
              <a:buNone/>
            </a:pPr>
            <a:endParaRPr lang="en-US" altLang="en-US" sz="2800" dirty="0">
              <a:solidFill>
                <a:srgbClr val="0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1000" y="6400800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</a:t>
            </a:r>
            <a:r>
              <a:rPr lang="en-GB" sz="900" dirty="0" smtClean="0">
                <a:latin typeface="SsykbnAdvPTimes"/>
              </a:rPr>
              <a:t> </a:t>
            </a:r>
            <a:r>
              <a:rPr lang="en-GB" sz="900" dirty="0">
                <a:latin typeface="SsykbnAdvPTimes"/>
              </a:rPr>
              <a:t>American Society of Nuclear </a:t>
            </a:r>
            <a:r>
              <a:rPr lang="en-GB" sz="900" dirty="0" smtClean="0">
                <a:latin typeface="SsykbnAdvPTimes"/>
              </a:rPr>
              <a:t>Cardiology</a:t>
            </a:r>
            <a:endParaRPr lang="en-GB" sz="900" dirty="0"/>
          </a:p>
        </p:txBody>
      </p:sp>
      <p:pic>
        <p:nvPicPr>
          <p:cNvPr id="8" name="Picture 2" descr="American Society of Nuclear Cardi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657" y="6209876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263738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Cardiology   |   Official Journal of the American Society of Nuclear Cardiology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532792"/>
            <a:ext cx="6553200" cy="44108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7201" y="1600200"/>
            <a:ext cx="1905000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Diagnostic performance of the AI Structured Report in reporting stress-induced hypoperfusion as indicative of CAD (top row) and reversibility at rest as indicative of  ischemia (bottom row). Results for the modes: high specificity (green bars), sensitivity (SN)-specificity (SP) tradeoff, (red bars) and high sensitivity (blue bars) results are shown for agreement (i.e., accuracy - left column), specificity (middle column) and sensitivity (right column) (* p &lt; .001). </a:t>
            </a:r>
            <a:r>
              <a:rPr lang="en-US" sz="1200" dirty="0" smtClean="0"/>
              <a:t> High specificity mode = best agreement with experts.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176960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66737"/>
          </a:xfrm>
        </p:spPr>
        <p:txBody>
          <a:bodyPr/>
          <a:lstStyle/>
          <a:p>
            <a:pPr>
              <a:defRPr/>
            </a:pPr>
            <a:r>
              <a:rPr lang="en-US" sz="3600" b="1" dirty="0" smtClean="0"/>
              <a:t>CONCLUSIONS</a:t>
            </a:r>
            <a:endParaRPr lang="en-US" sz="3600" dirty="0"/>
          </a:p>
        </p:txBody>
      </p:sp>
      <p:sp>
        <p:nvSpPr>
          <p:cNvPr id="6151" name="Content Placeholder 4"/>
          <p:cNvSpPr>
            <a:spLocks noGrp="1"/>
          </p:cNvSpPr>
          <p:nvPr>
            <p:ph idx="1"/>
          </p:nvPr>
        </p:nvSpPr>
        <p:spPr>
          <a:xfrm>
            <a:off x="457200" y="1524000"/>
            <a:ext cx="8305800" cy="4379913"/>
          </a:xfrm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0" indent="0">
              <a:buNone/>
            </a:pPr>
            <a:r>
              <a:rPr lang="en-US" altLang="en-US" sz="2800" dirty="0" smtClean="0"/>
              <a:t>1- </a:t>
            </a:r>
            <a:r>
              <a:rPr lang="en-US" sz="2800" dirty="0"/>
              <a:t>Automatic structured reports from computer-assisted interpretation of rest/stress myocardial perfusion SPECT studies by an AI expert system when operating at a high-specificity level statistically agrees </a:t>
            </a:r>
            <a:r>
              <a:rPr lang="en-US" sz="2800" dirty="0" smtClean="0"/>
              <a:t>(is not inferior) with </a:t>
            </a:r>
            <a:r>
              <a:rPr lang="en-US" sz="2800" dirty="0"/>
              <a:t>the interpretations of nuclear cardiology experts </a:t>
            </a:r>
            <a:r>
              <a:rPr lang="en-US" altLang="en-US" sz="2800" dirty="0" smtClean="0"/>
              <a:t> </a:t>
            </a:r>
          </a:p>
          <a:p>
            <a:pPr marL="0" indent="0">
              <a:buNone/>
            </a:pPr>
            <a:r>
              <a:rPr lang="en-US" altLang="en-US" sz="2800" dirty="0" smtClean="0"/>
              <a:t>2- This </a:t>
            </a:r>
            <a:r>
              <a:rPr lang="en-US" altLang="en-US" sz="2800" dirty="0" err="1" smtClean="0"/>
              <a:t>AIsR</a:t>
            </a:r>
            <a:r>
              <a:rPr lang="en-US" altLang="en-US" sz="2800" dirty="0" smtClean="0"/>
              <a:t> </a:t>
            </a:r>
            <a:r>
              <a:rPr lang="en-US" sz="2800" dirty="0" smtClean="0"/>
              <a:t>exhibits </a:t>
            </a:r>
            <a:r>
              <a:rPr lang="en-US" sz="2800" dirty="0"/>
              <a:t>diagnostic accuracy consistent with that of experts when their clinical reports are used as the reference standard. </a:t>
            </a:r>
            <a:endParaRPr lang="en-US" altLang="en-US" sz="2800" dirty="0" smtClean="0"/>
          </a:p>
          <a:p>
            <a:pPr marL="514350" indent="-514350">
              <a:buFont typeface="Times New Roman" pitchFamily="18" charset="0"/>
              <a:buAutoNum type="alphaUcPeriod"/>
            </a:pPr>
            <a:endParaRPr lang="en-US" altLang="en-US" sz="28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381000" y="6400800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</a:t>
            </a:r>
            <a:r>
              <a:rPr lang="en-GB" sz="900" dirty="0" smtClean="0">
                <a:latin typeface="SsykbnAdvPTimes"/>
              </a:rPr>
              <a:t> </a:t>
            </a:r>
            <a:r>
              <a:rPr lang="en-GB" sz="900" dirty="0">
                <a:latin typeface="SsykbnAdvPTimes"/>
              </a:rPr>
              <a:t>American Society of Nuclear </a:t>
            </a:r>
            <a:r>
              <a:rPr lang="en-GB" sz="900" dirty="0" smtClean="0">
                <a:latin typeface="SsykbnAdvPTimes"/>
              </a:rPr>
              <a:t>Cardiology</a:t>
            </a:r>
            <a:endParaRPr lang="en-GB" sz="900" dirty="0"/>
          </a:p>
        </p:txBody>
      </p:sp>
      <p:pic>
        <p:nvPicPr>
          <p:cNvPr id="8" name="Picture 2" descr="American Society of Nuclear Cardi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657" y="6209876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263738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Cardiology   |   Official Journal of the American Society of Nuclear Cardiology</a:t>
            </a:r>
          </a:p>
        </p:txBody>
      </p:sp>
    </p:spTree>
    <p:extLst>
      <p:ext uri="{BB962C8B-B14F-4D97-AF65-F5344CB8AC3E}">
        <p14:creationId xmlns:p14="http://schemas.microsoft.com/office/powerpoint/2010/main" val="2545659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2045"/>
  <p:tag name="AS_OS" val="Microsoft Windows NT 6.1.7601 Service Pack 1"/>
  <p:tag name="AS_RELEASE_DATE" val="2011.04.04"/>
  <p:tag name="AS_VERSION" val="5.1.0.0"/>
  <p:tag name="AS_TITLE" val="Aspose.Slides for .NET"/>
</p:tagLst>
</file>

<file path=ppt/theme/theme1.xml><?xml version="1.0" encoding="utf-8"?>
<a:theme xmlns:a="http://schemas.openxmlformats.org/drawingml/2006/main" name="2_Office Theme">
  <a:themeElements>
    <a:clrScheme name="2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2_Office Theme">
      <a:majorFont>
        <a:latin typeface="Times New Roman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</TotalTime>
  <Words>630</Words>
  <Application>Microsoft Office PowerPoint</Application>
  <PresentationFormat>On-screen Show (4:3)</PresentationFormat>
  <Paragraphs>32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15" baseType="lpstr">
      <vt:lpstr>ＭＳ Ｐゴシック</vt:lpstr>
      <vt:lpstr>Arial</vt:lpstr>
      <vt:lpstr>Arial Narrow</vt:lpstr>
      <vt:lpstr>Calibri</vt:lpstr>
      <vt:lpstr>SsykbnAdvPTimes</vt:lpstr>
      <vt:lpstr>Times New Roman</vt:lpstr>
      <vt:lpstr>2_Office Theme</vt:lpstr>
      <vt:lpstr>Custom Design</vt:lpstr>
      <vt:lpstr>1_Custom Design</vt:lpstr>
      <vt:lpstr> Diagnostic Performance of an Artificial Intelligence Driven Cardiac Structured Reporting System for Myocardial Perfusion SPECT Imaging  </vt:lpstr>
      <vt:lpstr>BACKGROUND</vt:lpstr>
      <vt:lpstr>METHODS</vt:lpstr>
      <vt:lpstr>RESULTS</vt:lpstr>
      <vt:lpstr>RESULTS</vt:lpstr>
      <vt:lpstr>CONCLUSIONS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Holly Auten</dc:creator>
  <cp:lastModifiedBy>Garcia, Ernest V</cp:lastModifiedBy>
  <cp:revision>110</cp:revision>
  <dcterms:created xsi:type="dcterms:W3CDTF">2011-04-18T21:44:13Z</dcterms:created>
  <dcterms:modified xsi:type="dcterms:W3CDTF">2018-07-30T13:54:40Z</dcterms:modified>
</cp:coreProperties>
</file>