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64"/>
  </p:notesMasterIdLst>
  <p:sldIdLst>
    <p:sldId id="2119" r:id="rId2"/>
    <p:sldId id="2021" r:id="rId3"/>
    <p:sldId id="2083" r:id="rId4"/>
    <p:sldId id="2084" r:id="rId5"/>
    <p:sldId id="2086" r:id="rId6"/>
    <p:sldId id="2118" r:id="rId7"/>
    <p:sldId id="2087" r:id="rId8"/>
    <p:sldId id="2088" r:id="rId9"/>
    <p:sldId id="2089" r:id="rId10"/>
    <p:sldId id="2090" r:id="rId11"/>
    <p:sldId id="2091" r:id="rId12"/>
    <p:sldId id="2093" r:id="rId13"/>
    <p:sldId id="2092" r:id="rId14"/>
    <p:sldId id="2094" r:id="rId15"/>
    <p:sldId id="2117" r:id="rId16"/>
    <p:sldId id="2098" r:id="rId17"/>
    <p:sldId id="2099" r:id="rId18"/>
    <p:sldId id="2100" r:id="rId19"/>
    <p:sldId id="2101" r:id="rId20"/>
    <p:sldId id="2102" r:id="rId21"/>
    <p:sldId id="2103" r:id="rId22"/>
    <p:sldId id="2104" r:id="rId23"/>
    <p:sldId id="2110" r:id="rId24"/>
    <p:sldId id="2105" r:id="rId25"/>
    <p:sldId id="2106" r:id="rId26"/>
    <p:sldId id="2107" r:id="rId27"/>
    <p:sldId id="2111" r:id="rId28"/>
    <p:sldId id="2116" r:id="rId29"/>
    <p:sldId id="2108" r:id="rId30"/>
    <p:sldId id="2112" r:id="rId31"/>
    <p:sldId id="2113" r:id="rId32"/>
    <p:sldId id="2120" r:id="rId33"/>
    <p:sldId id="2114" r:id="rId34"/>
    <p:sldId id="2121" r:id="rId35"/>
    <p:sldId id="2122" r:id="rId36"/>
    <p:sldId id="2123" r:id="rId37"/>
    <p:sldId id="2124" r:id="rId38"/>
    <p:sldId id="2125" r:id="rId39"/>
    <p:sldId id="2126" r:id="rId40"/>
    <p:sldId id="2115" r:id="rId41"/>
    <p:sldId id="2127" r:id="rId42"/>
    <p:sldId id="2128" r:id="rId43"/>
    <p:sldId id="2129" r:id="rId44"/>
    <p:sldId id="2130" r:id="rId45"/>
    <p:sldId id="2137" r:id="rId46"/>
    <p:sldId id="2138" r:id="rId47"/>
    <p:sldId id="2136" r:id="rId48"/>
    <p:sldId id="2131" r:id="rId49"/>
    <p:sldId id="2132" r:id="rId50"/>
    <p:sldId id="2133" r:id="rId51"/>
    <p:sldId id="2134" r:id="rId52"/>
    <p:sldId id="2135" r:id="rId53"/>
    <p:sldId id="2139" r:id="rId54"/>
    <p:sldId id="2140" r:id="rId55"/>
    <p:sldId id="2141" r:id="rId56"/>
    <p:sldId id="2142" r:id="rId57"/>
    <p:sldId id="2144" r:id="rId58"/>
    <p:sldId id="2145" r:id="rId59"/>
    <p:sldId id="2146" r:id="rId60"/>
    <p:sldId id="2147" r:id="rId61"/>
    <p:sldId id="2148" r:id="rId62"/>
    <p:sldId id="2149" r:id="rId63"/>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00CCFF"/>
    <a:srgbClr val="CCFFFF"/>
    <a:srgbClr val="FF00FF"/>
    <a:srgbClr val="336600"/>
    <a:srgbClr val="4AD68D"/>
    <a:srgbClr val="66FF99"/>
    <a:srgbClr val="B4D7FE"/>
    <a:srgbClr val="00CC00"/>
    <a:srgbClr val="04FC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620" autoAdjust="0"/>
    <p:restoredTop sz="96469" autoAdjust="0"/>
  </p:normalViewPr>
  <p:slideViewPr>
    <p:cSldViewPr>
      <p:cViewPr>
        <p:scale>
          <a:sx n="100" d="100"/>
          <a:sy n="100" d="100"/>
        </p:scale>
        <p:origin x="-948" y="48"/>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502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ja-JP"/>
          </a:p>
        </p:txBody>
      </p:sp>
      <p:sp>
        <p:nvSpPr>
          <p:cNvPr id="3075" name="Rectangle 3"/>
          <p:cNvSpPr>
            <a:spLocks noGrp="1" noChangeArrowheads="1"/>
          </p:cNvSpPr>
          <p:nvPr>
            <p:ph type="dt" idx="1"/>
          </p:nvPr>
        </p:nvSpPr>
        <p:spPr bwMode="auto">
          <a:xfrm>
            <a:off x="3855349" y="0"/>
            <a:ext cx="29502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ja-JP"/>
          </a:p>
        </p:txBody>
      </p:sp>
      <p:sp>
        <p:nvSpPr>
          <p:cNvPr id="78852" name="Rectangle 4"/>
          <p:cNvSpPr>
            <a:spLocks noGrp="1" noRot="1" noChangeAspect="1" noChangeArrowheads="1" noTextEdit="1"/>
          </p:cNvSpPr>
          <p:nvPr>
            <p:ph type="sldImg" idx="2"/>
          </p:nvPr>
        </p:nvSpPr>
        <p:spPr bwMode="auto">
          <a:xfrm>
            <a:off x="712788" y="746125"/>
            <a:ext cx="5383212" cy="3725863"/>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1198" y="4721225"/>
            <a:ext cx="5444806"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078" name="Rectangle 6"/>
          <p:cNvSpPr>
            <a:spLocks noGrp="1" noChangeArrowheads="1"/>
          </p:cNvSpPr>
          <p:nvPr>
            <p:ph type="ftr" sz="quarter" idx="4"/>
          </p:nvPr>
        </p:nvSpPr>
        <p:spPr bwMode="auto">
          <a:xfrm>
            <a:off x="0" y="9440864"/>
            <a:ext cx="29502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ja-JP"/>
          </a:p>
        </p:txBody>
      </p:sp>
      <p:sp>
        <p:nvSpPr>
          <p:cNvPr id="3079" name="Rectangle 7"/>
          <p:cNvSpPr>
            <a:spLocks noGrp="1" noChangeArrowheads="1"/>
          </p:cNvSpPr>
          <p:nvPr>
            <p:ph type="sldNum" sz="quarter" idx="5"/>
          </p:nvPr>
        </p:nvSpPr>
        <p:spPr bwMode="auto">
          <a:xfrm>
            <a:off x="3855349" y="9440864"/>
            <a:ext cx="29502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4D6AAD06-7617-482F-BA18-065E58641F76}" type="slidenum">
              <a:rPr lang="en-US" altLang="ja-JP"/>
              <a:pPr>
                <a:defRPr/>
              </a:pPr>
              <a:t>‹#›</a:t>
            </a:fld>
            <a:endParaRPr lang="en-US" altLang="ja-JP"/>
          </a:p>
        </p:txBody>
      </p:sp>
    </p:spTree>
    <p:extLst>
      <p:ext uri="{BB962C8B-B14F-4D97-AF65-F5344CB8AC3E}">
        <p14:creationId xmlns:p14="http://schemas.microsoft.com/office/powerpoint/2010/main" val="38439335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1</a:t>
            </a:fld>
            <a:endParaRPr lang="en-US" altLang="ja-JP"/>
          </a:p>
        </p:txBody>
      </p:sp>
    </p:spTree>
    <p:extLst>
      <p:ext uri="{BB962C8B-B14F-4D97-AF65-F5344CB8AC3E}">
        <p14:creationId xmlns:p14="http://schemas.microsoft.com/office/powerpoint/2010/main" val="3908318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6</a:t>
            </a:fld>
            <a:endParaRPr lang="en-US" altLang="ja-JP"/>
          </a:p>
        </p:txBody>
      </p:sp>
    </p:spTree>
    <p:extLst>
      <p:ext uri="{BB962C8B-B14F-4D97-AF65-F5344CB8AC3E}">
        <p14:creationId xmlns:p14="http://schemas.microsoft.com/office/powerpoint/2010/main" val="15716359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15</a:t>
            </a:fld>
            <a:endParaRPr lang="en-US" altLang="ja-JP"/>
          </a:p>
        </p:txBody>
      </p:sp>
    </p:spTree>
    <p:extLst>
      <p:ext uri="{BB962C8B-B14F-4D97-AF65-F5344CB8AC3E}">
        <p14:creationId xmlns:p14="http://schemas.microsoft.com/office/powerpoint/2010/main" val="3390291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28</a:t>
            </a:fld>
            <a:endParaRPr lang="en-US" altLang="ja-JP"/>
          </a:p>
        </p:txBody>
      </p:sp>
    </p:spTree>
    <p:extLst>
      <p:ext uri="{BB962C8B-B14F-4D97-AF65-F5344CB8AC3E}">
        <p14:creationId xmlns:p14="http://schemas.microsoft.com/office/powerpoint/2010/main" val="3478682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40</a:t>
            </a:fld>
            <a:endParaRPr lang="en-US" altLang="ja-JP"/>
          </a:p>
        </p:txBody>
      </p:sp>
    </p:spTree>
    <p:extLst>
      <p:ext uri="{BB962C8B-B14F-4D97-AF65-F5344CB8AC3E}">
        <p14:creationId xmlns:p14="http://schemas.microsoft.com/office/powerpoint/2010/main" val="3966798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52</a:t>
            </a:fld>
            <a:endParaRPr lang="en-US" altLang="ja-JP"/>
          </a:p>
        </p:txBody>
      </p:sp>
    </p:spTree>
    <p:extLst>
      <p:ext uri="{BB962C8B-B14F-4D97-AF65-F5344CB8AC3E}">
        <p14:creationId xmlns:p14="http://schemas.microsoft.com/office/powerpoint/2010/main" val="34896169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4D6AAD06-7617-482F-BA18-065E58641F76}" type="slidenum">
              <a:rPr lang="en-US" altLang="ja-JP" smtClean="0"/>
              <a:pPr>
                <a:defRPr/>
              </a:pPr>
              <a:t>60</a:t>
            </a:fld>
            <a:endParaRPr lang="en-US" altLang="ja-JP"/>
          </a:p>
        </p:txBody>
      </p:sp>
    </p:spTree>
    <p:extLst>
      <p:ext uri="{BB962C8B-B14F-4D97-AF65-F5344CB8AC3E}">
        <p14:creationId xmlns:p14="http://schemas.microsoft.com/office/powerpoint/2010/main" val="738024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906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endParaRPr kumimoji="0" lang="ja-JP" altLang="ja-JP"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6" cy="404"/>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9" name="Rectangle 7"/>
              <p:cNvSpPr>
                <a:spLocks noChangeArrowheads="1"/>
              </p:cNvSpPr>
              <p:nvPr userDrawn="1"/>
            </p:nvSpPr>
            <p:spPr bwMode="auto">
              <a:xfrm>
                <a:off x="1081" y="1065"/>
                <a:ext cx="366" cy="405"/>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5" name="Rectangle 13"/>
              <p:cNvSpPr>
                <a:spLocks noChangeArrowheads="1"/>
              </p:cNvSpPr>
              <p:nvPr userDrawn="1"/>
            </p:nvSpPr>
            <p:spPr bwMode="auto">
              <a:xfrm>
                <a:off x="1081" y="1464"/>
                <a:ext cx="366" cy="399"/>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6" name="Rectangle 14"/>
              <p:cNvSpPr>
                <a:spLocks noChangeArrowheads="1"/>
              </p:cNvSpPr>
              <p:nvPr userDrawn="1"/>
            </p:nvSpPr>
            <p:spPr bwMode="auto">
              <a:xfrm>
                <a:off x="361" y="1857"/>
                <a:ext cx="366" cy="406"/>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grpSp>
      </p:grpSp>
      <p:sp>
        <p:nvSpPr>
          <p:cNvPr id="16403" name="Rectangle 19"/>
          <p:cNvSpPr>
            <a:spLocks noGrp="1" noChangeArrowheads="1"/>
          </p:cNvSpPr>
          <p:nvPr>
            <p:ph type="ctrTitle"/>
          </p:nvPr>
        </p:nvSpPr>
        <p:spPr>
          <a:xfrm>
            <a:off x="3219450" y="1828800"/>
            <a:ext cx="6521450" cy="2209800"/>
          </a:xfrm>
        </p:spPr>
        <p:txBody>
          <a:bodyPr/>
          <a:lstStyle>
            <a:lvl1pPr>
              <a:defRPr sz="5000">
                <a:solidFill>
                  <a:srgbClr val="FFFFFF"/>
                </a:solidFill>
              </a:defRPr>
            </a:lvl1pPr>
          </a:lstStyle>
          <a:p>
            <a:r>
              <a:rPr lang="ja-JP" altLang="en-US"/>
              <a:t>マスタ タイトルの書式設定</a:t>
            </a:r>
          </a:p>
        </p:txBody>
      </p:sp>
      <p:sp>
        <p:nvSpPr>
          <p:cNvPr id="16404" name="Rectangle 20"/>
          <p:cNvSpPr>
            <a:spLocks noGrp="1" noChangeArrowheads="1"/>
          </p:cNvSpPr>
          <p:nvPr>
            <p:ph type="subTitle" idx="1"/>
          </p:nvPr>
        </p:nvSpPr>
        <p:spPr>
          <a:xfrm>
            <a:off x="3219450" y="4267200"/>
            <a:ext cx="6521450" cy="1752600"/>
          </a:xfrm>
        </p:spPr>
        <p:txBody>
          <a:bodyPr/>
          <a:lstStyle>
            <a:lvl1pPr marL="0" indent="0">
              <a:buFont typeface="Wingdings" pitchFamily="2" charset="2"/>
              <a:buNone/>
              <a:defRPr sz="3400"/>
            </a:lvl1pPr>
          </a:lstStyle>
          <a:p>
            <a:r>
              <a:rPr lang="ja-JP" altLang="en-US"/>
              <a:t>マスタ サブタイトルの書式設定</a:t>
            </a:r>
          </a:p>
        </p:txBody>
      </p:sp>
      <p:sp>
        <p:nvSpPr>
          <p:cNvPr id="18" name="Rectangle 16"/>
          <p:cNvSpPr>
            <a:spLocks noGrp="1" noChangeArrowheads="1"/>
          </p:cNvSpPr>
          <p:nvPr>
            <p:ph type="dt" sz="half" idx="10"/>
          </p:nvPr>
        </p:nvSpPr>
        <p:spPr>
          <a:xfrm>
            <a:off x="495300" y="6248400"/>
            <a:ext cx="2311400" cy="457200"/>
          </a:xfrm>
        </p:spPr>
        <p:txBody>
          <a:bodyPr/>
          <a:lstStyle>
            <a:lvl1pPr>
              <a:defRPr/>
            </a:lvl1pPr>
          </a:lstStyle>
          <a:p>
            <a:pPr>
              <a:defRPr/>
            </a:pPr>
            <a:r>
              <a:rPr lang="en-US" altLang="ja-JP"/>
              <a:t>May 25, 2018</a:t>
            </a:r>
          </a:p>
        </p:txBody>
      </p:sp>
      <p:sp>
        <p:nvSpPr>
          <p:cNvPr id="19" name="Rectangle 17"/>
          <p:cNvSpPr>
            <a:spLocks noGrp="1" noChangeArrowheads="1"/>
          </p:cNvSpPr>
          <p:nvPr>
            <p:ph type="ftr" sz="quarter" idx="11"/>
          </p:nvPr>
        </p:nvSpPr>
        <p:spPr/>
        <p:txBody>
          <a:bodyPr/>
          <a:lstStyle>
            <a:lvl1pPr>
              <a:defRPr/>
            </a:lvl1pPr>
          </a:lstStyle>
          <a:p>
            <a:pPr>
              <a:defRPr/>
            </a:pPr>
            <a:endParaRPr lang="en-US" altLang="ja-JP"/>
          </a:p>
        </p:txBody>
      </p:sp>
      <p:sp>
        <p:nvSpPr>
          <p:cNvPr id="20" name="Rectangle 18"/>
          <p:cNvSpPr>
            <a:spLocks noGrp="1" noChangeArrowheads="1"/>
          </p:cNvSpPr>
          <p:nvPr>
            <p:ph type="sldNum" sz="quarter" idx="12"/>
          </p:nvPr>
        </p:nvSpPr>
        <p:spPr/>
        <p:txBody>
          <a:bodyPr/>
          <a:lstStyle>
            <a:lvl1pPr>
              <a:defRPr/>
            </a:lvl1pPr>
          </a:lstStyle>
          <a:p>
            <a:pPr>
              <a:defRPr/>
            </a:pPr>
            <a:fld id="{25FD60F3-EF60-4AAA-9A27-10638DECB871}" type="slidenum">
              <a:rPr lang="en-US" altLang="ja-JP"/>
              <a:pPr>
                <a:defRPr/>
              </a:pPr>
              <a:t>‹#›</a:t>
            </a:fld>
            <a:endParaRPr lang="en-US" altLang="ja-JP"/>
          </a:p>
        </p:txBody>
      </p:sp>
    </p:spTree>
    <p:extLst>
      <p:ext uri="{BB962C8B-B14F-4D97-AF65-F5344CB8AC3E}">
        <p14:creationId xmlns:p14="http://schemas.microsoft.com/office/powerpoint/2010/main" val="473348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E6BAEE74-91FA-4BFA-8956-0345BC6B2008}"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590007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457200"/>
            <a:ext cx="2228850" cy="54102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95300" y="457200"/>
            <a:ext cx="6534150" cy="54102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17DB8A2E-9CED-486A-A322-CE0E9E815E0E}"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37030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9569CFD5-9F41-4AC4-A319-89DB484317B9}"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77735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5" name="Rectangle 3"/>
          <p:cNvSpPr>
            <a:spLocks noGrp="1" noChangeArrowheads="1"/>
          </p:cNvSpPr>
          <p:nvPr>
            <p:ph type="sldNum" sz="quarter" idx="11"/>
          </p:nvPr>
        </p:nvSpPr>
        <p:spPr>
          <a:ln/>
        </p:spPr>
        <p:txBody>
          <a:bodyPr/>
          <a:lstStyle>
            <a:lvl1pPr>
              <a:defRPr/>
            </a:lvl1pPr>
          </a:lstStyle>
          <a:p>
            <a:pPr>
              <a:defRPr/>
            </a:pPr>
            <a:fld id="{F021002C-4ACA-406B-98DD-309E891DB120}" type="slidenum">
              <a:rPr lang="en-US" altLang="ja-JP"/>
              <a:pPr>
                <a:defRPr/>
              </a:pPr>
              <a:t>‹#›</a:t>
            </a:fld>
            <a:endParaRPr lang="en-US" altLang="ja-JP"/>
          </a:p>
        </p:txBody>
      </p:sp>
      <p:sp>
        <p:nvSpPr>
          <p:cNvPr id="6"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31564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95300" y="1981200"/>
            <a:ext cx="43815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29200" y="1981200"/>
            <a:ext cx="43815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710CCF49-3CFD-4B12-AC4D-86D725F22958}"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964049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8" name="Rectangle 3"/>
          <p:cNvSpPr>
            <a:spLocks noGrp="1" noChangeArrowheads="1"/>
          </p:cNvSpPr>
          <p:nvPr>
            <p:ph type="sldNum" sz="quarter" idx="11"/>
          </p:nvPr>
        </p:nvSpPr>
        <p:spPr>
          <a:ln/>
        </p:spPr>
        <p:txBody>
          <a:bodyPr/>
          <a:lstStyle>
            <a:lvl1pPr>
              <a:defRPr/>
            </a:lvl1pPr>
          </a:lstStyle>
          <a:p>
            <a:pPr>
              <a:defRPr/>
            </a:pPr>
            <a:fld id="{21C46710-66FD-4CC8-9907-02A9020535E9}" type="slidenum">
              <a:rPr lang="en-US" altLang="ja-JP"/>
              <a:pPr>
                <a:defRPr/>
              </a:pPr>
              <a:t>‹#›</a:t>
            </a:fld>
            <a:endParaRPr lang="en-US" altLang="ja-JP"/>
          </a:p>
        </p:txBody>
      </p:sp>
      <p:sp>
        <p:nvSpPr>
          <p:cNvPr id="9"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626996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4" name="Rectangle 3"/>
          <p:cNvSpPr>
            <a:spLocks noGrp="1" noChangeArrowheads="1"/>
          </p:cNvSpPr>
          <p:nvPr>
            <p:ph type="sldNum" sz="quarter" idx="11"/>
          </p:nvPr>
        </p:nvSpPr>
        <p:spPr>
          <a:ln/>
        </p:spPr>
        <p:txBody>
          <a:bodyPr/>
          <a:lstStyle>
            <a:lvl1pPr>
              <a:defRPr/>
            </a:lvl1pPr>
          </a:lstStyle>
          <a:p>
            <a:pPr>
              <a:defRPr/>
            </a:pPr>
            <a:fld id="{39F22AA6-E470-4E13-9485-680E73E7F3F2}" type="slidenum">
              <a:rPr lang="en-US" altLang="ja-JP"/>
              <a:pPr>
                <a:defRPr/>
              </a:pPr>
              <a:t>‹#›</a:t>
            </a:fld>
            <a:endParaRPr lang="en-US" altLang="ja-JP"/>
          </a:p>
        </p:txBody>
      </p:sp>
      <p:sp>
        <p:nvSpPr>
          <p:cNvPr id="5"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3689984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3" name="Rectangle 3"/>
          <p:cNvSpPr>
            <a:spLocks noGrp="1" noChangeArrowheads="1"/>
          </p:cNvSpPr>
          <p:nvPr>
            <p:ph type="sldNum" sz="quarter" idx="11"/>
          </p:nvPr>
        </p:nvSpPr>
        <p:spPr>
          <a:ln/>
        </p:spPr>
        <p:txBody>
          <a:bodyPr/>
          <a:lstStyle>
            <a:lvl1pPr>
              <a:defRPr/>
            </a:lvl1pPr>
          </a:lstStyle>
          <a:p>
            <a:pPr>
              <a:defRPr/>
            </a:pPr>
            <a:fld id="{069DF726-01F3-49CC-80FC-48903E1CF3BA}" type="slidenum">
              <a:rPr lang="en-US" altLang="ja-JP"/>
              <a:pPr>
                <a:defRPr/>
              </a:pPr>
              <a:t>‹#›</a:t>
            </a:fld>
            <a:endParaRPr lang="en-US" altLang="ja-JP"/>
          </a:p>
        </p:txBody>
      </p:sp>
      <p:sp>
        <p:nvSpPr>
          <p:cNvPr id="4"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1025694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18BF0BA6-9DD8-4AE3-A89F-069D35ABE1F2}"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309220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ja-JP"/>
          </a:p>
        </p:txBody>
      </p:sp>
      <p:sp>
        <p:nvSpPr>
          <p:cNvPr id="6" name="Rectangle 3"/>
          <p:cNvSpPr>
            <a:spLocks noGrp="1" noChangeArrowheads="1"/>
          </p:cNvSpPr>
          <p:nvPr>
            <p:ph type="sldNum" sz="quarter" idx="11"/>
          </p:nvPr>
        </p:nvSpPr>
        <p:spPr>
          <a:ln/>
        </p:spPr>
        <p:txBody>
          <a:bodyPr/>
          <a:lstStyle>
            <a:lvl1pPr>
              <a:defRPr/>
            </a:lvl1pPr>
          </a:lstStyle>
          <a:p>
            <a:pPr>
              <a:defRPr/>
            </a:pPr>
            <a:fld id="{6CE6740F-CED5-44DF-B459-BD29CAE868E1}" type="slidenum">
              <a:rPr lang="en-US" altLang="ja-JP"/>
              <a:pPr>
                <a:defRPr/>
              </a:pPr>
              <a:t>‹#›</a:t>
            </a:fld>
            <a:endParaRPr lang="en-US" altLang="ja-JP"/>
          </a:p>
        </p:txBody>
      </p:sp>
      <p:sp>
        <p:nvSpPr>
          <p:cNvPr id="7" name="Rectangle 16"/>
          <p:cNvSpPr>
            <a:spLocks noGrp="1" noChangeArrowheads="1"/>
          </p:cNvSpPr>
          <p:nvPr>
            <p:ph type="dt" sz="half" idx="12"/>
          </p:nvPr>
        </p:nvSpPr>
        <p:spPr>
          <a:ln/>
        </p:spPr>
        <p:txBody>
          <a:bodyPr/>
          <a:lstStyle>
            <a:lvl1pPr>
              <a:defRPr/>
            </a:lvl1pPr>
          </a:lstStyle>
          <a:p>
            <a:pPr>
              <a:defRPr/>
            </a:pPr>
            <a:r>
              <a:rPr lang="en-US" altLang="ja-JP"/>
              <a:t>May 25, 2018</a:t>
            </a:r>
          </a:p>
        </p:txBody>
      </p:sp>
    </p:spTree>
    <p:extLst>
      <p:ext uri="{BB962C8B-B14F-4D97-AF65-F5344CB8AC3E}">
        <p14:creationId xmlns:p14="http://schemas.microsoft.com/office/powerpoint/2010/main" val="3701131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ftr" sz="quarter" idx="3"/>
          </p:nvPr>
        </p:nvSpPr>
        <p:spPr bwMode="auto">
          <a:xfrm>
            <a:off x="3384550" y="6248400"/>
            <a:ext cx="3136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200">
                <a:latin typeface="Arial" charset="0"/>
              </a:defRPr>
            </a:lvl1pPr>
          </a:lstStyle>
          <a:p>
            <a:pPr>
              <a:defRPr/>
            </a:pPr>
            <a:endParaRPr lang="en-US" altLang="ja-JP"/>
          </a:p>
        </p:txBody>
      </p:sp>
      <p:sp>
        <p:nvSpPr>
          <p:cNvPr id="15363" name="Rectangle 3"/>
          <p:cNvSpPr>
            <a:spLocks noGrp="1" noChangeArrowheads="1"/>
          </p:cNvSpPr>
          <p:nvPr>
            <p:ph type="sldNum" sz="quarter" idx="4"/>
          </p:nvPr>
        </p:nvSpPr>
        <p:spPr bwMode="auto">
          <a:xfrm>
            <a:off x="7099300" y="6248400"/>
            <a:ext cx="2311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Arial Black" pitchFamily="34" charset="0"/>
              </a:defRPr>
            </a:lvl1pPr>
          </a:lstStyle>
          <a:p>
            <a:pPr>
              <a:defRPr/>
            </a:pPr>
            <a:fld id="{1F8598A6-2E15-440B-9C4C-0200EE745DF0}" type="slidenum">
              <a:rPr lang="en-US" altLang="ja-JP"/>
              <a:pPr>
                <a:defRPr/>
              </a:pPr>
              <a:t>‹#›</a:t>
            </a:fld>
            <a:endParaRPr lang="en-US" altLang="ja-JP"/>
          </a:p>
        </p:txBody>
      </p:sp>
      <p:grpSp>
        <p:nvGrpSpPr>
          <p:cNvPr id="1028" name="Group 4"/>
          <p:cNvGrpSpPr>
            <a:grpSpLocks/>
          </p:cNvGrpSpPr>
          <p:nvPr/>
        </p:nvGrpSpPr>
        <p:grpSpPr bwMode="auto">
          <a:xfrm>
            <a:off x="0" y="0"/>
            <a:ext cx="9906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algn="ctr"/>
              <a:endParaRPr kumimoji="0" lang="ja-JP" altLang="ja-JP"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accent2"/>
                </a:solidFill>
              </a:endParaRPr>
            </a:p>
          </p:txBody>
        </p:sp>
        <p:sp>
          <p:nvSpPr>
            <p:cNvPr id="1037" name="Rectangle 10"/>
            <p:cNvSpPr>
              <a:spLocks noChangeArrowheads="1"/>
            </p:cNvSpPr>
            <p:nvPr/>
          </p:nvSpPr>
          <p:spPr bwMode="auto">
            <a:xfrm>
              <a:off x="173" y="173"/>
              <a:ext cx="90" cy="87"/>
            </a:xfrm>
            <a:prstGeom prst="rect">
              <a:avLst/>
            </a:prstGeom>
            <a:solidFill>
              <a:schemeClr val="folHlink"/>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accent2"/>
                </a:solidFill>
              </a:endParaRPr>
            </a:p>
          </p:txBody>
        </p:sp>
        <p:sp>
          <p:nvSpPr>
            <p:cNvPr id="1040" name="Rectangle 13"/>
            <p:cNvSpPr>
              <a:spLocks noChangeArrowheads="1"/>
            </p:cNvSpPr>
            <p:nvPr/>
          </p:nvSpPr>
          <p:spPr bwMode="auto">
            <a:xfrm>
              <a:off x="173" y="258"/>
              <a:ext cx="90" cy="86"/>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kumimoji="0" lang="ja-JP" altLang="ja-JP">
                <a:solidFill>
                  <a:schemeClr val="accent2"/>
                </a:solidFill>
              </a:endParaRPr>
            </a:p>
          </p:txBody>
        </p:sp>
      </p:grpSp>
      <p:sp>
        <p:nvSpPr>
          <p:cNvPr id="1029" name="Rectangle 14"/>
          <p:cNvSpPr>
            <a:spLocks noGrp="1" noChangeArrowheads="1"/>
          </p:cNvSpPr>
          <p:nvPr>
            <p:ph type="title"/>
          </p:nvPr>
        </p:nvSpPr>
        <p:spPr bwMode="auto">
          <a:xfrm>
            <a:off x="495300" y="457200"/>
            <a:ext cx="8915400" cy="137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0" name="Rectangle 15"/>
          <p:cNvSpPr>
            <a:spLocks noGrp="1" noChangeArrowheads="1"/>
          </p:cNvSpPr>
          <p:nvPr>
            <p:ph type="body" idx="1"/>
          </p:nvPr>
        </p:nvSpPr>
        <p:spPr bwMode="auto">
          <a:xfrm>
            <a:off x="495300" y="1981200"/>
            <a:ext cx="8915400" cy="388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5376" name="Rectangle 16"/>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Arial" charset="0"/>
              </a:defRPr>
            </a:lvl1pPr>
          </a:lstStyle>
          <a:p>
            <a:pPr>
              <a:defRPr/>
            </a:pPr>
            <a:r>
              <a:rPr lang="en-US" altLang="ja-JP"/>
              <a:t>May 25, 2018</a:t>
            </a:r>
          </a:p>
        </p:txBody>
      </p:sp>
    </p:spTree>
  </p:cSld>
  <p:clrMap bg1="lt1" tx1="dk1" bg2="lt2" tx2="dk2" accent1="accent1" accent2="accent2" accent3="accent3" accent4="accent4" accent5="accent5" accent6="accent6" hlink="hlink" folHlink="folHlink"/>
  <p:sldLayoutIdLst>
    <p:sldLayoutId id="2147484361" r:id="rId1"/>
    <p:sldLayoutId id="2147484341" r:id="rId2"/>
    <p:sldLayoutId id="2147484342" r:id="rId3"/>
    <p:sldLayoutId id="2147484343" r:id="rId4"/>
    <p:sldLayoutId id="2147484344" r:id="rId5"/>
    <p:sldLayoutId id="2147484345" r:id="rId6"/>
    <p:sldLayoutId id="2147484346" r:id="rId7"/>
    <p:sldLayoutId id="2147484347" r:id="rId8"/>
    <p:sldLayoutId id="2147484348" r:id="rId9"/>
    <p:sldLayoutId id="2147484349" r:id="rId10"/>
    <p:sldLayoutId id="2147484350" r:id="rId11"/>
  </p:sldLayoutIdLst>
  <p:hf hdr="0" ftr="0"/>
  <p:txStyles>
    <p:titleStyle>
      <a:lvl1pPr algn="l" rtl="0" eaLnBrk="0" fontAlgn="base" hangingPunct="0">
        <a:spcBef>
          <a:spcPct val="0"/>
        </a:spcBef>
        <a:spcAft>
          <a:spcPct val="0"/>
        </a:spcAft>
        <a:defRPr kumimoji="1" sz="4400">
          <a:solidFill>
            <a:schemeClr val="tx1"/>
          </a:solidFill>
          <a:latin typeface="+mj-lt"/>
          <a:ea typeface="+mj-ea"/>
          <a:cs typeface="+mj-cs"/>
        </a:defRPr>
      </a:lvl1pPr>
      <a:lvl2pPr algn="l" rtl="0" eaLnBrk="0" fontAlgn="base" hangingPunct="0">
        <a:spcBef>
          <a:spcPct val="0"/>
        </a:spcBef>
        <a:spcAft>
          <a:spcPct val="0"/>
        </a:spcAft>
        <a:defRPr kumimoji="1" sz="4400">
          <a:solidFill>
            <a:schemeClr val="tx1"/>
          </a:solidFill>
          <a:latin typeface="Arial" charset="0"/>
          <a:ea typeface="ＭＳ Ｐゴシック" pitchFamily="50" charset="-128"/>
        </a:defRPr>
      </a:lvl2pPr>
      <a:lvl3pPr algn="l" rtl="0" eaLnBrk="0" fontAlgn="base" hangingPunct="0">
        <a:spcBef>
          <a:spcPct val="0"/>
        </a:spcBef>
        <a:spcAft>
          <a:spcPct val="0"/>
        </a:spcAft>
        <a:defRPr kumimoji="1" sz="4400">
          <a:solidFill>
            <a:schemeClr val="tx1"/>
          </a:solidFill>
          <a:latin typeface="Arial" charset="0"/>
          <a:ea typeface="ＭＳ Ｐゴシック" pitchFamily="50" charset="-128"/>
        </a:defRPr>
      </a:lvl3pPr>
      <a:lvl4pPr algn="l" rtl="0" eaLnBrk="0" fontAlgn="base" hangingPunct="0">
        <a:spcBef>
          <a:spcPct val="0"/>
        </a:spcBef>
        <a:spcAft>
          <a:spcPct val="0"/>
        </a:spcAft>
        <a:defRPr kumimoji="1" sz="4400">
          <a:solidFill>
            <a:schemeClr val="tx1"/>
          </a:solidFill>
          <a:latin typeface="Arial" charset="0"/>
          <a:ea typeface="ＭＳ Ｐゴシック" pitchFamily="50" charset="-128"/>
        </a:defRPr>
      </a:lvl4pPr>
      <a:lvl5pPr algn="l" rtl="0" eaLnBrk="0" fontAlgn="base" hangingPunct="0">
        <a:spcBef>
          <a:spcPct val="0"/>
        </a:spcBef>
        <a:spcAft>
          <a:spcPct val="0"/>
        </a:spcAft>
        <a:defRPr kumimoji="1" sz="4400">
          <a:solidFill>
            <a:schemeClr val="tx1"/>
          </a:solidFill>
          <a:latin typeface="Arial" charset="0"/>
          <a:ea typeface="ＭＳ Ｐゴシック" pitchFamily="50" charset="-128"/>
        </a:defRPr>
      </a:lvl5pPr>
      <a:lvl6pPr marL="457200" algn="l" rtl="0" fontAlgn="base">
        <a:spcBef>
          <a:spcPct val="0"/>
        </a:spcBef>
        <a:spcAft>
          <a:spcPct val="0"/>
        </a:spcAft>
        <a:defRPr kumimoji="1" sz="4400">
          <a:solidFill>
            <a:schemeClr val="tx1"/>
          </a:solidFill>
          <a:latin typeface="Arial" charset="0"/>
          <a:ea typeface="ＭＳ Ｐゴシック" pitchFamily="50" charset="-128"/>
        </a:defRPr>
      </a:lvl6pPr>
      <a:lvl7pPr marL="914400" algn="l" rtl="0" fontAlgn="base">
        <a:spcBef>
          <a:spcPct val="0"/>
        </a:spcBef>
        <a:spcAft>
          <a:spcPct val="0"/>
        </a:spcAft>
        <a:defRPr kumimoji="1" sz="4400">
          <a:solidFill>
            <a:schemeClr val="tx1"/>
          </a:solidFill>
          <a:latin typeface="Arial" charset="0"/>
          <a:ea typeface="ＭＳ Ｐゴシック" pitchFamily="50" charset="-128"/>
        </a:defRPr>
      </a:lvl7pPr>
      <a:lvl8pPr marL="1371600" algn="l" rtl="0" fontAlgn="base">
        <a:spcBef>
          <a:spcPct val="0"/>
        </a:spcBef>
        <a:spcAft>
          <a:spcPct val="0"/>
        </a:spcAft>
        <a:defRPr kumimoji="1" sz="4400">
          <a:solidFill>
            <a:schemeClr val="tx1"/>
          </a:solidFill>
          <a:latin typeface="Arial" charset="0"/>
          <a:ea typeface="ＭＳ Ｐゴシック" pitchFamily="50" charset="-128"/>
        </a:defRPr>
      </a:lvl8pPr>
      <a:lvl9pPr marL="1828800" algn="l" rtl="0" fontAlgn="base">
        <a:spcBef>
          <a:spcPct val="0"/>
        </a:spcBef>
        <a:spcAft>
          <a:spcPct val="0"/>
        </a:spcAft>
        <a:defRPr kumimoji="1" sz="4400">
          <a:solidFill>
            <a:schemeClr val="tx1"/>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latin typeface="+mn-ea"/>
              </a:rPr>
              <a:t>TCC-GUI GitHub page</a:t>
            </a:r>
          </a:p>
          <a:p>
            <a:pPr lvl="1"/>
            <a:r>
              <a:rPr lang="en-US" altLang="ja-JP" sz="2000" dirty="0">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1</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
        <p:nvSpPr>
          <p:cNvPr id="6" name="Text Box 8">
            <a:extLst>
              <a:ext uri="{FF2B5EF4-FFF2-40B4-BE49-F238E27FC236}">
                <a16:creationId xmlns:a16="http://schemas.microsoft.com/office/drawing/2014/main" id="{BD89DB98-C124-40AC-BCB1-7DEA72159528}"/>
              </a:ext>
            </a:extLst>
          </p:cNvPr>
          <p:cNvSpPr txBox="1">
            <a:spLocks noChangeArrowheads="1"/>
          </p:cNvSpPr>
          <p:nvPr/>
        </p:nvSpPr>
        <p:spPr bwMode="auto">
          <a:xfrm>
            <a:off x="7257256" y="46100"/>
            <a:ext cx="2592288"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This is a tutorial for TCC-GUI.</a:t>
            </a:r>
          </a:p>
        </p:txBody>
      </p:sp>
    </p:spTree>
    <p:extLst>
      <p:ext uri="{BB962C8B-B14F-4D97-AF65-F5344CB8AC3E}">
        <p14:creationId xmlns:p14="http://schemas.microsoft.com/office/powerpoint/2010/main" val="26444619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396CF8D-47CC-414F-AAF8-489F37DBC6F1}"/>
              </a:ext>
            </a:extLst>
          </p:cNvPr>
          <p:cNvPicPr>
            <a:picLocks noChangeAspect="1"/>
          </p:cNvPicPr>
          <p:nvPr/>
        </p:nvPicPr>
        <p:blipFill>
          <a:blip r:embed="rId2"/>
          <a:stretch>
            <a:fillRect/>
          </a:stretch>
        </p:blipFill>
        <p:spPr>
          <a:xfrm>
            <a:off x="35922" y="936001"/>
            <a:ext cx="8935403" cy="5669185"/>
          </a:xfrm>
          <a:prstGeom prst="rect">
            <a:avLst/>
          </a:prstGeom>
        </p:spPr>
      </p:pic>
      <p:sp>
        <p:nvSpPr>
          <p:cNvPr id="279554" name="Rectangle 2"/>
          <p:cNvSpPr>
            <a:spLocks noGrp="1" noChangeArrowheads="1"/>
          </p:cNvSpPr>
          <p:nvPr>
            <p:ph type="title"/>
          </p:nvPr>
        </p:nvSpPr>
        <p:spPr>
          <a:xfrm>
            <a:off x="344488" y="188640"/>
            <a:ext cx="6336704" cy="936104"/>
          </a:xfrm>
        </p:spPr>
        <p:txBody>
          <a:bodyPr/>
          <a:lstStyle/>
          <a:p>
            <a:r>
              <a:rPr lang="en-US" altLang="ja-JP" sz="3200" dirty="0"/>
              <a:t>Re-generation of </a:t>
            </a:r>
            <a:r>
              <a:rPr lang="en-US" altLang="ja-JP" sz="3200" dirty="0" err="1"/>
              <a:t>hypoData</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10</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grpSp>
        <p:nvGrpSpPr>
          <p:cNvPr id="10" name="グループ化 19">
            <a:extLst>
              <a:ext uri="{FF2B5EF4-FFF2-40B4-BE49-F238E27FC236}">
                <a16:creationId xmlns:a16="http://schemas.microsoft.com/office/drawing/2014/main" id="{F9EDC024-B0BD-431E-A1B0-D1F1210BC1BF}"/>
              </a:ext>
            </a:extLst>
          </p:cNvPr>
          <p:cNvGrpSpPr>
            <a:grpSpLocks/>
          </p:cNvGrpSpPr>
          <p:nvPr/>
        </p:nvGrpSpPr>
        <p:grpSpPr bwMode="auto">
          <a:xfrm>
            <a:off x="3223469" y="2420888"/>
            <a:ext cx="433387" cy="647700"/>
            <a:chOff x="9008376" y="4278533"/>
            <a:chExt cx="432048" cy="647700"/>
          </a:xfrm>
        </p:grpSpPr>
        <p:sp>
          <p:nvSpPr>
            <p:cNvPr id="11" name="下矢印 20">
              <a:extLst>
                <a:ext uri="{FF2B5EF4-FFF2-40B4-BE49-F238E27FC236}">
                  <a16:creationId xmlns:a16="http://schemas.microsoft.com/office/drawing/2014/main" id="{5E29243F-B532-433E-B806-30A3D94D26D0}"/>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DFB17078-1056-4FDE-B29A-21DB0C9586A5}"/>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4" name="グループ化 25">
            <a:extLst>
              <a:ext uri="{FF2B5EF4-FFF2-40B4-BE49-F238E27FC236}">
                <a16:creationId xmlns:a16="http://schemas.microsoft.com/office/drawing/2014/main" id="{60573B8D-6F98-4A1B-860D-C0EB028FFED0}"/>
              </a:ext>
            </a:extLst>
          </p:cNvPr>
          <p:cNvGrpSpPr>
            <a:grpSpLocks/>
          </p:cNvGrpSpPr>
          <p:nvPr/>
        </p:nvGrpSpPr>
        <p:grpSpPr bwMode="auto">
          <a:xfrm>
            <a:off x="3636000" y="2040981"/>
            <a:ext cx="647700" cy="368300"/>
            <a:chOff x="8265543" y="5967772"/>
            <a:chExt cx="647700" cy="369332"/>
          </a:xfrm>
        </p:grpSpPr>
        <p:sp>
          <p:nvSpPr>
            <p:cNvPr id="15" name="下矢印 26">
              <a:extLst>
                <a:ext uri="{FF2B5EF4-FFF2-40B4-BE49-F238E27FC236}">
                  <a16:creationId xmlns:a16="http://schemas.microsoft.com/office/drawing/2014/main" id="{D7EDE801-BC31-44EF-AE71-AD6A05A4611B}"/>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7">
              <a:extLst>
                <a:ext uri="{FF2B5EF4-FFF2-40B4-BE49-F238E27FC236}">
                  <a16:creationId xmlns:a16="http://schemas.microsoft.com/office/drawing/2014/main" id="{792FA3BA-2DB6-489A-A89A-03CB333A5623}"/>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7" name="グループ化 19">
            <a:extLst>
              <a:ext uri="{FF2B5EF4-FFF2-40B4-BE49-F238E27FC236}">
                <a16:creationId xmlns:a16="http://schemas.microsoft.com/office/drawing/2014/main" id="{1CAF24C4-E9FD-4BF3-8201-7632BF992769}"/>
              </a:ext>
            </a:extLst>
          </p:cNvPr>
          <p:cNvGrpSpPr>
            <a:grpSpLocks/>
          </p:cNvGrpSpPr>
          <p:nvPr/>
        </p:nvGrpSpPr>
        <p:grpSpPr bwMode="auto">
          <a:xfrm>
            <a:off x="4736306" y="2574000"/>
            <a:ext cx="433387" cy="647700"/>
            <a:chOff x="9008376" y="4278533"/>
            <a:chExt cx="432048" cy="647700"/>
          </a:xfrm>
        </p:grpSpPr>
        <p:sp>
          <p:nvSpPr>
            <p:cNvPr id="18" name="下矢印 20">
              <a:extLst>
                <a:ext uri="{FF2B5EF4-FFF2-40B4-BE49-F238E27FC236}">
                  <a16:creationId xmlns:a16="http://schemas.microsoft.com/office/drawing/2014/main" id="{9B9D286B-F524-4A39-B309-0974B6187EAC}"/>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5FD64BED-4763-42AD-AA32-CF6AED59EEBC}"/>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sp>
        <p:nvSpPr>
          <p:cNvPr id="20" name="Text Box 8">
            <a:extLst>
              <a:ext uri="{FF2B5EF4-FFF2-40B4-BE49-F238E27FC236}">
                <a16:creationId xmlns:a16="http://schemas.microsoft.com/office/drawing/2014/main" id="{9FE5DE14-F3AB-48CA-B502-6A86576D5013}"/>
              </a:ext>
            </a:extLst>
          </p:cNvPr>
          <p:cNvSpPr txBox="1">
            <a:spLocks noChangeArrowheads="1"/>
          </p:cNvSpPr>
          <p:nvPr/>
        </p:nvSpPr>
        <p:spPr bwMode="auto">
          <a:xfrm>
            <a:off x="5313040" y="46100"/>
            <a:ext cx="4536504"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The sample data (</a:t>
            </a:r>
            <a:r>
              <a:rPr lang="en-US" altLang="ja-JP" sz="1400" b="1" dirty="0" err="1">
                <a:latin typeface="+mn-ea"/>
              </a:rPr>
              <a:t>hypoData</a:t>
            </a:r>
            <a:r>
              <a:rPr lang="en-US" altLang="ja-JP" sz="1400" b="1" dirty="0">
                <a:latin typeface="+mn-ea"/>
              </a:rPr>
              <a:t>)</a:t>
            </a:r>
            <a:r>
              <a:rPr lang="en-US" altLang="ja-JP" sz="1400" dirty="0">
                <a:latin typeface="+mn-ea"/>
              </a:rPr>
              <a:t> can be re-generated by setting </a:t>
            </a:r>
            <a:r>
              <a:rPr lang="ja-JP" altLang="en-US" sz="1400" dirty="0">
                <a:latin typeface="+mn-ea"/>
              </a:rPr>
              <a:t>①</a:t>
            </a:r>
            <a:r>
              <a:rPr lang="en-US" altLang="ja-JP" sz="1400" dirty="0">
                <a:latin typeface="+mn-ea"/>
              </a:rPr>
              <a:t>the seed as </a:t>
            </a:r>
            <a:r>
              <a:rPr lang="en-US" altLang="ja-JP" sz="1400" dirty="0">
                <a:solidFill>
                  <a:srgbClr val="FF0000"/>
                </a:solidFill>
                <a:latin typeface="+mn-ea"/>
              </a:rPr>
              <a:t>1</a:t>
            </a:r>
            <a:r>
              <a:rPr lang="en-US" altLang="ja-JP" sz="1400" dirty="0">
                <a:latin typeface="+mn-ea"/>
              </a:rPr>
              <a:t>, </a:t>
            </a:r>
            <a:r>
              <a:rPr lang="ja-JP" altLang="en-US" sz="1400" dirty="0">
                <a:latin typeface="+mn-ea"/>
              </a:rPr>
              <a:t>②</a:t>
            </a:r>
            <a:r>
              <a:rPr lang="en-US" altLang="ja-JP" sz="1400" dirty="0">
                <a:latin typeface="+mn-ea"/>
              </a:rPr>
              <a:t>P</a:t>
            </a:r>
            <a:r>
              <a:rPr lang="en-US" altLang="ja-JP" sz="1400" baseline="-25000" dirty="0">
                <a:latin typeface="+mn-ea"/>
              </a:rPr>
              <a:t>G1</a:t>
            </a:r>
            <a:r>
              <a:rPr lang="en-US" altLang="ja-JP" sz="1400" dirty="0">
                <a:latin typeface="+mn-ea"/>
              </a:rPr>
              <a:t> as </a:t>
            </a:r>
            <a:r>
              <a:rPr lang="ja-JP" altLang="en-US" sz="1400" dirty="0">
                <a:latin typeface="+mn-ea"/>
              </a:rPr>
              <a:t>③</a:t>
            </a:r>
            <a:r>
              <a:rPr lang="en-US" altLang="ja-JP" sz="1400" dirty="0">
                <a:solidFill>
                  <a:srgbClr val="FF0000"/>
                </a:solidFill>
                <a:latin typeface="+mn-ea"/>
              </a:rPr>
              <a:t>0.9</a:t>
            </a:r>
            <a:r>
              <a:rPr lang="en-US" altLang="ja-JP" sz="1400" dirty="0">
                <a:latin typeface="+mn-ea"/>
              </a:rPr>
              <a:t>, and …</a:t>
            </a:r>
          </a:p>
        </p:txBody>
      </p:sp>
    </p:spTree>
    <p:extLst>
      <p:ext uri="{BB962C8B-B14F-4D97-AF65-F5344CB8AC3E}">
        <p14:creationId xmlns:p14="http://schemas.microsoft.com/office/powerpoint/2010/main" val="5970368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3AD06C8-9223-49CE-A762-267A3F7184EA}"/>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Re-generation of </a:t>
            </a:r>
            <a:r>
              <a:rPr lang="en-US" altLang="ja-JP" sz="3200" dirty="0" err="1"/>
              <a:t>hypoData</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8265368" y="46100"/>
            <a:ext cx="1584176"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a:t>
            </a:r>
            <a:r>
              <a:rPr lang="ja-JP" altLang="en-US" sz="1400" dirty="0">
                <a:latin typeface="+mn-ea"/>
              </a:rPr>
              <a:t>④</a:t>
            </a:r>
            <a:r>
              <a:rPr lang="en-US" altLang="ja-JP" sz="1400" dirty="0">
                <a:latin typeface="+mn-ea"/>
              </a:rPr>
              <a:t>P</a:t>
            </a:r>
            <a:r>
              <a:rPr lang="en-US" altLang="ja-JP" sz="1400" baseline="-25000" dirty="0">
                <a:latin typeface="+mn-ea"/>
              </a:rPr>
              <a:t>G2</a:t>
            </a:r>
            <a:r>
              <a:rPr lang="en-US" altLang="ja-JP" sz="1400" dirty="0">
                <a:latin typeface="+mn-ea"/>
              </a:rPr>
              <a:t> as </a:t>
            </a:r>
            <a:r>
              <a:rPr lang="ja-JP" altLang="en-US" sz="1400" dirty="0">
                <a:latin typeface="+mn-ea"/>
              </a:rPr>
              <a:t>⑤</a:t>
            </a:r>
            <a:r>
              <a:rPr lang="en-US" altLang="ja-JP" sz="1400" dirty="0">
                <a:solidFill>
                  <a:srgbClr val="FF0000"/>
                </a:solidFill>
                <a:latin typeface="+mn-ea"/>
              </a:rPr>
              <a:t>0.1</a:t>
            </a:r>
            <a:endParaRPr lang="en-US" altLang="ja-JP" sz="1400" dirty="0">
              <a:latin typeface="+mn-ea"/>
            </a:endParaRPr>
          </a:p>
        </p:txBody>
      </p:sp>
      <p:grpSp>
        <p:nvGrpSpPr>
          <p:cNvPr id="14" name="グループ化 25">
            <a:extLst>
              <a:ext uri="{FF2B5EF4-FFF2-40B4-BE49-F238E27FC236}">
                <a16:creationId xmlns:a16="http://schemas.microsoft.com/office/drawing/2014/main" id="{0B1C88D8-0498-44F8-BF80-2A28AE5F6ADD}"/>
              </a:ext>
            </a:extLst>
          </p:cNvPr>
          <p:cNvGrpSpPr>
            <a:grpSpLocks/>
          </p:cNvGrpSpPr>
          <p:nvPr/>
        </p:nvGrpSpPr>
        <p:grpSpPr bwMode="auto">
          <a:xfrm>
            <a:off x="4161284" y="2040981"/>
            <a:ext cx="647700" cy="368300"/>
            <a:chOff x="8265543" y="5967772"/>
            <a:chExt cx="647700" cy="369332"/>
          </a:xfrm>
        </p:grpSpPr>
        <p:sp>
          <p:nvSpPr>
            <p:cNvPr id="15" name="下矢印 26">
              <a:extLst>
                <a:ext uri="{FF2B5EF4-FFF2-40B4-BE49-F238E27FC236}">
                  <a16:creationId xmlns:a16="http://schemas.microsoft.com/office/drawing/2014/main" id="{34F74640-48DB-4DFB-915D-B5B4C84F6CA9}"/>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7">
              <a:extLst>
                <a:ext uri="{FF2B5EF4-FFF2-40B4-BE49-F238E27FC236}">
                  <a16:creationId xmlns:a16="http://schemas.microsoft.com/office/drawing/2014/main" id="{42836564-7A8D-4B1F-96A2-22B6851C4B08}"/>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④</a:t>
              </a:r>
            </a:p>
          </p:txBody>
        </p:sp>
      </p:grpSp>
      <p:grpSp>
        <p:nvGrpSpPr>
          <p:cNvPr id="17" name="グループ化 19">
            <a:extLst>
              <a:ext uri="{FF2B5EF4-FFF2-40B4-BE49-F238E27FC236}">
                <a16:creationId xmlns:a16="http://schemas.microsoft.com/office/drawing/2014/main" id="{7A8B47B2-A090-454F-9BF1-8E2017759C21}"/>
              </a:ext>
            </a:extLst>
          </p:cNvPr>
          <p:cNvGrpSpPr>
            <a:grpSpLocks/>
          </p:cNvGrpSpPr>
          <p:nvPr/>
        </p:nvGrpSpPr>
        <p:grpSpPr bwMode="auto">
          <a:xfrm>
            <a:off x="4736306" y="2574000"/>
            <a:ext cx="433387" cy="647700"/>
            <a:chOff x="9008376" y="4278533"/>
            <a:chExt cx="432048" cy="647700"/>
          </a:xfrm>
        </p:grpSpPr>
        <p:sp>
          <p:nvSpPr>
            <p:cNvPr id="18" name="下矢印 20">
              <a:extLst>
                <a:ext uri="{FF2B5EF4-FFF2-40B4-BE49-F238E27FC236}">
                  <a16:creationId xmlns:a16="http://schemas.microsoft.com/office/drawing/2014/main" id="{B1565076-6644-4D6D-8D78-EF7EF34EE8C7}"/>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257899BB-6186-43FA-AAFF-0514A187E3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⑤</a:t>
              </a:r>
            </a:p>
          </p:txBody>
        </p:sp>
      </p:grpSp>
    </p:spTree>
    <p:extLst>
      <p:ext uri="{BB962C8B-B14F-4D97-AF65-F5344CB8AC3E}">
        <p14:creationId xmlns:p14="http://schemas.microsoft.com/office/powerpoint/2010/main" val="550551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06570D18-588F-4746-8678-40645C5AC283}"/>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Re-generation of </a:t>
            </a:r>
            <a:r>
              <a:rPr lang="en-US" altLang="ja-JP" sz="3200" dirty="0" err="1"/>
              <a:t>hypoData</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609184" y="46100"/>
            <a:ext cx="3240360"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Click on “Generate Simulation Data”.</a:t>
            </a:r>
          </a:p>
        </p:txBody>
      </p:sp>
      <p:grpSp>
        <p:nvGrpSpPr>
          <p:cNvPr id="17" name="グループ化 19">
            <a:extLst>
              <a:ext uri="{FF2B5EF4-FFF2-40B4-BE49-F238E27FC236}">
                <a16:creationId xmlns:a16="http://schemas.microsoft.com/office/drawing/2014/main" id="{7A8B47B2-A090-454F-9BF1-8E2017759C21}"/>
              </a:ext>
            </a:extLst>
          </p:cNvPr>
          <p:cNvGrpSpPr>
            <a:grpSpLocks/>
          </p:cNvGrpSpPr>
          <p:nvPr/>
        </p:nvGrpSpPr>
        <p:grpSpPr bwMode="auto">
          <a:xfrm>
            <a:off x="3224808" y="4797152"/>
            <a:ext cx="433387" cy="647700"/>
            <a:chOff x="9008376" y="4278533"/>
            <a:chExt cx="432048" cy="647700"/>
          </a:xfrm>
        </p:grpSpPr>
        <p:sp>
          <p:nvSpPr>
            <p:cNvPr id="18" name="下矢印 20">
              <a:extLst>
                <a:ext uri="{FF2B5EF4-FFF2-40B4-BE49-F238E27FC236}">
                  <a16:creationId xmlns:a16="http://schemas.microsoft.com/office/drawing/2014/main" id="{B1565076-6644-4D6D-8D78-EF7EF34EE8C7}"/>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257899BB-6186-43FA-AAFF-0514A187E3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223590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8B9EFE7-28E8-4226-B1A9-47B688701709}"/>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Done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321152" y="46100"/>
            <a:ext cx="352839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Simulation data are successfully generated.</a:t>
            </a:r>
          </a:p>
        </p:txBody>
      </p:sp>
      <p:grpSp>
        <p:nvGrpSpPr>
          <p:cNvPr id="17" name="グループ化 19">
            <a:extLst>
              <a:ext uri="{FF2B5EF4-FFF2-40B4-BE49-F238E27FC236}">
                <a16:creationId xmlns:a16="http://schemas.microsoft.com/office/drawing/2014/main" id="{7A8B47B2-A090-454F-9BF1-8E2017759C21}"/>
              </a:ext>
            </a:extLst>
          </p:cNvPr>
          <p:cNvGrpSpPr>
            <a:grpSpLocks/>
          </p:cNvGrpSpPr>
          <p:nvPr/>
        </p:nvGrpSpPr>
        <p:grpSpPr bwMode="auto">
          <a:xfrm>
            <a:off x="5793021" y="4550400"/>
            <a:ext cx="433387" cy="647700"/>
            <a:chOff x="9008376" y="4278533"/>
            <a:chExt cx="432048" cy="647700"/>
          </a:xfrm>
        </p:grpSpPr>
        <p:sp>
          <p:nvSpPr>
            <p:cNvPr id="18" name="下矢印 20">
              <a:extLst>
                <a:ext uri="{FF2B5EF4-FFF2-40B4-BE49-F238E27FC236}">
                  <a16:creationId xmlns:a16="http://schemas.microsoft.com/office/drawing/2014/main" id="{B1565076-6644-4D6D-8D78-EF7EF34EE8C7}"/>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257899BB-6186-43FA-AAFF-0514A187E3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42682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FE7D550-5277-48F8-9E2C-67B13E6843B2}"/>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After generation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421221" y="46100"/>
            <a:ext cx="4428323"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generated data can now be downloaded from here, and </a:t>
            </a:r>
            <a:r>
              <a:rPr lang="ja-JP" altLang="en-US" sz="1400" dirty="0">
                <a:latin typeface="+mn-ea"/>
              </a:rPr>
              <a:t>②</a:t>
            </a:r>
            <a:r>
              <a:rPr lang="en-US" altLang="ja-JP" sz="1400" dirty="0">
                <a:latin typeface="+mn-ea"/>
              </a:rPr>
              <a:t>the summary information can be viewed here.</a:t>
            </a:r>
          </a:p>
        </p:txBody>
      </p:sp>
      <p:grpSp>
        <p:nvGrpSpPr>
          <p:cNvPr id="11" name="グループ化 19">
            <a:extLst>
              <a:ext uri="{FF2B5EF4-FFF2-40B4-BE49-F238E27FC236}">
                <a16:creationId xmlns:a16="http://schemas.microsoft.com/office/drawing/2014/main" id="{8ADE4AAA-915F-4F62-8BC2-FF706C36F603}"/>
              </a:ext>
            </a:extLst>
          </p:cNvPr>
          <p:cNvGrpSpPr>
            <a:grpSpLocks/>
          </p:cNvGrpSpPr>
          <p:nvPr/>
        </p:nvGrpSpPr>
        <p:grpSpPr bwMode="auto">
          <a:xfrm>
            <a:off x="5385048" y="3573016"/>
            <a:ext cx="433387" cy="647700"/>
            <a:chOff x="9008376" y="4278533"/>
            <a:chExt cx="432048" cy="647700"/>
          </a:xfrm>
        </p:grpSpPr>
        <p:sp>
          <p:nvSpPr>
            <p:cNvPr id="13" name="下矢印 20">
              <a:extLst>
                <a:ext uri="{FF2B5EF4-FFF2-40B4-BE49-F238E27FC236}">
                  <a16:creationId xmlns:a16="http://schemas.microsoft.com/office/drawing/2014/main" id="{D34E3859-9E83-4C89-8BD3-5341D39E0E66}"/>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BD2A9010-7398-4B4B-A2C2-0F33679975E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5" name="グループ化 1">
            <a:extLst>
              <a:ext uri="{FF2B5EF4-FFF2-40B4-BE49-F238E27FC236}">
                <a16:creationId xmlns:a16="http://schemas.microsoft.com/office/drawing/2014/main" id="{488FD3A6-2D25-4348-8687-1C5100149ED8}"/>
              </a:ext>
            </a:extLst>
          </p:cNvPr>
          <p:cNvGrpSpPr>
            <a:grpSpLocks/>
          </p:cNvGrpSpPr>
          <p:nvPr/>
        </p:nvGrpSpPr>
        <p:grpSpPr bwMode="auto">
          <a:xfrm>
            <a:off x="2639342" y="5598148"/>
            <a:ext cx="414338" cy="647700"/>
            <a:chOff x="8946000" y="4620357"/>
            <a:chExt cx="414337" cy="647700"/>
          </a:xfrm>
        </p:grpSpPr>
        <p:sp>
          <p:nvSpPr>
            <p:cNvPr id="16" name="下矢印 31">
              <a:extLst>
                <a:ext uri="{FF2B5EF4-FFF2-40B4-BE49-F238E27FC236}">
                  <a16:creationId xmlns:a16="http://schemas.microsoft.com/office/drawing/2014/main" id="{433CFE3C-4786-4C51-84C0-013C298946BA}"/>
                </a:ext>
              </a:extLst>
            </p:cNvPr>
            <p:cNvSpPr>
              <a:spLocks noChangeArrowheads="1"/>
            </p:cNvSpPr>
            <p:nvPr/>
          </p:nvSpPr>
          <p:spPr bwMode="auto">
            <a:xfrm rot="2700000">
              <a:off x="8816194" y="4800538"/>
              <a:ext cx="647700" cy="287337"/>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0" name="正方形/長方形 1">
              <a:extLst>
                <a:ext uri="{FF2B5EF4-FFF2-40B4-BE49-F238E27FC236}">
                  <a16:creationId xmlns:a16="http://schemas.microsoft.com/office/drawing/2014/main" id="{583EF2AB-1960-4341-B190-091ACF74CD2A}"/>
                </a:ext>
              </a:extLst>
            </p:cNvPr>
            <p:cNvSpPr>
              <a:spLocks noChangeArrowheads="1"/>
            </p:cNvSpPr>
            <p:nvPr/>
          </p:nvSpPr>
          <p:spPr bwMode="auto">
            <a:xfrm>
              <a:off x="8946000" y="4735665"/>
              <a:ext cx="4143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1768347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15</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35132314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9E4DA02F-2D6B-4DF4-8F3D-7E3E548EB42A}"/>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1</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16</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961112" y="46100"/>
            <a:ext cx="388843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generated data can be used in </a:t>
            </a:r>
            <a:r>
              <a:rPr lang="ja-JP" altLang="en-US" sz="1400" dirty="0">
                <a:latin typeface="+mn-ea"/>
              </a:rPr>
              <a:t>②</a:t>
            </a:r>
            <a:r>
              <a:rPr lang="en-US" altLang="ja-JP" sz="1400" dirty="0">
                <a:latin typeface="+mn-ea"/>
              </a:rPr>
              <a:t>Step 1.</a:t>
            </a:r>
          </a:p>
        </p:txBody>
      </p:sp>
      <p:sp>
        <p:nvSpPr>
          <p:cNvPr id="17" name="正方形/長方形 16">
            <a:extLst>
              <a:ext uri="{FF2B5EF4-FFF2-40B4-BE49-F238E27FC236}">
                <a16:creationId xmlns:a16="http://schemas.microsoft.com/office/drawing/2014/main" id="{FBF13FCA-567A-4C34-8B99-209CFFBD6581}"/>
              </a:ext>
            </a:extLst>
          </p:cNvPr>
          <p:cNvSpPr/>
          <p:nvPr/>
        </p:nvSpPr>
        <p:spPr>
          <a:xfrm>
            <a:off x="3656856" y="4941168"/>
            <a:ext cx="4824536" cy="1648374"/>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8" name="グループ化 1">
            <a:extLst>
              <a:ext uri="{FF2B5EF4-FFF2-40B4-BE49-F238E27FC236}">
                <a16:creationId xmlns:a16="http://schemas.microsoft.com/office/drawing/2014/main" id="{FB8514C7-6B72-454F-A4E4-94D436AE444B}"/>
              </a:ext>
            </a:extLst>
          </p:cNvPr>
          <p:cNvGrpSpPr>
            <a:grpSpLocks/>
          </p:cNvGrpSpPr>
          <p:nvPr/>
        </p:nvGrpSpPr>
        <p:grpSpPr bwMode="auto">
          <a:xfrm>
            <a:off x="8409384" y="4509120"/>
            <a:ext cx="415498" cy="647700"/>
            <a:chOff x="8946000" y="4620357"/>
            <a:chExt cx="415497" cy="647700"/>
          </a:xfrm>
        </p:grpSpPr>
        <p:sp>
          <p:nvSpPr>
            <p:cNvPr id="19" name="下矢印 31">
              <a:extLst>
                <a:ext uri="{FF2B5EF4-FFF2-40B4-BE49-F238E27FC236}">
                  <a16:creationId xmlns:a16="http://schemas.microsoft.com/office/drawing/2014/main" id="{A5FA92A2-F7B5-44C0-A2AB-C1131AC5A91E}"/>
                </a:ext>
              </a:extLst>
            </p:cNvPr>
            <p:cNvSpPr>
              <a:spLocks noChangeArrowheads="1"/>
            </p:cNvSpPr>
            <p:nvPr/>
          </p:nvSpPr>
          <p:spPr bwMode="auto">
            <a:xfrm rot="2700000">
              <a:off x="8816194" y="4800538"/>
              <a:ext cx="647700" cy="287337"/>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1" name="正方形/長方形 1">
              <a:extLst>
                <a:ext uri="{FF2B5EF4-FFF2-40B4-BE49-F238E27FC236}">
                  <a16:creationId xmlns:a16="http://schemas.microsoft.com/office/drawing/2014/main" id="{9EB54F05-08C7-4445-8345-F398DAB62F1C}"/>
                </a:ext>
              </a:extLst>
            </p:cNvPr>
            <p:cNvSpPr>
              <a:spLocks noChangeArrowheads="1"/>
            </p:cNvSpPr>
            <p:nvPr/>
          </p:nvSpPr>
          <p:spPr bwMode="auto">
            <a:xfrm>
              <a:off x="8946000" y="4735665"/>
              <a:ext cx="415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22" name="グループ化 19">
            <a:extLst>
              <a:ext uri="{FF2B5EF4-FFF2-40B4-BE49-F238E27FC236}">
                <a16:creationId xmlns:a16="http://schemas.microsoft.com/office/drawing/2014/main" id="{B32EE836-FCCC-4945-918D-F55E640B3D4D}"/>
              </a:ext>
            </a:extLst>
          </p:cNvPr>
          <p:cNvGrpSpPr>
            <a:grpSpLocks/>
          </p:cNvGrpSpPr>
          <p:nvPr/>
        </p:nvGrpSpPr>
        <p:grpSpPr bwMode="auto">
          <a:xfrm>
            <a:off x="1512000" y="2304000"/>
            <a:ext cx="433387" cy="647700"/>
            <a:chOff x="9008376" y="4278533"/>
            <a:chExt cx="432048" cy="647700"/>
          </a:xfrm>
        </p:grpSpPr>
        <p:sp>
          <p:nvSpPr>
            <p:cNvPr id="23" name="下矢印 20">
              <a:extLst>
                <a:ext uri="{FF2B5EF4-FFF2-40B4-BE49-F238E27FC236}">
                  <a16:creationId xmlns:a16="http://schemas.microsoft.com/office/drawing/2014/main" id="{144A0F60-BCC2-4F6A-84B5-D968BB6DF684}"/>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4" name="テキスト ボックス 21">
              <a:extLst>
                <a:ext uri="{FF2B5EF4-FFF2-40B4-BE49-F238E27FC236}">
                  <a16:creationId xmlns:a16="http://schemas.microsoft.com/office/drawing/2014/main" id="{3C57394E-A92F-4B2E-87B1-27659778EBE0}"/>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spTree>
    <p:extLst>
      <p:ext uri="{BB962C8B-B14F-4D97-AF65-F5344CB8AC3E}">
        <p14:creationId xmlns:p14="http://schemas.microsoft.com/office/powerpoint/2010/main" val="1746410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D607B3A-2029-4EC5-8E84-002C4D66A334}"/>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1. Import Count Data</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961112" y="46100"/>
            <a:ext cx="3888432" cy="738664"/>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generated data may be selected as the default sample data in Step 1. A simple way to use these data is to just click on </a:t>
            </a:r>
            <a:r>
              <a:rPr lang="ja-JP" altLang="en-US" sz="1400" dirty="0">
                <a:latin typeface="+mn-ea"/>
              </a:rPr>
              <a:t>② </a:t>
            </a:r>
            <a:r>
              <a:rPr lang="en-US" altLang="ja-JP" sz="1400" dirty="0">
                <a:latin typeface="+mn-ea"/>
              </a:rPr>
              <a:t>and ….</a:t>
            </a:r>
          </a:p>
        </p:txBody>
      </p:sp>
      <p:grpSp>
        <p:nvGrpSpPr>
          <p:cNvPr id="15" name="グループ化 19">
            <a:extLst>
              <a:ext uri="{FF2B5EF4-FFF2-40B4-BE49-F238E27FC236}">
                <a16:creationId xmlns:a16="http://schemas.microsoft.com/office/drawing/2014/main" id="{A19C5E04-14DA-4AC8-ABE2-AB8807BB2E6D}"/>
              </a:ext>
            </a:extLst>
          </p:cNvPr>
          <p:cNvGrpSpPr>
            <a:grpSpLocks/>
          </p:cNvGrpSpPr>
          <p:nvPr/>
        </p:nvGrpSpPr>
        <p:grpSpPr bwMode="auto">
          <a:xfrm>
            <a:off x="3151461" y="2286000"/>
            <a:ext cx="433387" cy="647700"/>
            <a:chOff x="9008376" y="4278533"/>
            <a:chExt cx="432048" cy="647700"/>
          </a:xfrm>
        </p:grpSpPr>
        <p:sp>
          <p:nvSpPr>
            <p:cNvPr id="16" name="下矢印 20">
              <a:extLst>
                <a:ext uri="{FF2B5EF4-FFF2-40B4-BE49-F238E27FC236}">
                  <a16:creationId xmlns:a16="http://schemas.microsoft.com/office/drawing/2014/main" id="{C5AEAD5F-0183-4851-B833-913B2FDDEB63}"/>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0" name="テキスト ボックス 21">
              <a:extLst>
                <a:ext uri="{FF2B5EF4-FFF2-40B4-BE49-F238E27FC236}">
                  <a16:creationId xmlns:a16="http://schemas.microsoft.com/office/drawing/2014/main" id="{F4FCCCD6-C959-4A0F-BB41-4A6C38252716}"/>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25" name="グループ化 19">
            <a:extLst>
              <a:ext uri="{FF2B5EF4-FFF2-40B4-BE49-F238E27FC236}">
                <a16:creationId xmlns:a16="http://schemas.microsoft.com/office/drawing/2014/main" id="{51FEBE3A-4AF6-417F-BA6E-D2DDA06B0186}"/>
              </a:ext>
            </a:extLst>
          </p:cNvPr>
          <p:cNvGrpSpPr>
            <a:grpSpLocks/>
          </p:cNvGrpSpPr>
          <p:nvPr/>
        </p:nvGrpSpPr>
        <p:grpSpPr bwMode="auto">
          <a:xfrm>
            <a:off x="3240000" y="3974400"/>
            <a:ext cx="433387" cy="647700"/>
            <a:chOff x="9008376" y="4278533"/>
            <a:chExt cx="432048" cy="647700"/>
          </a:xfrm>
        </p:grpSpPr>
        <p:sp>
          <p:nvSpPr>
            <p:cNvPr id="26" name="下矢印 20">
              <a:extLst>
                <a:ext uri="{FF2B5EF4-FFF2-40B4-BE49-F238E27FC236}">
                  <a16:creationId xmlns:a16="http://schemas.microsoft.com/office/drawing/2014/main" id="{67AB9BBB-C0AC-4928-841D-AA4D3CAB5C7D}"/>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7" name="テキスト ボックス 21">
              <a:extLst>
                <a:ext uri="{FF2B5EF4-FFF2-40B4-BE49-F238E27FC236}">
                  <a16:creationId xmlns:a16="http://schemas.microsoft.com/office/drawing/2014/main" id="{8A172260-B0EA-4EB3-9AF9-7ED757C0AAB8}"/>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2400935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673DF92-A564-4B68-A4AE-E45143253B5B}"/>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2. Assign Group Label</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18</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9129464" y="46100"/>
            <a:ext cx="720080"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a:t>
            </a:r>
            <a:r>
              <a:rPr lang="ja-JP" altLang="en-US" sz="1400" dirty="0">
                <a:latin typeface="+mn-ea"/>
              </a:rPr>
              <a:t>③</a:t>
            </a:r>
            <a:r>
              <a:rPr lang="en-US" altLang="ja-JP" sz="1400" dirty="0">
                <a:latin typeface="+mn-ea"/>
              </a:rPr>
              <a:t>.</a:t>
            </a:r>
          </a:p>
        </p:txBody>
      </p:sp>
      <p:grpSp>
        <p:nvGrpSpPr>
          <p:cNvPr id="17" name="グループ化 19">
            <a:extLst>
              <a:ext uri="{FF2B5EF4-FFF2-40B4-BE49-F238E27FC236}">
                <a16:creationId xmlns:a16="http://schemas.microsoft.com/office/drawing/2014/main" id="{165E0485-98E3-41EC-AB26-3D604E871913}"/>
              </a:ext>
            </a:extLst>
          </p:cNvPr>
          <p:cNvGrpSpPr>
            <a:grpSpLocks/>
          </p:cNvGrpSpPr>
          <p:nvPr/>
        </p:nvGrpSpPr>
        <p:grpSpPr bwMode="auto">
          <a:xfrm>
            <a:off x="3240000" y="5868000"/>
            <a:ext cx="433387" cy="647700"/>
            <a:chOff x="9008376" y="4278533"/>
            <a:chExt cx="432048" cy="647700"/>
          </a:xfrm>
        </p:grpSpPr>
        <p:sp>
          <p:nvSpPr>
            <p:cNvPr id="18" name="下矢印 20">
              <a:extLst>
                <a:ext uri="{FF2B5EF4-FFF2-40B4-BE49-F238E27FC236}">
                  <a16:creationId xmlns:a16="http://schemas.microsoft.com/office/drawing/2014/main" id="{D181FA43-7FD4-4B8B-A7BA-0395CAE42C42}"/>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31ED2C9A-19AB-4B87-922E-41D082048686}"/>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spTree>
    <p:extLst>
      <p:ext uri="{BB962C8B-B14F-4D97-AF65-F5344CB8AC3E}">
        <p14:creationId xmlns:p14="http://schemas.microsoft.com/office/powerpoint/2010/main" val="1782321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A106345-8DCC-4CF6-A38B-5AA71DF897A1}"/>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Done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19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156403" y="46100"/>
            <a:ext cx="3693141"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Group labels are successfully assigned. </a:t>
            </a:r>
            <a:r>
              <a:rPr lang="ja-JP" altLang="en-US" sz="1400" dirty="0">
                <a:latin typeface="+mn-ea"/>
              </a:rPr>
              <a:t>①</a:t>
            </a:r>
            <a:r>
              <a:rPr lang="en-US" altLang="ja-JP" sz="1400" dirty="0">
                <a:latin typeface="+mn-ea"/>
              </a:rPr>
              <a:t>click ok, and </a:t>
            </a:r>
            <a:r>
              <a:rPr lang="ja-JP" altLang="en-US" sz="1400" dirty="0">
                <a:latin typeface="+mn-ea"/>
              </a:rPr>
              <a:t>②</a:t>
            </a:r>
            <a:r>
              <a:rPr lang="en-US" altLang="ja-JP" sz="1400" dirty="0">
                <a:latin typeface="+mn-ea"/>
              </a:rPr>
              <a:t>Move to the bottom of this page.</a:t>
            </a:r>
          </a:p>
        </p:txBody>
      </p:sp>
      <p:grpSp>
        <p:nvGrpSpPr>
          <p:cNvPr id="8" name="グループ化 25">
            <a:extLst>
              <a:ext uri="{FF2B5EF4-FFF2-40B4-BE49-F238E27FC236}">
                <a16:creationId xmlns:a16="http://schemas.microsoft.com/office/drawing/2014/main" id="{544CA082-F565-4E9A-B963-9CA454CE1D22}"/>
              </a:ext>
            </a:extLst>
          </p:cNvPr>
          <p:cNvGrpSpPr>
            <a:grpSpLocks/>
          </p:cNvGrpSpPr>
          <p:nvPr/>
        </p:nvGrpSpPr>
        <p:grpSpPr bwMode="auto">
          <a:xfrm>
            <a:off x="8586000" y="2844676"/>
            <a:ext cx="647700" cy="368300"/>
            <a:chOff x="8265543" y="5967772"/>
            <a:chExt cx="647700" cy="369332"/>
          </a:xfrm>
        </p:grpSpPr>
        <p:sp>
          <p:nvSpPr>
            <p:cNvPr id="10" name="下矢印 26">
              <a:extLst>
                <a:ext uri="{FF2B5EF4-FFF2-40B4-BE49-F238E27FC236}">
                  <a16:creationId xmlns:a16="http://schemas.microsoft.com/office/drawing/2014/main" id="{5DB8143E-5352-430F-82D5-2E532EE1F4E2}"/>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76F4563F-A9EE-4E24-925E-CDAB18060307}"/>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3" name="グループ化 19">
            <a:extLst>
              <a:ext uri="{FF2B5EF4-FFF2-40B4-BE49-F238E27FC236}">
                <a16:creationId xmlns:a16="http://schemas.microsoft.com/office/drawing/2014/main" id="{686233BB-0042-4563-87A0-BC77A8F00F2D}"/>
              </a:ext>
            </a:extLst>
          </p:cNvPr>
          <p:cNvGrpSpPr>
            <a:grpSpLocks/>
          </p:cNvGrpSpPr>
          <p:nvPr/>
        </p:nvGrpSpPr>
        <p:grpSpPr bwMode="auto">
          <a:xfrm>
            <a:off x="5832000" y="4536000"/>
            <a:ext cx="433387" cy="647700"/>
            <a:chOff x="9008376" y="4278533"/>
            <a:chExt cx="432048" cy="647700"/>
          </a:xfrm>
        </p:grpSpPr>
        <p:sp>
          <p:nvSpPr>
            <p:cNvPr id="14" name="下矢印 20">
              <a:extLst>
                <a:ext uri="{FF2B5EF4-FFF2-40B4-BE49-F238E27FC236}">
                  <a16:creationId xmlns:a16="http://schemas.microsoft.com/office/drawing/2014/main" id="{2AC7BCA2-1586-4145-9207-BB4F20E52784}"/>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1">
              <a:extLst>
                <a:ext uri="{FF2B5EF4-FFF2-40B4-BE49-F238E27FC236}">
                  <a16:creationId xmlns:a16="http://schemas.microsoft.com/office/drawing/2014/main" id="{EE38B7AA-FFA6-4F39-8A07-956B33F774A5}"/>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236972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06A2A1E-5CA2-4063-8FDF-75028BA6D25C}"/>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TCC-GUI GitHub page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4" name="正方形/長方形 3">
            <a:extLst>
              <a:ext uri="{FF2B5EF4-FFF2-40B4-BE49-F238E27FC236}">
                <a16:creationId xmlns:a16="http://schemas.microsoft.com/office/drawing/2014/main" id="{3101E72B-5E63-4090-AF65-41939F906D24}"/>
              </a:ext>
            </a:extLst>
          </p:cNvPr>
          <p:cNvSpPr/>
          <p:nvPr/>
        </p:nvSpPr>
        <p:spPr>
          <a:xfrm>
            <a:off x="2288704" y="6490113"/>
            <a:ext cx="5112568" cy="369332"/>
          </a:xfrm>
          <a:prstGeom prst="rect">
            <a:avLst/>
          </a:prstGeom>
          <a:solidFill>
            <a:schemeClr val="bg1"/>
          </a:solidFill>
        </p:spPr>
        <p:txBody>
          <a:bodyPr wrap="square">
            <a:spAutoFit/>
          </a:bodyPr>
          <a:lstStyle/>
          <a:p>
            <a:pPr algn="ctr"/>
            <a:r>
              <a:rPr lang="en-US" altLang="ja-JP" dirty="0"/>
              <a:t>https://github.com/swsoyee/TCC-GUI</a:t>
            </a:r>
            <a:endParaRPr lang="ja-JP" altLang="en-US" dirty="0"/>
          </a:p>
        </p:txBody>
      </p:sp>
      <p:sp>
        <p:nvSpPr>
          <p:cNvPr id="7" name="Text Box 8"/>
          <p:cNvSpPr txBox="1">
            <a:spLocks noChangeArrowheads="1"/>
          </p:cNvSpPr>
          <p:nvPr/>
        </p:nvSpPr>
        <p:spPr bwMode="auto">
          <a:xfrm>
            <a:off x="6825208" y="46100"/>
            <a:ext cx="3024336"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This is the TCC-GUI GitHub page. </a:t>
            </a:r>
            <a:r>
              <a:rPr lang="ja-JP" altLang="en-US" sz="1400" dirty="0">
                <a:latin typeface="+mn-ea"/>
              </a:rPr>
              <a:t>②</a:t>
            </a:r>
            <a:r>
              <a:rPr lang="en-US" altLang="ja-JP" sz="1400" dirty="0">
                <a:latin typeface="+mn-ea"/>
              </a:rPr>
              <a:t>Move to the bottom of this page.</a:t>
            </a:r>
          </a:p>
        </p:txBody>
      </p:sp>
      <p:grpSp>
        <p:nvGrpSpPr>
          <p:cNvPr id="11" name="グループ化 19">
            <a:extLst>
              <a:ext uri="{FF2B5EF4-FFF2-40B4-BE49-F238E27FC236}">
                <a16:creationId xmlns:a16="http://schemas.microsoft.com/office/drawing/2014/main" id="{17AB413F-FD9F-4498-A4C2-6D7014FD7F93}"/>
              </a:ext>
            </a:extLst>
          </p:cNvPr>
          <p:cNvGrpSpPr>
            <a:grpSpLocks/>
          </p:cNvGrpSpPr>
          <p:nvPr/>
        </p:nvGrpSpPr>
        <p:grpSpPr bwMode="auto">
          <a:xfrm>
            <a:off x="2071341" y="2132856"/>
            <a:ext cx="433387" cy="647700"/>
            <a:chOff x="9008376" y="4278533"/>
            <a:chExt cx="432048" cy="647700"/>
          </a:xfrm>
        </p:grpSpPr>
        <p:sp>
          <p:nvSpPr>
            <p:cNvPr id="13" name="下矢印 20">
              <a:extLst>
                <a:ext uri="{FF2B5EF4-FFF2-40B4-BE49-F238E27FC236}">
                  <a16:creationId xmlns:a16="http://schemas.microsoft.com/office/drawing/2014/main" id="{CA3120EC-0EE9-4302-8999-50ECD19FBB8A}"/>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E005F7D2-796C-426A-9897-93C706953F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5" name="グループ化 25">
            <a:extLst>
              <a:ext uri="{FF2B5EF4-FFF2-40B4-BE49-F238E27FC236}">
                <a16:creationId xmlns:a16="http://schemas.microsoft.com/office/drawing/2014/main" id="{16CADC2F-0786-4C98-9FAB-85C591D99437}"/>
              </a:ext>
            </a:extLst>
          </p:cNvPr>
          <p:cNvGrpSpPr>
            <a:grpSpLocks/>
          </p:cNvGrpSpPr>
          <p:nvPr/>
        </p:nvGrpSpPr>
        <p:grpSpPr bwMode="auto">
          <a:xfrm>
            <a:off x="8586000" y="1800000"/>
            <a:ext cx="647700" cy="368300"/>
            <a:chOff x="8265543" y="5967772"/>
            <a:chExt cx="647700" cy="369332"/>
          </a:xfrm>
        </p:grpSpPr>
        <p:sp>
          <p:nvSpPr>
            <p:cNvPr id="17" name="下矢印 26">
              <a:extLst>
                <a:ext uri="{FF2B5EF4-FFF2-40B4-BE49-F238E27FC236}">
                  <a16:creationId xmlns:a16="http://schemas.microsoft.com/office/drawing/2014/main" id="{24CB3EE3-41E5-4739-8C88-E39DD5D9E2A7}"/>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7">
              <a:extLst>
                <a:ext uri="{FF2B5EF4-FFF2-40B4-BE49-F238E27FC236}">
                  <a16:creationId xmlns:a16="http://schemas.microsoft.com/office/drawing/2014/main" id="{7861D956-D5BC-421E-B6E0-3F462A71D49E}"/>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spTree>
    <p:extLst>
      <p:ext uri="{BB962C8B-B14F-4D97-AF65-F5344CB8AC3E}">
        <p14:creationId xmlns:p14="http://schemas.microsoft.com/office/powerpoint/2010/main" val="782989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0E4299B-48D7-4A46-A024-7E21E6ED1BB7}"/>
              </a:ext>
            </a:extLst>
          </p:cNvPr>
          <p:cNvPicPr>
            <a:picLocks noChangeAspect="1"/>
          </p:cNvPicPr>
          <p:nvPr/>
        </p:nvPicPr>
        <p:blipFill>
          <a:blip r:embed="rId2"/>
          <a:stretch>
            <a:fillRect/>
          </a:stretch>
        </p:blipFill>
        <p:spPr>
          <a:xfrm>
            <a:off x="36000"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Exploratory Analysis</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20</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745088" y="46100"/>
            <a:ext cx="4104456" cy="738664"/>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TCC-GUI provides several tools for exploratory analysis. </a:t>
            </a:r>
            <a:r>
              <a:rPr lang="ja-JP" altLang="en-US" sz="1400" dirty="0">
                <a:latin typeface="+mn-ea"/>
              </a:rPr>
              <a:t>①</a:t>
            </a:r>
            <a:r>
              <a:rPr lang="en-US" altLang="ja-JP" sz="1400" b="1" dirty="0">
                <a:latin typeface="+mn-ea"/>
              </a:rPr>
              <a:t>Count Distribution </a:t>
            </a:r>
            <a:r>
              <a:rPr lang="en-US" altLang="ja-JP" sz="1400" dirty="0">
                <a:latin typeface="+mn-ea"/>
              </a:rPr>
              <a:t>provides box plots for raw counts of individual samples.</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3801244"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3400911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C2797A5F-E213-4C6A-B867-B72DF5183059}"/>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Filtering Threshold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084229" y="46100"/>
            <a:ext cx="4765315"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b="1" dirty="0">
                <a:latin typeface="+mn-ea"/>
              </a:rPr>
              <a:t>Filtering Threshold </a:t>
            </a:r>
            <a:r>
              <a:rPr lang="en-US" altLang="ja-JP" sz="1400" dirty="0">
                <a:latin typeface="+mn-ea"/>
              </a:rPr>
              <a:t>provides the threshold filters for low count genes. </a:t>
            </a:r>
            <a:r>
              <a:rPr lang="ja-JP" altLang="en-US" sz="1400" dirty="0">
                <a:latin typeface="+mn-ea"/>
              </a:rPr>
              <a:t>②</a:t>
            </a:r>
            <a:r>
              <a:rPr lang="en-US" altLang="ja-JP" sz="1400" dirty="0">
                <a:latin typeface="+mn-ea"/>
              </a:rPr>
              <a:t> The user can change the maximum threshold.</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4953372"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8" name="グループ化 22">
            <a:extLst>
              <a:ext uri="{FF2B5EF4-FFF2-40B4-BE49-F238E27FC236}">
                <a16:creationId xmlns:a16="http://schemas.microsoft.com/office/drawing/2014/main" id="{7B9A2F92-3F89-45CE-BE93-FE77AC1E3466}"/>
              </a:ext>
            </a:extLst>
          </p:cNvPr>
          <p:cNvGrpSpPr>
            <a:grpSpLocks/>
          </p:cNvGrpSpPr>
          <p:nvPr/>
        </p:nvGrpSpPr>
        <p:grpSpPr bwMode="auto">
          <a:xfrm>
            <a:off x="3628800" y="4554000"/>
            <a:ext cx="647700" cy="368300"/>
            <a:chOff x="8113143" y="5184000"/>
            <a:chExt cx="647700" cy="369332"/>
          </a:xfrm>
        </p:grpSpPr>
        <p:sp>
          <p:nvSpPr>
            <p:cNvPr id="19" name="下矢印 23">
              <a:extLst>
                <a:ext uri="{FF2B5EF4-FFF2-40B4-BE49-F238E27FC236}">
                  <a16:creationId xmlns:a16="http://schemas.microsoft.com/office/drawing/2014/main" id="{44AF211E-4BD9-45AC-AB96-A426A0698646}"/>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0" name="テキスト ボックス 24">
              <a:extLst>
                <a:ext uri="{FF2B5EF4-FFF2-40B4-BE49-F238E27FC236}">
                  <a16:creationId xmlns:a16="http://schemas.microsoft.com/office/drawing/2014/main" id="{7C3A5851-DDB5-45C9-9581-22AB80544390}"/>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9806769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D8D9431-B91C-4D93-8F83-8F87609CC97B}"/>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Density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457056" y="46100"/>
            <a:ext cx="4392488" cy="95410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Similar to Count Distribution, </a:t>
            </a:r>
            <a:r>
              <a:rPr lang="ja-JP" altLang="en-US" sz="1400" dirty="0">
                <a:latin typeface="+mn-ea"/>
              </a:rPr>
              <a:t>①</a:t>
            </a:r>
            <a:r>
              <a:rPr lang="en-US" altLang="ja-JP" sz="1400" b="1" dirty="0">
                <a:latin typeface="+mn-ea"/>
              </a:rPr>
              <a:t>Density Plot </a:t>
            </a:r>
            <a:r>
              <a:rPr lang="en-US" altLang="ja-JP" sz="1400" dirty="0">
                <a:latin typeface="+mn-ea"/>
              </a:rPr>
              <a:t>option provides density plots for raw counts of individual samples. </a:t>
            </a:r>
            <a:r>
              <a:rPr lang="ja-JP" altLang="en-US" sz="1400" dirty="0">
                <a:latin typeface="+mn-ea"/>
              </a:rPr>
              <a:t>②</a:t>
            </a:r>
            <a:r>
              <a:rPr lang="en-US" altLang="ja-JP" sz="1400" dirty="0">
                <a:latin typeface="+mn-ea"/>
              </a:rPr>
              <a:t>By changing the threshold to filter low count genes, the user can see the change of plot in real-time.</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5889476"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3" name="グループ化 22">
            <a:extLst>
              <a:ext uri="{FF2B5EF4-FFF2-40B4-BE49-F238E27FC236}">
                <a16:creationId xmlns:a16="http://schemas.microsoft.com/office/drawing/2014/main" id="{C97A98CD-5CC0-4F9A-8EF3-EFEC54E71310}"/>
              </a:ext>
            </a:extLst>
          </p:cNvPr>
          <p:cNvGrpSpPr>
            <a:grpSpLocks/>
          </p:cNvGrpSpPr>
          <p:nvPr/>
        </p:nvGrpSpPr>
        <p:grpSpPr bwMode="auto">
          <a:xfrm>
            <a:off x="3391200" y="4554000"/>
            <a:ext cx="647700" cy="368300"/>
            <a:chOff x="8113143" y="5184000"/>
            <a:chExt cx="647700" cy="369332"/>
          </a:xfrm>
        </p:grpSpPr>
        <p:sp>
          <p:nvSpPr>
            <p:cNvPr id="14" name="下矢印 23">
              <a:extLst>
                <a:ext uri="{FF2B5EF4-FFF2-40B4-BE49-F238E27FC236}">
                  <a16:creationId xmlns:a16="http://schemas.microsoft.com/office/drawing/2014/main" id="{306EB99D-5E8A-4888-B627-F5A6ECCB5BC8}"/>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4">
              <a:extLst>
                <a:ext uri="{FF2B5EF4-FFF2-40B4-BE49-F238E27FC236}">
                  <a16:creationId xmlns:a16="http://schemas.microsoft.com/office/drawing/2014/main" id="{8D099317-8812-4F3F-8EB6-86C91733E44C}"/>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27481880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EA7B6470-EB10-4619-A736-313A0D47AB82}"/>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Density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8481392" y="46100"/>
            <a:ext cx="136815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As seen here.</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5889476"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3" name="グループ化 22">
            <a:extLst>
              <a:ext uri="{FF2B5EF4-FFF2-40B4-BE49-F238E27FC236}">
                <a16:creationId xmlns:a16="http://schemas.microsoft.com/office/drawing/2014/main" id="{431E5EAE-35FA-43E6-9A5A-C19CD80C4141}"/>
              </a:ext>
            </a:extLst>
          </p:cNvPr>
          <p:cNvGrpSpPr>
            <a:grpSpLocks/>
          </p:cNvGrpSpPr>
          <p:nvPr/>
        </p:nvGrpSpPr>
        <p:grpSpPr bwMode="auto">
          <a:xfrm>
            <a:off x="3872880" y="4554000"/>
            <a:ext cx="647700" cy="368300"/>
            <a:chOff x="8113143" y="5184000"/>
            <a:chExt cx="647700" cy="369332"/>
          </a:xfrm>
        </p:grpSpPr>
        <p:sp>
          <p:nvSpPr>
            <p:cNvPr id="14" name="下矢印 23">
              <a:extLst>
                <a:ext uri="{FF2B5EF4-FFF2-40B4-BE49-F238E27FC236}">
                  <a16:creationId xmlns:a16="http://schemas.microsoft.com/office/drawing/2014/main" id="{11AECD77-3E6A-4FE8-A21E-507DE83D069B}"/>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4">
              <a:extLst>
                <a:ext uri="{FF2B5EF4-FFF2-40B4-BE49-F238E27FC236}">
                  <a16:creationId xmlns:a16="http://schemas.microsoft.com/office/drawing/2014/main" id="{01C7C974-4381-44E3-A08A-2829F3051BCE}"/>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2653750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8CC6867-BBE9-4C63-BE21-2B3DC8DDC3A7}"/>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MDS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745088" y="46100"/>
            <a:ext cx="4104456"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b="1" dirty="0">
                <a:latin typeface="+mn-ea"/>
              </a:rPr>
              <a:t>MDS Plot </a:t>
            </a:r>
            <a:r>
              <a:rPr lang="en-US" altLang="ja-JP" sz="1400" dirty="0">
                <a:latin typeface="+mn-ea"/>
              </a:rPr>
              <a:t>provides the result of multi-dimensional scaling (MDS).</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6681564"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3710265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3A6C6B5-82A5-4884-842A-14154201C0C2}"/>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PCA</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25</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745088" y="46100"/>
            <a:ext cx="4104456"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In </a:t>
            </a:r>
            <a:r>
              <a:rPr lang="en-US" altLang="ja-JP" sz="1400" b="1" dirty="0">
                <a:latin typeface="+mn-ea"/>
              </a:rPr>
              <a:t>PCA</a:t>
            </a:r>
            <a:r>
              <a:rPr lang="en-US" altLang="ja-JP" sz="1400" dirty="0">
                <a:latin typeface="+mn-ea"/>
              </a:rPr>
              <a:t>, the user can see the </a:t>
            </a:r>
            <a:r>
              <a:rPr lang="ja-JP" altLang="en-US" sz="1400" dirty="0">
                <a:latin typeface="+mn-ea"/>
              </a:rPr>
              <a:t>②</a:t>
            </a:r>
            <a:r>
              <a:rPr lang="en-US" altLang="ja-JP" sz="1400" dirty="0">
                <a:latin typeface="+mn-ea"/>
              </a:rPr>
              <a:t>Summary Table, </a:t>
            </a:r>
            <a:r>
              <a:rPr lang="ja-JP" altLang="en-US" sz="1400" dirty="0">
                <a:latin typeface="+mn-ea"/>
              </a:rPr>
              <a:t>③</a:t>
            </a:r>
            <a:r>
              <a:rPr lang="en-US" altLang="ja-JP" sz="1400" dirty="0">
                <a:latin typeface="+mn-ea"/>
              </a:rPr>
              <a:t>Scree Plot, </a:t>
            </a:r>
            <a:r>
              <a:rPr lang="ja-JP" altLang="en-US" sz="1400" dirty="0">
                <a:latin typeface="+mn-ea"/>
              </a:rPr>
              <a:t>④</a:t>
            </a:r>
            <a:r>
              <a:rPr lang="en-US" altLang="ja-JP" sz="1400" dirty="0">
                <a:latin typeface="+mn-ea"/>
              </a:rPr>
              <a:t>3D Plot, and </a:t>
            </a:r>
            <a:r>
              <a:rPr lang="ja-JP" altLang="en-US" sz="1400" dirty="0">
                <a:latin typeface="+mn-ea"/>
              </a:rPr>
              <a:t>⑤</a:t>
            </a:r>
            <a:r>
              <a:rPr lang="en-US" altLang="ja-JP" sz="1400" dirty="0">
                <a:latin typeface="+mn-ea"/>
              </a:rPr>
              <a:t>2D Plot.</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7329636" y="270066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3" name="グループ化 25">
            <a:extLst>
              <a:ext uri="{FF2B5EF4-FFF2-40B4-BE49-F238E27FC236}">
                <a16:creationId xmlns:a16="http://schemas.microsoft.com/office/drawing/2014/main" id="{1A30EC2D-1A7D-4BFC-A88C-A1FFA01C36BC}"/>
              </a:ext>
            </a:extLst>
          </p:cNvPr>
          <p:cNvGrpSpPr>
            <a:grpSpLocks/>
          </p:cNvGrpSpPr>
          <p:nvPr/>
        </p:nvGrpSpPr>
        <p:grpSpPr bwMode="auto">
          <a:xfrm>
            <a:off x="5025008" y="3348732"/>
            <a:ext cx="647700" cy="368300"/>
            <a:chOff x="8265543" y="5967772"/>
            <a:chExt cx="647700" cy="369332"/>
          </a:xfrm>
        </p:grpSpPr>
        <p:sp>
          <p:nvSpPr>
            <p:cNvPr id="14" name="下矢印 26">
              <a:extLst>
                <a:ext uri="{FF2B5EF4-FFF2-40B4-BE49-F238E27FC236}">
                  <a16:creationId xmlns:a16="http://schemas.microsoft.com/office/drawing/2014/main" id="{95009815-CF25-49D0-ACEB-D560201EC959}"/>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7">
              <a:extLst>
                <a:ext uri="{FF2B5EF4-FFF2-40B4-BE49-F238E27FC236}">
                  <a16:creationId xmlns:a16="http://schemas.microsoft.com/office/drawing/2014/main" id="{120C4067-378D-4CA2-B668-4033E85FC239}"/>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6" name="グループ化 25">
            <a:extLst>
              <a:ext uri="{FF2B5EF4-FFF2-40B4-BE49-F238E27FC236}">
                <a16:creationId xmlns:a16="http://schemas.microsoft.com/office/drawing/2014/main" id="{76F5F5A8-25B1-4B05-A798-B5BFC501CB33}"/>
              </a:ext>
            </a:extLst>
          </p:cNvPr>
          <p:cNvGrpSpPr>
            <a:grpSpLocks/>
          </p:cNvGrpSpPr>
          <p:nvPr/>
        </p:nvGrpSpPr>
        <p:grpSpPr bwMode="auto">
          <a:xfrm>
            <a:off x="5745088" y="3356992"/>
            <a:ext cx="647700" cy="368300"/>
            <a:chOff x="8265543" y="5967772"/>
            <a:chExt cx="647700" cy="369332"/>
          </a:xfrm>
        </p:grpSpPr>
        <p:sp>
          <p:nvSpPr>
            <p:cNvPr id="17" name="下矢印 26">
              <a:extLst>
                <a:ext uri="{FF2B5EF4-FFF2-40B4-BE49-F238E27FC236}">
                  <a16:creationId xmlns:a16="http://schemas.microsoft.com/office/drawing/2014/main" id="{259A7ADB-EA36-42B7-877D-40EF84FEFD83}"/>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7">
              <a:extLst>
                <a:ext uri="{FF2B5EF4-FFF2-40B4-BE49-F238E27FC236}">
                  <a16:creationId xmlns:a16="http://schemas.microsoft.com/office/drawing/2014/main" id="{E347955B-A349-4010-80F6-5FCB8C671106}"/>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grpSp>
        <p:nvGrpSpPr>
          <p:cNvPr id="19" name="グループ化 25">
            <a:extLst>
              <a:ext uri="{FF2B5EF4-FFF2-40B4-BE49-F238E27FC236}">
                <a16:creationId xmlns:a16="http://schemas.microsoft.com/office/drawing/2014/main" id="{C91680C4-B9A2-4384-94DF-32D7AF9C631C}"/>
              </a:ext>
            </a:extLst>
          </p:cNvPr>
          <p:cNvGrpSpPr>
            <a:grpSpLocks/>
          </p:cNvGrpSpPr>
          <p:nvPr/>
        </p:nvGrpSpPr>
        <p:grpSpPr bwMode="auto">
          <a:xfrm>
            <a:off x="6336000" y="3356992"/>
            <a:ext cx="647700" cy="368300"/>
            <a:chOff x="8265543" y="5967772"/>
            <a:chExt cx="647700" cy="369332"/>
          </a:xfrm>
        </p:grpSpPr>
        <p:sp>
          <p:nvSpPr>
            <p:cNvPr id="20" name="下矢印 26">
              <a:extLst>
                <a:ext uri="{FF2B5EF4-FFF2-40B4-BE49-F238E27FC236}">
                  <a16:creationId xmlns:a16="http://schemas.microsoft.com/office/drawing/2014/main" id="{7284BAF9-F479-4A0D-BFE0-B96CC771DFC4}"/>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1" name="テキスト ボックス 27">
              <a:extLst>
                <a:ext uri="{FF2B5EF4-FFF2-40B4-BE49-F238E27FC236}">
                  <a16:creationId xmlns:a16="http://schemas.microsoft.com/office/drawing/2014/main" id="{9631FEEB-3EBA-48DB-86E9-9BCDA6F3C205}"/>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④</a:t>
              </a:r>
            </a:p>
          </p:txBody>
        </p:sp>
      </p:grpSp>
      <p:grpSp>
        <p:nvGrpSpPr>
          <p:cNvPr id="22" name="グループ化 25">
            <a:extLst>
              <a:ext uri="{FF2B5EF4-FFF2-40B4-BE49-F238E27FC236}">
                <a16:creationId xmlns:a16="http://schemas.microsoft.com/office/drawing/2014/main" id="{89CBA3B0-8BE0-4A16-BE02-592F74F9B719}"/>
              </a:ext>
            </a:extLst>
          </p:cNvPr>
          <p:cNvGrpSpPr>
            <a:grpSpLocks/>
          </p:cNvGrpSpPr>
          <p:nvPr/>
        </p:nvGrpSpPr>
        <p:grpSpPr bwMode="auto">
          <a:xfrm>
            <a:off x="6876000" y="3356992"/>
            <a:ext cx="647700" cy="368300"/>
            <a:chOff x="8265543" y="5967772"/>
            <a:chExt cx="647700" cy="369332"/>
          </a:xfrm>
        </p:grpSpPr>
        <p:sp>
          <p:nvSpPr>
            <p:cNvPr id="23" name="下矢印 26">
              <a:extLst>
                <a:ext uri="{FF2B5EF4-FFF2-40B4-BE49-F238E27FC236}">
                  <a16:creationId xmlns:a16="http://schemas.microsoft.com/office/drawing/2014/main" id="{83C5CD7B-7C92-44E4-BCF4-1663473D9D50}"/>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4" name="テキスト ボックス 27">
              <a:extLst>
                <a:ext uri="{FF2B5EF4-FFF2-40B4-BE49-F238E27FC236}">
                  <a16:creationId xmlns:a16="http://schemas.microsoft.com/office/drawing/2014/main" id="{2EA6B266-E48A-46D3-86AA-70E147903CA7}"/>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⑤</a:t>
              </a:r>
            </a:p>
          </p:txBody>
        </p:sp>
      </p:grpSp>
    </p:spTree>
    <p:extLst>
      <p:ext uri="{BB962C8B-B14F-4D97-AF65-F5344CB8AC3E}">
        <p14:creationId xmlns:p14="http://schemas.microsoft.com/office/powerpoint/2010/main" val="456272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938A1C7-E4A3-4C5A-9281-5B459CD0717B}"/>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Hierarchical Clustering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26</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169024" y="46100"/>
            <a:ext cx="4680520" cy="95410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In </a:t>
            </a:r>
            <a:r>
              <a:rPr lang="en-US" altLang="ja-JP" sz="1400" b="1" dirty="0">
                <a:latin typeface="+mn-ea"/>
              </a:rPr>
              <a:t>Hierarchical Clustering</a:t>
            </a:r>
            <a:r>
              <a:rPr lang="en-US" altLang="ja-JP" sz="1400" dirty="0">
                <a:latin typeface="+mn-ea"/>
              </a:rPr>
              <a:t>, the user can see the result as a </a:t>
            </a:r>
            <a:r>
              <a:rPr lang="ja-JP" altLang="en-US" sz="1400" dirty="0">
                <a:latin typeface="+mn-ea"/>
              </a:rPr>
              <a:t>②</a:t>
            </a:r>
            <a:r>
              <a:rPr lang="en-US" altLang="ja-JP" sz="1400" dirty="0">
                <a:latin typeface="+mn-ea"/>
              </a:rPr>
              <a:t>dendrogram of sample cluster. As expected from the nature of this simulation data (20% of genes are DEGs; P</a:t>
            </a:r>
            <a:r>
              <a:rPr lang="en-US" altLang="ja-JP" sz="1400" baseline="-25000" dirty="0">
                <a:latin typeface="+mn-ea"/>
              </a:rPr>
              <a:t>DEG</a:t>
            </a:r>
            <a:r>
              <a:rPr lang="en-US" altLang="ja-JP" sz="1400" dirty="0">
                <a:latin typeface="+mn-ea"/>
              </a:rPr>
              <a:t> = 0.2), and a higher degree of group separation can be seen.</a:t>
            </a:r>
          </a:p>
        </p:txBody>
      </p:sp>
      <p:grpSp>
        <p:nvGrpSpPr>
          <p:cNvPr id="8" name="グループ化 25">
            <a:extLst>
              <a:ext uri="{FF2B5EF4-FFF2-40B4-BE49-F238E27FC236}">
                <a16:creationId xmlns:a16="http://schemas.microsoft.com/office/drawing/2014/main" id="{C79099BD-9B77-4685-972D-6C71E2FA1F4D}"/>
              </a:ext>
            </a:extLst>
          </p:cNvPr>
          <p:cNvGrpSpPr>
            <a:grpSpLocks/>
          </p:cNvGrpSpPr>
          <p:nvPr/>
        </p:nvGrpSpPr>
        <p:grpSpPr bwMode="auto">
          <a:xfrm>
            <a:off x="3872880" y="2988000"/>
            <a:ext cx="647700" cy="368300"/>
            <a:chOff x="8265543" y="5967772"/>
            <a:chExt cx="647700" cy="369332"/>
          </a:xfrm>
        </p:grpSpPr>
        <p:sp>
          <p:nvSpPr>
            <p:cNvPr id="10" name="下矢印 26">
              <a:extLst>
                <a:ext uri="{FF2B5EF4-FFF2-40B4-BE49-F238E27FC236}">
                  <a16:creationId xmlns:a16="http://schemas.microsoft.com/office/drawing/2014/main" id="{EA533D38-D735-4A9C-90DB-A6C37A9D3BB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0F560F5-3DE8-4C54-9263-7C304DD43130}"/>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
        <p:nvSpPr>
          <p:cNvPr id="13" name="正方形/長方形 12">
            <a:extLst>
              <a:ext uri="{FF2B5EF4-FFF2-40B4-BE49-F238E27FC236}">
                <a16:creationId xmlns:a16="http://schemas.microsoft.com/office/drawing/2014/main" id="{2D19BAB0-C2CB-4B98-B3B5-78F804326064}"/>
              </a:ext>
            </a:extLst>
          </p:cNvPr>
          <p:cNvSpPr/>
          <p:nvPr/>
        </p:nvSpPr>
        <p:spPr>
          <a:xfrm>
            <a:off x="5557118" y="3534718"/>
            <a:ext cx="1844154" cy="614362"/>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4" name="グループ化 25">
            <a:extLst>
              <a:ext uri="{FF2B5EF4-FFF2-40B4-BE49-F238E27FC236}">
                <a16:creationId xmlns:a16="http://schemas.microsoft.com/office/drawing/2014/main" id="{4B046B3D-9AC0-4E14-8022-8DB058039E59}"/>
              </a:ext>
            </a:extLst>
          </p:cNvPr>
          <p:cNvGrpSpPr>
            <a:grpSpLocks/>
          </p:cNvGrpSpPr>
          <p:nvPr/>
        </p:nvGrpSpPr>
        <p:grpSpPr bwMode="auto">
          <a:xfrm>
            <a:off x="6145200" y="3168000"/>
            <a:ext cx="647700" cy="368300"/>
            <a:chOff x="8265543" y="5967772"/>
            <a:chExt cx="647700" cy="369332"/>
          </a:xfrm>
        </p:grpSpPr>
        <p:sp>
          <p:nvSpPr>
            <p:cNvPr id="15" name="下矢印 26">
              <a:extLst>
                <a:ext uri="{FF2B5EF4-FFF2-40B4-BE49-F238E27FC236}">
                  <a16:creationId xmlns:a16="http://schemas.microsoft.com/office/drawing/2014/main" id="{A6459979-418C-4F0F-A37D-74043C9DA2AC}"/>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7">
              <a:extLst>
                <a:ext uri="{FF2B5EF4-FFF2-40B4-BE49-F238E27FC236}">
                  <a16:creationId xmlns:a16="http://schemas.microsoft.com/office/drawing/2014/main" id="{23481C24-E6DF-4B5D-86B7-66C23BDE5CD9}"/>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spTree>
    <p:extLst>
      <p:ext uri="{BB962C8B-B14F-4D97-AF65-F5344CB8AC3E}">
        <p14:creationId xmlns:p14="http://schemas.microsoft.com/office/powerpoint/2010/main" val="27485263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938A1C7-E4A3-4C5A-9281-5B459CD0717B}"/>
              </a:ext>
            </a:extLst>
          </p:cNvPr>
          <p:cNvPicPr>
            <a:picLocks noChangeAspect="1"/>
          </p:cNvPicPr>
          <p:nvPr/>
        </p:nvPicPr>
        <p:blipFill>
          <a:blip r:embed="rId2"/>
          <a:stretch>
            <a:fillRect/>
          </a:stretch>
        </p:blipFill>
        <p:spPr>
          <a:xfrm>
            <a:off x="36002" y="936002"/>
            <a:ext cx="8935403" cy="5679281"/>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Average Silhouettes (AS)</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385048" y="46100"/>
            <a:ext cx="4464496" cy="1384995"/>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Although evaluation of </a:t>
            </a:r>
            <a:r>
              <a:rPr lang="ja-JP" altLang="en-US" sz="1400" dirty="0">
                <a:latin typeface="+mn-ea"/>
              </a:rPr>
              <a:t>①</a:t>
            </a:r>
            <a:r>
              <a:rPr lang="en-US" altLang="ja-JP" sz="1400" dirty="0">
                <a:latin typeface="+mn-ea"/>
              </a:rPr>
              <a:t>the dendrogram is subjective, </a:t>
            </a:r>
            <a:r>
              <a:rPr lang="ja-JP" altLang="en-US" sz="1400" dirty="0">
                <a:latin typeface="+mn-ea"/>
              </a:rPr>
              <a:t>②</a:t>
            </a:r>
            <a:r>
              <a:rPr lang="en-US" altLang="ja-JP" sz="1400" dirty="0">
                <a:latin typeface="+mn-ea"/>
              </a:rPr>
              <a:t>the </a:t>
            </a:r>
            <a:r>
              <a:rPr lang="en-US" altLang="ja-JP" sz="1400" b="1" dirty="0">
                <a:latin typeface="+mn-ea"/>
              </a:rPr>
              <a:t>average silhouettes (AS) </a:t>
            </a:r>
            <a:r>
              <a:rPr lang="en-US" altLang="ja-JP" sz="1400" dirty="0">
                <a:latin typeface="+mn-ea"/>
              </a:rPr>
              <a:t>score provides an objective measure of estimating the degree of group separation (Zhao et al.. 2018). It ranges from -1.0 to 1.0, a higher AS value indicating a higher degree of group separation (i.e., a higher percentage of DEGs).</a:t>
            </a:r>
          </a:p>
        </p:txBody>
      </p:sp>
      <p:sp>
        <p:nvSpPr>
          <p:cNvPr id="13" name="正方形/長方形 12">
            <a:extLst>
              <a:ext uri="{FF2B5EF4-FFF2-40B4-BE49-F238E27FC236}">
                <a16:creationId xmlns:a16="http://schemas.microsoft.com/office/drawing/2014/main" id="{D4C4A44E-D999-4B42-97F0-689E42F3AEC6}"/>
              </a:ext>
            </a:extLst>
          </p:cNvPr>
          <p:cNvSpPr/>
          <p:nvPr/>
        </p:nvSpPr>
        <p:spPr>
          <a:xfrm>
            <a:off x="5557118" y="3534718"/>
            <a:ext cx="1844154" cy="614362"/>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4" name="グループ化 25">
            <a:extLst>
              <a:ext uri="{FF2B5EF4-FFF2-40B4-BE49-F238E27FC236}">
                <a16:creationId xmlns:a16="http://schemas.microsoft.com/office/drawing/2014/main" id="{9B49C528-A14C-4FF6-B9BA-919B2A639B14}"/>
              </a:ext>
            </a:extLst>
          </p:cNvPr>
          <p:cNvGrpSpPr>
            <a:grpSpLocks/>
          </p:cNvGrpSpPr>
          <p:nvPr/>
        </p:nvGrpSpPr>
        <p:grpSpPr bwMode="auto">
          <a:xfrm>
            <a:off x="6145200" y="3168000"/>
            <a:ext cx="647700" cy="368300"/>
            <a:chOff x="8265543" y="5967772"/>
            <a:chExt cx="647700" cy="369332"/>
          </a:xfrm>
        </p:grpSpPr>
        <p:sp>
          <p:nvSpPr>
            <p:cNvPr id="15" name="下矢印 26">
              <a:extLst>
                <a:ext uri="{FF2B5EF4-FFF2-40B4-BE49-F238E27FC236}">
                  <a16:creationId xmlns:a16="http://schemas.microsoft.com/office/drawing/2014/main" id="{F6FB429C-2E34-4DAC-B151-8235289CC59B}"/>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7">
              <a:extLst>
                <a:ext uri="{FF2B5EF4-FFF2-40B4-BE49-F238E27FC236}">
                  <a16:creationId xmlns:a16="http://schemas.microsoft.com/office/drawing/2014/main" id="{1F2B658E-416F-43F9-BF92-0DD8B9C7C455}"/>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7" name="グループ化 19">
            <a:extLst>
              <a:ext uri="{FF2B5EF4-FFF2-40B4-BE49-F238E27FC236}">
                <a16:creationId xmlns:a16="http://schemas.microsoft.com/office/drawing/2014/main" id="{7D2D4D2E-A75C-4EBB-909D-D7A8C9F6BFB4}"/>
              </a:ext>
            </a:extLst>
          </p:cNvPr>
          <p:cNvGrpSpPr>
            <a:grpSpLocks/>
          </p:cNvGrpSpPr>
          <p:nvPr/>
        </p:nvGrpSpPr>
        <p:grpSpPr bwMode="auto">
          <a:xfrm>
            <a:off x="2304000" y="4888800"/>
            <a:ext cx="433387" cy="647700"/>
            <a:chOff x="9008376" y="4278533"/>
            <a:chExt cx="432048" cy="647700"/>
          </a:xfrm>
        </p:grpSpPr>
        <p:sp>
          <p:nvSpPr>
            <p:cNvPr id="18" name="下矢印 20">
              <a:extLst>
                <a:ext uri="{FF2B5EF4-FFF2-40B4-BE49-F238E27FC236}">
                  <a16:creationId xmlns:a16="http://schemas.microsoft.com/office/drawing/2014/main" id="{1FD0EC60-3D45-4327-BEB8-3861FFB55781}"/>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9" name="テキスト ボックス 21">
              <a:extLst>
                <a:ext uri="{FF2B5EF4-FFF2-40B4-BE49-F238E27FC236}">
                  <a16:creationId xmlns:a16="http://schemas.microsoft.com/office/drawing/2014/main" id="{78586212-D557-49C2-A6C3-1B3F1515A37B}"/>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sp>
        <p:nvSpPr>
          <p:cNvPr id="20" name="正方形/長方形 19">
            <a:extLst>
              <a:ext uri="{FF2B5EF4-FFF2-40B4-BE49-F238E27FC236}">
                <a16:creationId xmlns:a16="http://schemas.microsoft.com/office/drawing/2014/main" id="{8D19A34C-49D5-49C0-9F67-474ED989BCAC}"/>
              </a:ext>
            </a:extLst>
          </p:cNvPr>
          <p:cNvSpPr/>
          <p:nvPr/>
        </p:nvSpPr>
        <p:spPr>
          <a:xfrm>
            <a:off x="2288704" y="6490113"/>
            <a:ext cx="5112568" cy="369332"/>
          </a:xfrm>
          <a:prstGeom prst="rect">
            <a:avLst/>
          </a:prstGeom>
          <a:solidFill>
            <a:schemeClr val="bg1"/>
          </a:solidFill>
        </p:spPr>
        <p:txBody>
          <a:bodyPr wrap="square">
            <a:spAutoFit/>
          </a:bodyPr>
          <a:lstStyle/>
          <a:p>
            <a:pPr algn="ctr"/>
            <a:r>
              <a:rPr lang="en-US" altLang="ja-JP" dirty="0"/>
              <a:t>Zhao et al., </a:t>
            </a:r>
            <a:r>
              <a:rPr lang="en-US" altLang="ja-JP" i="1" dirty="0"/>
              <a:t>Biol. </a:t>
            </a:r>
            <a:r>
              <a:rPr lang="en-US" altLang="ja-JP" i="1" dirty="0" err="1"/>
              <a:t>Proced</a:t>
            </a:r>
            <a:r>
              <a:rPr lang="en-US" altLang="ja-JP" i="1" dirty="0"/>
              <a:t>. Online</a:t>
            </a:r>
            <a:r>
              <a:rPr lang="en-US" altLang="ja-JP" dirty="0"/>
              <a:t>, </a:t>
            </a:r>
            <a:r>
              <a:rPr lang="en-US" altLang="ja-JP" b="1" dirty="0"/>
              <a:t>20</a:t>
            </a:r>
            <a:r>
              <a:rPr lang="en-US" altLang="ja-JP" dirty="0"/>
              <a:t>:5, 2018</a:t>
            </a:r>
            <a:endParaRPr lang="ja-JP" altLang="en-US" dirty="0"/>
          </a:p>
        </p:txBody>
      </p:sp>
    </p:spTree>
    <p:extLst>
      <p:ext uri="{BB962C8B-B14F-4D97-AF65-F5344CB8AC3E}">
        <p14:creationId xmlns:p14="http://schemas.microsoft.com/office/powerpoint/2010/main" val="42207830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latin typeface="+mn-ea"/>
              </a:rPr>
              <a:t>TCC Computation (Step 2)</a:t>
            </a:r>
            <a:endParaRPr lang="en-US" altLang="ja-JP" sz="2000" dirty="0">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28</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41935687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1EE0F4F-2F15-4741-AB35-2F5528BEC874}"/>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2</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29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457056" y="46100"/>
            <a:ext cx="4392488"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TCC Computation (Step 2) can be performed just after finishing </a:t>
            </a:r>
            <a:r>
              <a:rPr lang="ja-JP" altLang="en-US" sz="1400" dirty="0">
                <a:latin typeface="+mn-ea"/>
              </a:rPr>
              <a:t>②</a:t>
            </a:r>
            <a:r>
              <a:rPr lang="en-US" altLang="ja-JP" sz="1400" dirty="0">
                <a:latin typeface="+mn-ea"/>
              </a:rPr>
              <a:t>the assignment of group label in Step 1.</a:t>
            </a:r>
          </a:p>
        </p:txBody>
      </p:sp>
      <p:grpSp>
        <p:nvGrpSpPr>
          <p:cNvPr id="13" name="グループ化 19">
            <a:extLst>
              <a:ext uri="{FF2B5EF4-FFF2-40B4-BE49-F238E27FC236}">
                <a16:creationId xmlns:a16="http://schemas.microsoft.com/office/drawing/2014/main" id="{8ED4AE50-7A18-4E9C-9671-EB084F00B978}"/>
              </a:ext>
            </a:extLst>
          </p:cNvPr>
          <p:cNvGrpSpPr>
            <a:grpSpLocks/>
          </p:cNvGrpSpPr>
          <p:nvPr/>
        </p:nvGrpSpPr>
        <p:grpSpPr bwMode="auto">
          <a:xfrm>
            <a:off x="3240000" y="5868000"/>
            <a:ext cx="433387" cy="647700"/>
            <a:chOff x="9008376" y="4278533"/>
            <a:chExt cx="432048" cy="647700"/>
          </a:xfrm>
        </p:grpSpPr>
        <p:sp>
          <p:nvSpPr>
            <p:cNvPr id="14" name="下矢印 20">
              <a:extLst>
                <a:ext uri="{FF2B5EF4-FFF2-40B4-BE49-F238E27FC236}">
                  <a16:creationId xmlns:a16="http://schemas.microsoft.com/office/drawing/2014/main" id="{08DA1E29-9AE1-4774-8F8C-4BC9C5B1CF5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1">
              <a:extLst>
                <a:ext uri="{FF2B5EF4-FFF2-40B4-BE49-F238E27FC236}">
                  <a16:creationId xmlns:a16="http://schemas.microsoft.com/office/drawing/2014/main" id="{8B0AE2E9-B2A9-4B07-8547-AE65D6D89F7C}"/>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6" name="グループ化 19">
            <a:extLst>
              <a:ext uri="{FF2B5EF4-FFF2-40B4-BE49-F238E27FC236}">
                <a16:creationId xmlns:a16="http://schemas.microsoft.com/office/drawing/2014/main" id="{0382F82F-A698-4235-9AEF-27019E46B1CA}"/>
              </a:ext>
            </a:extLst>
          </p:cNvPr>
          <p:cNvGrpSpPr>
            <a:grpSpLocks/>
          </p:cNvGrpSpPr>
          <p:nvPr/>
        </p:nvGrpSpPr>
        <p:grpSpPr bwMode="auto">
          <a:xfrm>
            <a:off x="1512000" y="2599200"/>
            <a:ext cx="433387" cy="647700"/>
            <a:chOff x="9008376" y="4278533"/>
            <a:chExt cx="432048" cy="647700"/>
          </a:xfrm>
        </p:grpSpPr>
        <p:sp>
          <p:nvSpPr>
            <p:cNvPr id="17" name="下矢印 20">
              <a:extLst>
                <a:ext uri="{FF2B5EF4-FFF2-40B4-BE49-F238E27FC236}">
                  <a16:creationId xmlns:a16="http://schemas.microsoft.com/office/drawing/2014/main" id="{9235C592-9BB3-4CD7-AE0D-9400FE3F11E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1">
              <a:extLst>
                <a:ext uri="{FF2B5EF4-FFF2-40B4-BE49-F238E27FC236}">
                  <a16:creationId xmlns:a16="http://schemas.microsoft.com/office/drawing/2014/main" id="{E1EBB796-15A7-4BC5-B230-B7654F9AC996}"/>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497357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7E24CCBC-2969-42A8-B7FB-57E4BD16B6CE}"/>
              </a:ext>
            </a:extLst>
          </p:cNvPr>
          <p:cNvPicPr>
            <a:picLocks noChangeAspect="1"/>
          </p:cNvPicPr>
          <p:nvPr/>
        </p:nvPicPr>
        <p:blipFill>
          <a:blip r:embed="rId2"/>
          <a:stretch>
            <a:fillRect/>
          </a:stretch>
        </p:blipFill>
        <p:spPr>
          <a:xfrm>
            <a:off x="36000"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Standalone version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241032" y="46100"/>
            <a:ext cx="4608512"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When using the standalone version, </a:t>
            </a:r>
            <a:r>
              <a:rPr lang="ja-JP" altLang="en-US" sz="1400" dirty="0">
                <a:latin typeface="+mn-ea"/>
              </a:rPr>
              <a:t>②</a:t>
            </a:r>
            <a:r>
              <a:rPr lang="en-US" altLang="ja-JP" sz="1400" dirty="0">
                <a:latin typeface="+mn-ea"/>
              </a:rPr>
              <a:t>the user must install all the necessary packages in advance before launch.</a:t>
            </a:r>
          </a:p>
        </p:txBody>
      </p:sp>
      <p:grpSp>
        <p:nvGrpSpPr>
          <p:cNvPr id="11" name="グループ化 19">
            <a:extLst>
              <a:ext uri="{FF2B5EF4-FFF2-40B4-BE49-F238E27FC236}">
                <a16:creationId xmlns:a16="http://schemas.microsoft.com/office/drawing/2014/main" id="{17AB413F-FD9F-4498-A4C2-6D7014FD7F93}"/>
              </a:ext>
            </a:extLst>
          </p:cNvPr>
          <p:cNvGrpSpPr>
            <a:grpSpLocks/>
          </p:cNvGrpSpPr>
          <p:nvPr/>
        </p:nvGrpSpPr>
        <p:grpSpPr bwMode="auto">
          <a:xfrm>
            <a:off x="2719413" y="2565276"/>
            <a:ext cx="433387" cy="647700"/>
            <a:chOff x="9008376" y="4278533"/>
            <a:chExt cx="432048" cy="647700"/>
          </a:xfrm>
        </p:grpSpPr>
        <p:sp>
          <p:nvSpPr>
            <p:cNvPr id="13" name="下矢印 20">
              <a:extLst>
                <a:ext uri="{FF2B5EF4-FFF2-40B4-BE49-F238E27FC236}">
                  <a16:creationId xmlns:a16="http://schemas.microsoft.com/office/drawing/2014/main" id="{CA3120EC-0EE9-4302-8999-50ECD19FBB8A}"/>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E005F7D2-796C-426A-9897-93C706953F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
        <p:nvSpPr>
          <p:cNvPr id="16" name="正方形/長方形 15">
            <a:extLst>
              <a:ext uri="{FF2B5EF4-FFF2-40B4-BE49-F238E27FC236}">
                <a16:creationId xmlns:a16="http://schemas.microsoft.com/office/drawing/2014/main" id="{4D54141E-BD5E-446D-884D-07BD97E48CB7}"/>
              </a:ext>
            </a:extLst>
          </p:cNvPr>
          <p:cNvSpPr/>
          <p:nvPr/>
        </p:nvSpPr>
        <p:spPr>
          <a:xfrm>
            <a:off x="992560" y="3068960"/>
            <a:ext cx="1080000" cy="432000"/>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9" name="グループ化 19">
            <a:extLst>
              <a:ext uri="{FF2B5EF4-FFF2-40B4-BE49-F238E27FC236}">
                <a16:creationId xmlns:a16="http://schemas.microsoft.com/office/drawing/2014/main" id="{C4EF17FD-41A7-4B2F-BA08-DCB261098430}"/>
              </a:ext>
            </a:extLst>
          </p:cNvPr>
          <p:cNvGrpSpPr>
            <a:grpSpLocks/>
          </p:cNvGrpSpPr>
          <p:nvPr/>
        </p:nvGrpSpPr>
        <p:grpSpPr bwMode="auto">
          <a:xfrm>
            <a:off x="2072680" y="2952000"/>
            <a:ext cx="433387" cy="647700"/>
            <a:chOff x="9008376" y="4278533"/>
            <a:chExt cx="432048" cy="647700"/>
          </a:xfrm>
        </p:grpSpPr>
        <p:sp>
          <p:nvSpPr>
            <p:cNvPr id="20" name="下矢印 20">
              <a:extLst>
                <a:ext uri="{FF2B5EF4-FFF2-40B4-BE49-F238E27FC236}">
                  <a16:creationId xmlns:a16="http://schemas.microsoft.com/office/drawing/2014/main" id="{779A3713-9388-4B12-962E-34FF17F39B17}"/>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1" name="テキスト ボックス 21">
              <a:extLst>
                <a:ext uri="{FF2B5EF4-FFF2-40B4-BE49-F238E27FC236}">
                  <a16:creationId xmlns:a16="http://schemas.microsoft.com/office/drawing/2014/main" id="{6B4E7858-7CFA-4A82-8BC2-523CA3E98D98}"/>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37772703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65EFC00-8AFB-47C1-B3C2-91E6BCD83BC7}"/>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Run TCC Computation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30</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385048" y="46100"/>
            <a:ext cx="4464496" cy="738664"/>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Although several options are provided</a:t>
            </a:r>
            <a:r>
              <a:rPr lang="ja-JP" altLang="en-US" sz="1400" dirty="0">
                <a:latin typeface="+mn-ea"/>
              </a:rPr>
              <a:t> </a:t>
            </a:r>
            <a:r>
              <a:rPr lang="en-US" altLang="ja-JP" sz="1400" dirty="0">
                <a:latin typeface="+mn-ea"/>
              </a:rPr>
              <a:t>in</a:t>
            </a:r>
            <a:r>
              <a:rPr lang="ja-JP" altLang="en-US" sz="1400" dirty="0">
                <a:latin typeface="+mn-ea"/>
              </a:rPr>
              <a:t> </a:t>
            </a:r>
            <a:r>
              <a:rPr lang="en-US" altLang="ja-JP" sz="1400" dirty="0">
                <a:latin typeface="+mn-ea"/>
              </a:rPr>
              <a:t>the</a:t>
            </a:r>
            <a:r>
              <a:rPr lang="ja-JP" altLang="en-US" sz="1400" dirty="0">
                <a:latin typeface="+mn-ea"/>
              </a:rPr>
              <a:t> </a:t>
            </a:r>
            <a:r>
              <a:rPr lang="en-US" altLang="ja-JP" sz="1400" dirty="0">
                <a:latin typeface="+mn-ea"/>
              </a:rPr>
              <a:t>parameter setting panel, a simple way to perform DE analysis with TCC is to just click on </a:t>
            </a:r>
            <a:r>
              <a:rPr lang="ja-JP" altLang="en-US" sz="1400" dirty="0">
                <a:latin typeface="+mn-ea"/>
              </a:rPr>
              <a:t>②</a:t>
            </a:r>
            <a:r>
              <a:rPr lang="en-US" altLang="ja-JP" sz="1400" b="1" dirty="0">
                <a:latin typeface="+mn-ea"/>
              </a:rPr>
              <a:t>Run TCC Computation</a:t>
            </a:r>
            <a:r>
              <a:rPr lang="en-US" altLang="ja-JP" sz="1400" dirty="0">
                <a:latin typeface="+mn-ea"/>
              </a:rPr>
              <a:t>.</a:t>
            </a:r>
          </a:p>
        </p:txBody>
      </p:sp>
      <p:grpSp>
        <p:nvGrpSpPr>
          <p:cNvPr id="11" name="グループ化 19">
            <a:extLst>
              <a:ext uri="{FF2B5EF4-FFF2-40B4-BE49-F238E27FC236}">
                <a16:creationId xmlns:a16="http://schemas.microsoft.com/office/drawing/2014/main" id="{861FCB55-9FD2-4756-8F73-DF0EDCFAADBC}"/>
              </a:ext>
            </a:extLst>
          </p:cNvPr>
          <p:cNvGrpSpPr>
            <a:grpSpLocks/>
          </p:cNvGrpSpPr>
          <p:nvPr/>
        </p:nvGrpSpPr>
        <p:grpSpPr bwMode="auto">
          <a:xfrm>
            <a:off x="3250800" y="6120000"/>
            <a:ext cx="433387" cy="647700"/>
            <a:chOff x="9008376" y="4278533"/>
            <a:chExt cx="432048" cy="647700"/>
          </a:xfrm>
        </p:grpSpPr>
        <p:sp>
          <p:nvSpPr>
            <p:cNvPr id="13" name="下矢印 20">
              <a:extLst>
                <a:ext uri="{FF2B5EF4-FFF2-40B4-BE49-F238E27FC236}">
                  <a16:creationId xmlns:a16="http://schemas.microsoft.com/office/drawing/2014/main" id="{BD59C32C-66BA-47BA-B6B1-FBE40B2A9D4E}"/>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BAC5F5EE-5441-4D10-8FDB-14C6C862FA68}"/>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0" name="グループ化 19">
            <a:extLst>
              <a:ext uri="{FF2B5EF4-FFF2-40B4-BE49-F238E27FC236}">
                <a16:creationId xmlns:a16="http://schemas.microsoft.com/office/drawing/2014/main" id="{3D8EA69C-CC8E-4F0D-9D81-6D662FC65AB2}"/>
              </a:ext>
            </a:extLst>
          </p:cNvPr>
          <p:cNvGrpSpPr>
            <a:grpSpLocks/>
          </p:cNvGrpSpPr>
          <p:nvPr/>
        </p:nvGrpSpPr>
        <p:grpSpPr bwMode="auto">
          <a:xfrm>
            <a:off x="3214394" y="1872106"/>
            <a:ext cx="433387" cy="647700"/>
            <a:chOff x="9008376" y="4278533"/>
            <a:chExt cx="432048" cy="647700"/>
          </a:xfrm>
        </p:grpSpPr>
        <p:sp>
          <p:nvSpPr>
            <p:cNvPr id="15" name="下矢印 20">
              <a:extLst>
                <a:ext uri="{FF2B5EF4-FFF2-40B4-BE49-F238E27FC236}">
                  <a16:creationId xmlns:a16="http://schemas.microsoft.com/office/drawing/2014/main" id="{8AF4C660-3770-47B7-8243-700B4F0D250A}"/>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1">
              <a:extLst>
                <a:ext uri="{FF2B5EF4-FFF2-40B4-BE49-F238E27FC236}">
                  <a16:creationId xmlns:a16="http://schemas.microsoft.com/office/drawing/2014/main" id="{B0553390-42B7-40E6-A8A5-4665F9184107}"/>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1485285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C7CAF0A-BE9D-479F-8B7B-EE16233F6596}"/>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Done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7041232" y="46100"/>
            <a:ext cx="280831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TCC is successfully performed.</a:t>
            </a:r>
          </a:p>
        </p:txBody>
      </p:sp>
    </p:spTree>
    <p:extLst>
      <p:ext uri="{BB962C8B-B14F-4D97-AF65-F5344CB8AC3E}">
        <p14:creationId xmlns:p14="http://schemas.microsoft.com/office/powerpoint/2010/main" val="3270582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C5C6272-90EC-4E2F-8328-478D70E1C526}"/>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2 finished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4953000" y="46100"/>
            <a:ext cx="4896544"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The user can download </a:t>
            </a:r>
            <a:r>
              <a:rPr lang="ja-JP" altLang="en-US" sz="1400" dirty="0">
                <a:latin typeface="+mn-ea"/>
              </a:rPr>
              <a:t>①</a:t>
            </a:r>
            <a:r>
              <a:rPr lang="en-US" altLang="ja-JP" sz="1400" dirty="0">
                <a:latin typeface="+mn-ea"/>
              </a:rPr>
              <a:t>the DE result and </a:t>
            </a:r>
            <a:r>
              <a:rPr lang="ja-JP" altLang="en-US" sz="1400" dirty="0">
                <a:latin typeface="+mn-ea"/>
              </a:rPr>
              <a:t>②</a:t>
            </a:r>
            <a:r>
              <a:rPr lang="en-US" altLang="ja-JP" sz="1400" dirty="0">
                <a:latin typeface="+mn-ea"/>
              </a:rPr>
              <a:t>TCC-normalized data from here; </a:t>
            </a:r>
            <a:r>
              <a:rPr lang="ja-JP" altLang="en-US" sz="1400" dirty="0">
                <a:latin typeface="+mn-ea"/>
              </a:rPr>
              <a:t>③</a:t>
            </a:r>
            <a:r>
              <a:rPr lang="en-US" altLang="ja-JP" sz="1400" dirty="0">
                <a:latin typeface="+mn-ea"/>
              </a:rPr>
              <a:t> the remaining steps are optional.</a:t>
            </a:r>
          </a:p>
        </p:txBody>
      </p:sp>
      <p:grpSp>
        <p:nvGrpSpPr>
          <p:cNvPr id="8" name="グループ化 25">
            <a:extLst>
              <a:ext uri="{FF2B5EF4-FFF2-40B4-BE49-F238E27FC236}">
                <a16:creationId xmlns:a16="http://schemas.microsoft.com/office/drawing/2014/main" id="{4C996928-DAE3-4A39-928E-CB7077DA0F2D}"/>
              </a:ext>
            </a:extLst>
          </p:cNvPr>
          <p:cNvGrpSpPr>
            <a:grpSpLocks/>
          </p:cNvGrpSpPr>
          <p:nvPr/>
        </p:nvGrpSpPr>
        <p:grpSpPr bwMode="auto">
          <a:xfrm>
            <a:off x="5493246" y="2016000"/>
            <a:ext cx="647700" cy="368300"/>
            <a:chOff x="8265543" y="5967772"/>
            <a:chExt cx="647700" cy="369332"/>
          </a:xfrm>
        </p:grpSpPr>
        <p:sp>
          <p:nvSpPr>
            <p:cNvPr id="10" name="下矢印 26">
              <a:extLst>
                <a:ext uri="{FF2B5EF4-FFF2-40B4-BE49-F238E27FC236}">
                  <a16:creationId xmlns:a16="http://schemas.microsoft.com/office/drawing/2014/main" id="{29BB5741-CF59-43E6-B282-2D780300E3D9}"/>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764A784A-6B85-46B3-8FF7-4525757487D7}"/>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3" name="グループ化 25">
            <a:extLst>
              <a:ext uri="{FF2B5EF4-FFF2-40B4-BE49-F238E27FC236}">
                <a16:creationId xmlns:a16="http://schemas.microsoft.com/office/drawing/2014/main" id="{F3F048CD-7513-484F-B128-171C24FDFD78}"/>
              </a:ext>
            </a:extLst>
          </p:cNvPr>
          <p:cNvGrpSpPr>
            <a:grpSpLocks/>
          </p:cNvGrpSpPr>
          <p:nvPr/>
        </p:nvGrpSpPr>
        <p:grpSpPr bwMode="auto">
          <a:xfrm>
            <a:off x="4016896" y="2016000"/>
            <a:ext cx="647700" cy="368300"/>
            <a:chOff x="8265543" y="5967772"/>
            <a:chExt cx="647700" cy="369332"/>
          </a:xfrm>
        </p:grpSpPr>
        <p:sp>
          <p:nvSpPr>
            <p:cNvPr id="14" name="下矢印 26">
              <a:extLst>
                <a:ext uri="{FF2B5EF4-FFF2-40B4-BE49-F238E27FC236}">
                  <a16:creationId xmlns:a16="http://schemas.microsoft.com/office/drawing/2014/main" id="{A3C0216D-5083-4864-B8EA-3A6C2620AA12}"/>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7">
              <a:extLst>
                <a:ext uri="{FF2B5EF4-FFF2-40B4-BE49-F238E27FC236}">
                  <a16:creationId xmlns:a16="http://schemas.microsoft.com/office/drawing/2014/main" id="{9D4EB954-EF06-4E59-8376-54717A6A9093}"/>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
        <p:nvSpPr>
          <p:cNvPr id="16" name="正方形/長方形 15">
            <a:extLst>
              <a:ext uri="{FF2B5EF4-FFF2-40B4-BE49-F238E27FC236}">
                <a16:creationId xmlns:a16="http://schemas.microsoft.com/office/drawing/2014/main" id="{B8C34656-F7E6-49E8-B23E-1DABD28F6CE6}"/>
              </a:ext>
            </a:extLst>
          </p:cNvPr>
          <p:cNvSpPr/>
          <p:nvPr/>
        </p:nvSpPr>
        <p:spPr>
          <a:xfrm>
            <a:off x="108000" y="3117600"/>
            <a:ext cx="1484114" cy="1406450"/>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0" name="グループ化 22">
            <a:extLst>
              <a:ext uri="{FF2B5EF4-FFF2-40B4-BE49-F238E27FC236}">
                <a16:creationId xmlns:a16="http://schemas.microsoft.com/office/drawing/2014/main" id="{F09C5730-0625-4E04-82A0-509AB15E65DF}"/>
              </a:ext>
            </a:extLst>
          </p:cNvPr>
          <p:cNvGrpSpPr>
            <a:grpSpLocks/>
          </p:cNvGrpSpPr>
          <p:nvPr/>
        </p:nvGrpSpPr>
        <p:grpSpPr bwMode="auto">
          <a:xfrm>
            <a:off x="522000" y="4509120"/>
            <a:ext cx="647700" cy="368300"/>
            <a:chOff x="8113143" y="5184000"/>
            <a:chExt cx="647700" cy="369332"/>
          </a:xfrm>
        </p:grpSpPr>
        <p:sp>
          <p:nvSpPr>
            <p:cNvPr id="21" name="下矢印 23">
              <a:extLst>
                <a:ext uri="{FF2B5EF4-FFF2-40B4-BE49-F238E27FC236}">
                  <a16:creationId xmlns:a16="http://schemas.microsoft.com/office/drawing/2014/main" id="{A61E66DA-D358-46B3-A939-0D925A543239}"/>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2" name="テキスト ボックス 24">
              <a:extLst>
                <a:ext uri="{FF2B5EF4-FFF2-40B4-BE49-F238E27FC236}">
                  <a16:creationId xmlns:a16="http://schemas.microsoft.com/office/drawing/2014/main" id="{97AC30B3-9594-48DB-A05C-F6AB7458853A}"/>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③</a:t>
              </a:r>
            </a:p>
          </p:txBody>
        </p:sp>
      </p:grpSp>
    </p:spTree>
    <p:extLst>
      <p:ext uri="{BB962C8B-B14F-4D97-AF65-F5344CB8AC3E}">
        <p14:creationId xmlns:p14="http://schemas.microsoft.com/office/powerpoint/2010/main" val="2661528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55FC39C5-6254-4141-9274-093D92E35EB5}"/>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2 finished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601071" y="46100"/>
            <a:ext cx="4248473"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Genes satisfying</a:t>
            </a:r>
            <a:r>
              <a:rPr lang="ja-JP" altLang="en-US" sz="1400" dirty="0">
                <a:latin typeface="+mn-ea"/>
              </a:rPr>
              <a:t>　②</a:t>
            </a:r>
            <a:r>
              <a:rPr lang="en-US" altLang="ja-JP" sz="1400" dirty="0">
                <a:latin typeface="+mn-ea"/>
              </a:rPr>
              <a:t>10% FDR (i.e., </a:t>
            </a:r>
            <a:r>
              <a:rPr lang="ja-JP" altLang="en-US" sz="1400" dirty="0">
                <a:latin typeface="+mn-ea"/>
              </a:rPr>
              <a:t>③</a:t>
            </a:r>
            <a:r>
              <a:rPr lang="en-US" altLang="ja-JP" sz="1400" dirty="0">
                <a:latin typeface="+mn-ea"/>
              </a:rPr>
              <a:t>Q-value &lt; 0.1) are shown in red by default.</a:t>
            </a:r>
          </a:p>
        </p:txBody>
      </p:sp>
      <p:grpSp>
        <p:nvGrpSpPr>
          <p:cNvPr id="25" name="グループ化 22">
            <a:extLst>
              <a:ext uri="{FF2B5EF4-FFF2-40B4-BE49-F238E27FC236}">
                <a16:creationId xmlns:a16="http://schemas.microsoft.com/office/drawing/2014/main" id="{793FCE4C-E369-4982-B1B6-092C5C009111}"/>
              </a:ext>
            </a:extLst>
          </p:cNvPr>
          <p:cNvGrpSpPr>
            <a:grpSpLocks/>
          </p:cNvGrpSpPr>
          <p:nvPr/>
        </p:nvGrpSpPr>
        <p:grpSpPr bwMode="auto">
          <a:xfrm>
            <a:off x="3823903" y="6479998"/>
            <a:ext cx="647700" cy="369332"/>
            <a:chOff x="8113143" y="5184000"/>
            <a:chExt cx="647700" cy="370367"/>
          </a:xfrm>
        </p:grpSpPr>
        <p:sp>
          <p:nvSpPr>
            <p:cNvPr id="26" name="下矢印 23">
              <a:extLst>
                <a:ext uri="{FF2B5EF4-FFF2-40B4-BE49-F238E27FC236}">
                  <a16:creationId xmlns:a16="http://schemas.microsoft.com/office/drawing/2014/main" id="{E5E79F4A-CECE-42EF-8000-056D35F46257}"/>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7" name="テキスト ボックス 24">
              <a:extLst>
                <a:ext uri="{FF2B5EF4-FFF2-40B4-BE49-F238E27FC236}">
                  <a16:creationId xmlns:a16="http://schemas.microsoft.com/office/drawing/2014/main" id="{B8D7C1E3-6F4F-48F6-9DE9-9EC17235F0C1}"/>
                </a:ext>
              </a:extLst>
            </p:cNvPr>
            <p:cNvSpPr txBox="1">
              <a:spLocks noChangeArrowheads="1"/>
            </p:cNvSpPr>
            <p:nvPr/>
          </p:nvSpPr>
          <p:spPr bwMode="auto">
            <a:xfrm>
              <a:off x="8244000" y="5184000"/>
              <a:ext cx="432048" cy="370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28" name="グループ化 22">
            <a:extLst>
              <a:ext uri="{FF2B5EF4-FFF2-40B4-BE49-F238E27FC236}">
                <a16:creationId xmlns:a16="http://schemas.microsoft.com/office/drawing/2014/main" id="{408B589E-6211-4F2C-8E1D-569098A8F665}"/>
              </a:ext>
            </a:extLst>
          </p:cNvPr>
          <p:cNvGrpSpPr>
            <a:grpSpLocks/>
          </p:cNvGrpSpPr>
          <p:nvPr/>
        </p:nvGrpSpPr>
        <p:grpSpPr bwMode="auto">
          <a:xfrm>
            <a:off x="1764000" y="5436000"/>
            <a:ext cx="647700" cy="368300"/>
            <a:chOff x="8113143" y="5184000"/>
            <a:chExt cx="647700" cy="369332"/>
          </a:xfrm>
        </p:grpSpPr>
        <p:sp>
          <p:nvSpPr>
            <p:cNvPr id="29" name="下矢印 23">
              <a:extLst>
                <a:ext uri="{FF2B5EF4-FFF2-40B4-BE49-F238E27FC236}">
                  <a16:creationId xmlns:a16="http://schemas.microsoft.com/office/drawing/2014/main" id="{7FD90E3B-5F5F-4B9E-959D-DC563BEEBB73}"/>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30" name="テキスト ボックス 24">
              <a:extLst>
                <a:ext uri="{FF2B5EF4-FFF2-40B4-BE49-F238E27FC236}">
                  <a16:creationId xmlns:a16="http://schemas.microsoft.com/office/drawing/2014/main" id="{E184AD20-693C-4C5A-8E4E-36F4C9035DBA}"/>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31" name="グループ化 22">
            <a:extLst>
              <a:ext uri="{FF2B5EF4-FFF2-40B4-BE49-F238E27FC236}">
                <a16:creationId xmlns:a16="http://schemas.microsoft.com/office/drawing/2014/main" id="{1E28D0EA-F99E-498D-B3DC-E3A630B121FA}"/>
              </a:ext>
            </a:extLst>
          </p:cNvPr>
          <p:cNvGrpSpPr>
            <a:grpSpLocks/>
          </p:cNvGrpSpPr>
          <p:nvPr/>
        </p:nvGrpSpPr>
        <p:grpSpPr bwMode="auto">
          <a:xfrm>
            <a:off x="7185955" y="6480000"/>
            <a:ext cx="647700" cy="368300"/>
            <a:chOff x="8113143" y="5184000"/>
            <a:chExt cx="647700" cy="369332"/>
          </a:xfrm>
        </p:grpSpPr>
        <p:sp>
          <p:nvSpPr>
            <p:cNvPr id="32" name="下矢印 23">
              <a:extLst>
                <a:ext uri="{FF2B5EF4-FFF2-40B4-BE49-F238E27FC236}">
                  <a16:creationId xmlns:a16="http://schemas.microsoft.com/office/drawing/2014/main" id="{429B540B-0AC2-492C-AED3-962EFF385FC0}"/>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33" name="テキスト ボックス 24">
              <a:extLst>
                <a:ext uri="{FF2B5EF4-FFF2-40B4-BE49-F238E27FC236}">
                  <a16:creationId xmlns:a16="http://schemas.microsoft.com/office/drawing/2014/main" id="{A622FE35-1868-459C-A0C7-6D8BB4553C43}"/>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spTree>
    <p:extLst>
      <p:ext uri="{BB962C8B-B14F-4D97-AF65-F5344CB8AC3E}">
        <p14:creationId xmlns:p14="http://schemas.microsoft.com/office/powerpoint/2010/main" val="36659899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699899C-F4CE-4BB9-A712-5F8FD7D84DCD}"/>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Filtering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4579801" y="46100"/>
            <a:ext cx="5269743"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boxes at the bottom of the Result Table panel can be used to filter genes by the column of interest.</a:t>
            </a:r>
          </a:p>
        </p:txBody>
      </p:sp>
      <p:grpSp>
        <p:nvGrpSpPr>
          <p:cNvPr id="23" name="グループ化 19">
            <a:extLst>
              <a:ext uri="{FF2B5EF4-FFF2-40B4-BE49-F238E27FC236}">
                <a16:creationId xmlns:a16="http://schemas.microsoft.com/office/drawing/2014/main" id="{C2F911B4-7827-4E09-A8F4-F105FEFC3809}"/>
              </a:ext>
            </a:extLst>
          </p:cNvPr>
          <p:cNvGrpSpPr>
            <a:grpSpLocks/>
          </p:cNvGrpSpPr>
          <p:nvPr/>
        </p:nvGrpSpPr>
        <p:grpSpPr bwMode="auto">
          <a:xfrm>
            <a:off x="8496000" y="5652000"/>
            <a:ext cx="433387" cy="647700"/>
            <a:chOff x="9008376" y="4278533"/>
            <a:chExt cx="432048" cy="647700"/>
          </a:xfrm>
        </p:grpSpPr>
        <p:sp>
          <p:nvSpPr>
            <p:cNvPr id="24" name="下矢印 20">
              <a:extLst>
                <a:ext uri="{FF2B5EF4-FFF2-40B4-BE49-F238E27FC236}">
                  <a16:creationId xmlns:a16="http://schemas.microsoft.com/office/drawing/2014/main" id="{5E3FE84E-E0F7-41EB-97AA-57BB1062D6A8}"/>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5" name="テキスト ボックス 21">
              <a:extLst>
                <a:ext uri="{FF2B5EF4-FFF2-40B4-BE49-F238E27FC236}">
                  <a16:creationId xmlns:a16="http://schemas.microsoft.com/office/drawing/2014/main" id="{C8955649-1121-457A-BFC7-6F03F765C4BC}"/>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
        <p:nvSpPr>
          <p:cNvPr id="27" name="正方形/長方形 26">
            <a:extLst>
              <a:ext uri="{FF2B5EF4-FFF2-40B4-BE49-F238E27FC236}">
                <a16:creationId xmlns:a16="http://schemas.microsoft.com/office/drawing/2014/main" id="{6F821F0B-9114-4323-8C1B-86E28616B29D}"/>
              </a:ext>
            </a:extLst>
          </p:cNvPr>
          <p:cNvSpPr/>
          <p:nvPr/>
        </p:nvSpPr>
        <p:spPr>
          <a:xfrm>
            <a:off x="3944887" y="5817600"/>
            <a:ext cx="4555093" cy="314062"/>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28949892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364A6C33-0AD6-497B-A6C5-9450F64663C0}"/>
              </a:ext>
            </a:extLst>
          </p:cNvPr>
          <p:cNvPicPr>
            <a:picLocks noChangeAspect="1"/>
          </p:cNvPicPr>
          <p:nvPr/>
        </p:nvPicPr>
        <p:blipFill>
          <a:blip r:embed="rId2"/>
          <a:stretch>
            <a:fillRect/>
          </a:stretch>
        </p:blipFill>
        <p:spPr>
          <a:xfrm>
            <a:off x="36002" y="936003"/>
            <a:ext cx="8935403" cy="5674233"/>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Filtering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35</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4376937" y="46100"/>
            <a:ext cx="5472608"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For example, </a:t>
            </a:r>
            <a:r>
              <a:rPr lang="ja-JP" altLang="en-US" sz="1400" dirty="0">
                <a:latin typeface="+mn-ea"/>
              </a:rPr>
              <a:t>①</a:t>
            </a:r>
            <a:r>
              <a:rPr lang="en-US" altLang="ja-JP" sz="1400" dirty="0">
                <a:latin typeface="+mn-ea"/>
              </a:rPr>
              <a:t>the user can see the range of M Value (i.e., log-ratios); in case of “</a:t>
            </a:r>
            <a:r>
              <a:rPr lang="en-US" altLang="ja-JP" sz="1400" dirty="0" err="1">
                <a:latin typeface="+mn-ea"/>
              </a:rPr>
              <a:t>hypoData</a:t>
            </a:r>
            <a:r>
              <a:rPr lang="en-US" altLang="ja-JP" sz="1400" dirty="0">
                <a:latin typeface="+mn-ea"/>
              </a:rPr>
              <a:t>”, the range can be seen as [-6.63, 6.48].</a:t>
            </a:r>
          </a:p>
        </p:txBody>
      </p:sp>
      <p:grpSp>
        <p:nvGrpSpPr>
          <p:cNvPr id="10" name="グループ化 10">
            <a:extLst>
              <a:ext uri="{FF2B5EF4-FFF2-40B4-BE49-F238E27FC236}">
                <a16:creationId xmlns:a16="http://schemas.microsoft.com/office/drawing/2014/main" id="{112FE9BA-599F-4A65-81D9-97F2790BA989}"/>
              </a:ext>
            </a:extLst>
          </p:cNvPr>
          <p:cNvGrpSpPr>
            <a:grpSpLocks/>
          </p:cNvGrpSpPr>
          <p:nvPr/>
        </p:nvGrpSpPr>
        <p:grpSpPr bwMode="auto">
          <a:xfrm>
            <a:off x="5202000" y="5652000"/>
            <a:ext cx="431800" cy="647700"/>
            <a:chOff x="352800" y="1453919"/>
            <a:chExt cx="432048" cy="647700"/>
          </a:xfrm>
        </p:grpSpPr>
        <p:sp>
          <p:nvSpPr>
            <p:cNvPr id="11" name="下矢印 11">
              <a:extLst>
                <a:ext uri="{FF2B5EF4-FFF2-40B4-BE49-F238E27FC236}">
                  <a16:creationId xmlns:a16="http://schemas.microsoft.com/office/drawing/2014/main" id="{42CAF969-914C-42BE-A264-E87D58FDC08E}"/>
                </a:ext>
              </a:extLst>
            </p:cNvPr>
            <p:cNvSpPr>
              <a:spLocks noChangeArrowheads="1"/>
            </p:cNvSpPr>
            <p:nvPr/>
          </p:nvSpPr>
          <p:spPr bwMode="auto">
            <a:xfrm rot="-5400000">
              <a:off x="252000" y="16341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12">
              <a:extLst>
                <a:ext uri="{FF2B5EF4-FFF2-40B4-BE49-F238E27FC236}">
                  <a16:creationId xmlns:a16="http://schemas.microsoft.com/office/drawing/2014/main" id="{EDB1E875-B0CE-40BF-ACB7-EE9DE2893B92}"/>
                </a:ext>
              </a:extLst>
            </p:cNvPr>
            <p:cNvSpPr txBox="1">
              <a:spLocks noChangeArrowheads="1"/>
            </p:cNvSpPr>
            <p:nvPr/>
          </p:nvSpPr>
          <p:spPr bwMode="auto">
            <a:xfrm>
              <a:off x="352800" y="15873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2826201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8428501-8245-4072-AE32-DBF2ECD50278}"/>
              </a:ext>
            </a:extLst>
          </p:cNvPr>
          <p:cNvPicPr>
            <a:picLocks noChangeAspect="1"/>
          </p:cNvPicPr>
          <p:nvPr/>
        </p:nvPicPr>
        <p:blipFill>
          <a:blip r:embed="rId2"/>
          <a:stretch>
            <a:fillRect/>
          </a:stretch>
        </p:blipFill>
        <p:spPr>
          <a:xfrm>
            <a:off x="36002" y="936003"/>
            <a:ext cx="8935403" cy="5674233"/>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Filtering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36</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3440833" y="46100"/>
            <a:ext cx="640871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user can filter genes having M values within the range [0.52, 6.48] as shown.</a:t>
            </a:r>
          </a:p>
        </p:txBody>
      </p:sp>
      <p:grpSp>
        <p:nvGrpSpPr>
          <p:cNvPr id="8" name="グループ化 25">
            <a:extLst>
              <a:ext uri="{FF2B5EF4-FFF2-40B4-BE49-F238E27FC236}">
                <a16:creationId xmlns:a16="http://schemas.microsoft.com/office/drawing/2014/main" id="{34B39F31-5091-4539-B3DC-220664F06433}"/>
              </a:ext>
            </a:extLst>
          </p:cNvPr>
          <p:cNvGrpSpPr>
            <a:grpSpLocks/>
          </p:cNvGrpSpPr>
          <p:nvPr/>
        </p:nvGrpSpPr>
        <p:grpSpPr bwMode="auto">
          <a:xfrm>
            <a:off x="6343200" y="5839200"/>
            <a:ext cx="647700" cy="368300"/>
            <a:chOff x="8265543" y="5967772"/>
            <a:chExt cx="647700" cy="369332"/>
          </a:xfrm>
        </p:grpSpPr>
        <p:sp>
          <p:nvSpPr>
            <p:cNvPr id="10" name="下矢印 26">
              <a:extLst>
                <a:ext uri="{FF2B5EF4-FFF2-40B4-BE49-F238E27FC236}">
                  <a16:creationId xmlns:a16="http://schemas.microsoft.com/office/drawing/2014/main" id="{EB23D262-A5E4-4D9E-9358-F41BE6BE542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479407A5-A57B-4EC2-BD47-A5771991B001}"/>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1538904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E5682A0-A8E6-42A0-9C8C-E32849C246F3}"/>
              </a:ext>
            </a:extLst>
          </p:cNvPr>
          <p:cNvPicPr>
            <a:picLocks noChangeAspect="1"/>
          </p:cNvPicPr>
          <p:nvPr/>
        </p:nvPicPr>
        <p:blipFill>
          <a:blip r:embed="rId2"/>
          <a:stretch>
            <a:fillRect/>
          </a:stretch>
        </p:blipFill>
        <p:spPr>
          <a:xfrm>
            <a:off x="36002" y="936003"/>
            <a:ext cx="8935403" cy="5674233"/>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Filtering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3656857" y="46100"/>
            <a:ext cx="6192688"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Alternatively, the user may indicate the range of interest directly as </a:t>
            </a:r>
            <a:r>
              <a:rPr lang="ja-JP" altLang="en-US" sz="1400" dirty="0">
                <a:latin typeface="+mn-ea"/>
              </a:rPr>
              <a:t>①</a:t>
            </a:r>
            <a:r>
              <a:rPr lang="en-US" altLang="ja-JP" sz="1400" dirty="0">
                <a:latin typeface="+mn-ea"/>
              </a:rPr>
              <a:t>“</a:t>
            </a:r>
            <a:r>
              <a:rPr lang="en-US" altLang="ja-JP" sz="1400" dirty="0">
                <a:solidFill>
                  <a:srgbClr val="FF0000"/>
                </a:solidFill>
                <a:latin typeface="+mn-ea"/>
              </a:rPr>
              <a:t>1.0...7.0</a:t>
            </a:r>
            <a:r>
              <a:rPr lang="en-US" altLang="ja-JP" sz="1400" dirty="0">
                <a:latin typeface="+mn-ea"/>
              </a:rPr>
              <a:t>” in the box. </a:t>
            </a:r>
            <a:r>
              <a:rPr lang="ja-JP" altLang="en-US" sz="1400" dirty="0">
                <a:latin typeface="+mn-ea"/>
              </a:rPr>
              <a:t>②</a:t>
            </a:r>
            <a:r>
              <a:rPr lang="en-US" altLang="ja-JP" sz="1400" dirty="0">
                <a:latin typeface="+mn-ea"/>
              </a:rPr>
              <a:t>The user will see the number of genes satisfying the range here.</a:t>
            </a:r>
          </a:p>
        </p:txBody>
      </p:sp>
      <p:grpSp>
        <p:nvGrpSpPr>
          <p:cNvPr id="8" name="グループ化 10">
            <a:extLst>
              <a:ext uri="{FF2B5EF4-FFF2-40B4-BE49-F238E27FC236}">
                <a16:creationId xmlns:a16="http://schemas.microsoft.com/office/drawing/2014/main" id="{64107E2F-0ACF-4841-BC33-648227C6D674}"/>
              </a:ext>
            </a:extLst>
          </p:cNvPr>
          <p:cNvGrpSpPr>
            <a:grpSpLocks/>
          </p:cNvGrpSpPr>
          <p:nvPr/>
        </p:nvGrpSpPr>
        <p:grpSpPr bwMode="auto">
          <a:xfrm>
            <a:off x="5202000" y="5652000"/>
            <a:ext cx="431800" cy="647700"/>
            <a:chOff x="352800" y="1453919"/>
            <a:chExt cx="432048" cy="647700"/>
          </a:xfrm>
        </p:grpSpPr>
        <p:sp>
          <p:nvSpPr>
            <p:cNvPr id="10" name="下矢印 11">
              <a:extLst>
                <a:ext uri="{FF2B5EF4-FFF2-40B4-BE49-F238E27FC236}">
                  <a16:creationId xmlns:a16="http://schemas.microsoft.com/office/drawing/2014/main" id="{D372F15F-117C-42F6-BDA9-295D9E522CA7}"/>
                </a:ext>
              </a:extLst>
            </p:cNvPr>
            <p:cNvSpPr>
              <a:spLocks noChangeArrowheads="1"/>
            </p:cNvSpPr>
            <p:nvPr/>
          </p:nvSpPr>
          <p:spPr bwMode="auto">
            <a:xfrm rot="-5400000">
              <a:off x="252000" y="16341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10">
              <a:extLst>
                <a:ext uri="{FF2B5EF4-FFF2-40B4-BE49-F238E27FC236}">
                  <a16:creationId xmlns:a16="http://schemas.microsoft.com/office/drawing/2014/main" id="{CDF3A0D8-6983-4F4E-8955-EC055B7AF029}"/>
                </a:ext>
              </a:extLst>
            </p:cNvPr>
            <p:cNvSpPr txBox="1">
              <a:spLocks noChangeArrowheads="1"/>
            </p:cNvSpPr>
            <p:nvPr/>
          </p:nvSpPr>
          <p:spPr bwMode="auto">
            <a:xfrm>
              <a:off x="352800" y="15873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grpSp>
        <p:nvGrpSpPr>
          <p:cNvPr id="13" name="グループ化 22">
            <a:extLst>
              <a:ext uri="{FF2B5EF4-FFF2-40B4-BE49-F238E27FC236}">
                <a16:creationId xmlns:a16="http://schemas.microsoft.com/office/drawing/2014/main" id="{9CD49D66-E4F6-4F3F-BA8E-D5526179DE3B}"/>
              </a:ext>
            </a:extLst>
          </p:cNvPr>
          <p:cNvGrpSpPr>
            <a:grpSpLocks/>
          </p:cNvGrpSpPr>
          <p:nvPr/>
        </p:nvGrpSpPr>
        <p:grpSpPr bwMode="auto">
          <a:xfrm>
            <a:off x="4176000" y="6336000"/>
            <a:ext cx="647700" cy="368300"/>
            <a:chOff x="8113143" y="5184000"/>
            <a:chExt cx="647700" cy="369332"/>
          </a:xfrm>
        </p:grpSpPr>
        <p:sp>
          <p:nvSpPr>
            <p:cNvPr id="14" name="下矢印 23">
              <a:extLst>
                <a:ext uri="{FF2B5EF4-FFF2-40B4-BE49-F238E27FC236}">
                  <a16:creationId xmlns:a16="http://schemas.microsoft.com/office/drawing/2014/main" id="{8245A9C2-31EE-4806-BD93-8DA96059855A}"/>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4">
              <a:extLst>
                <a:ext uri="{FF2B5EF4-FFF2-40B4-BE49-F238E27FC236}">
                  <a16:creationId xmlns:a16="http://schemas.microsoft.com/office/drawing/2014/main" id="{C2BAE887-29BB-4291-BC40-EB4E35BA4350}"/>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37497516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CE6A47C-15FA-4066-B818-C3CDCEF944F3}"/>
              </a:ext>
            </a:extLst>
          </p:cNvPr>
          <p:cNvPicPr>
            <a:picLocks noChangeAspect="1"/>
          </p:cNvPicPr>
          <p:nvPr/>
        </p:nvPicPr>
        <p:blipFill>
          <a:blip r:embed="rId2"/>
          <a:stretch>
            <a:fillRect/>
          </a:stretch>
        </p:blipFill>
        <p:spPr>
          <a:xfrm>
            <a:off x="36002" y="936003"/>
            <a:ext cx="8935403" cy="5674233"/>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 code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38</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4579801" y="46100"/>
            <a:ext cx="5269743"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TCC-GUI provides R codes internally used to execute the TCC.</a:t>
            </a:r>
          </a:p>
        </p:txBody>
      </p:sp>
      <p:grpSp>
        <p:nvGrpSpPr>
          <p:cNvPr id="16" name="グループ化 25">
            <a:extLst>
              <a:ext uri="{FF2B5EF4-FFF2-40B4-BE49-F238E27FC236}">
                <a16:creationId xmlns:a16="http://schemas.microsoft.com/office/drawing/2014/main" id="{5D32E4DD-B6FB-4A85-82D9-D9B516CEF0A6}"/>
              </a:ext>
            </a:extLst>
          </p:cNvPr>
          <p:cNvGrpSpPr>
            <a:grpSpLocks/>
          </p:cNvGrpSpPr>
          <p:nvPr/>
        </p:nvGrpSpPr>
        <p:grpSpPr bwMode="auto">
          <a:xfrm>
            <a:off x="2898000" y="5688000"/>
            <a:ext cx="647700" cy="368300"/>
            <a:chOff x="8265543" y="5967772"/>
            <a:chExt cx="647700" cy="369332"/>
          </a:xfrm>
        </p:grpSpPr>
        <p:sp>
          <p:nvSpPr>
            <p:cNvPr id="17" name="下矢印 26">
              <a:extLst>
                <a:ext uri="{FF2B5EF4-FFF2-40B4-BE49-F238E27FC236}">
                  <a16:creationId xmlns:a16="http://schemas.microsoft.com/office/drawing/2014/main" id="{1822F60B-5D10-45A1-8067-1B46391FCB7F}"/>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7">
              <a:extLst>
                <a:ext uri="{FF2B5EF4-FFF2-40B4-BE49-F238E27FC236}">
                  <a16:creationId xmlns:a16="http://schemas.microsoft.com/office/drawing/2014/main" id="{E440DD1E-9832-4B21-8421-B912369A89DF}"/>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28848816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7489785-8CA5-461B-BBC2-579306DB6754}"/>
              </a:ext>
            </a:extLst>
          </p:cNvPr>
          <p:cNvPicPr>
            <a:picLocks noChangeAspect="1"/>
          </p:cNvPicPr>
          <p:nvPr/>
        </p:nvPicPr>
        <p:blipFill>
          <a:blip r:embed="rId2"/>
          <a:stretch>
            <a:fillRect/>
          </a:stretch>
        </p:blipFill>
        <p:spPr>
          <a:xfrm>
            <a:off x="36002" y="936003"/>
            <a:ext cx="8935403" cy="5674233"/>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 code</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39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7329264" y="46100"/>
            <a:ext cx="2520280"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The R codes are shown here.</a:t>
            </a:r>
          </a:p>
        </p:txBody>
      </p:sp>
    </p:spTree>
    <p:extLst>
      <p:ext uri="{BB962C8B-B14F-4D97-AF65-F5344CB8AC3E}">
        <p14:creationId xmlns:p14="http://schemas.microsoft.com/office/powerpoint/2010/main" val="2226525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14882DE8-C54B-499B-A617-BA6FBA27FB0F}"/>
              </a:ext>
            </a:extLst>
          </p:cNvPr>
          <p:cNvPicPr>
            <a:picLocks noChangeAspect="1"/>
          </p:cNvPicPr>
          <p:nvPr/>
        </p:nvPicPr>
        <p:blipFill>
          <a:blip r:embed="rId2"/>
          <a:stretch>
            <a:fillRect/>
          </a:stretch>
        </p:blipFill>
        <p:spPr>
          <a:xfrm>
            <a:off x="36000"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Online version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321152" y="46100"/>
            <a:ext cx="3528392"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online version can be launched here.</a:t>
            </a:r>
          </a:p>
        </p:txBody>
      </p:sp>
      <p:grpSp>
        <p:nvGrpSpPr>
          <p:cNvPr id="11" name="グループ化 19">
            <a:extLst>
              <a:ext uri="{FF2B5EF4-FFF2-40B4-BE49-F238E27FC236}">
                <a16:creationId xmlns:a16="http://schemas.microsoft.com/office/drawing/2014/main" id="{17AB413F-FD9F-4498-A4C2-6D7014FD7F93}"/>
              </a:ext>
            </a:extLst>
          </p:cNvPr>
          <p:cNvGrpSpPr>
            <a:grpSpLocks/>
          </p:cNvGrpSpPr>
          <p:nvPr/>
        </p:nvGrpSpPr>
        <p:grpSpPr bwMode="auto">
          <a:xfrm>
            <a:off x="2143349" y="2167200"/>
            <a:ext cx="433387" cy="647700"/>
            <a:chOff x="9008376" y="4278533"/>
            <a:chExt cx="432048" cy="647700"/>
          </a:xfrm>
        </p:grpSpPr>
        <p:sp>
          <p:nvSpPr>
            <p:cNvPr id="13" name="下矢印 20">
              <a:extLst>
                <a:ext uri="{FF2B5EF4-FFF2-40B4-BE49-F238E27FC236}">
                  <a16:creationId xmlns:a16="http://schemas.microsoft.com/office/drawing/2014/main" id="{CA3120EC-0EE9-4302-8999-50ECD19FBB8A}"/>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E005F7D2-796C-426A-9897-93C706953F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8235156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latin typeface="+mn-ea"/>
              </a:rPr>
              <a:t>Visualization (Step 3)</a:t>
            </a:r>
          </a:p>
          <a:p>
            <a:pPr lvl="1"/>
            <a:r>
              <a:rPr lang="en-US" altLang="ja-JP" sz="2000" dirty="0">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40</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4582435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91B1A89C-64DA-4E74-9229-CEE780FEDBC9}"/>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3</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6537176" y="46100"/>
            <a:ext cx="3312368"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MA plot can be generated in Step 3 …</a:t>
            </a:r>
          </a:p>
        </p:txBody>
      </p:sp>
      <p:grpSp>
        <p:nvGrpSpPr>
          <p:cNvPr id="8" name="グループ化 19">
            <a:extLst>
              <a:ext uri="{FF2B5EF4-FFF2-40B4-BE49-F238E27FC236}">
                <a16:creationId xmlns:a16="http://schemas.microsoft.com/office/drawing/2014/main" id="{8CB05D56-A74D-4D92-8435-EAF9FC1B4CB6}"/>
              </a:ext>
            </a:extLst>
          </p:cNvPr>
          <p:cNvGrpSpPr>
            <a:grpSpLocks/>
          </p:cNvGrpSpPr>
          <p:nvPr/>
        </p:nvGrpSpPr>
        <p:grpSpPr bwMode="auto">
          <a:xfrm>
            <a:off x="1512000" y="2880000"/>
            <a:ext cx="433387" cy="647700"/>
            <a:chOff x="9008376" y="4278533"/>
            <a:chExt cx="432048" cy="647700"/>
          </a:xfrm>
        </p:grpSpPr>
        <p:sp>
          <p:nvSpPr>
            <p:cNvPr id="10" name="下矢印 20">
              <a:extLst>
                <a:ext uri="{FF2B5EF4-FFF2-40B4-BE49-F238E27FC236}">
                  <a16:creationId xmlns:a16="http://schemas.microsoft.com/office/drawing/2014/main" id="{9B88CEB5-6B1C-461E-B015-39633DC27F24}"/>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03756644-E8D8-4323-B89C-4BA887A826D1}"/>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29839567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F9CC8D93-16A5-49B1-B0F3-CB6D40AFB162}"/>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MA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6537176" y="46100"/>
            <a:ext cx="3312368"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 by clicking on “Generate MA Plot”</a:t>
            </a:r>
          </a:p>
        </p:txBody>
      </p:sp>
      <p:grpSp>
        <p:nvGrpSpPr>
          <p:cNvPr id="8" name="グループ化 19">
            <a:extLst>
              <a:ext uri="{FF2B5EF4-FFF2-40B4-BE49-F238E27FC236}">
                <a16:creationId xmlns:a16="http://schemas.microsoft.com/office/drawing/2014/main" id="{AE93A545-813B-4359-94A2-8DBC46BFFBC3}"/>
              </a:ext>
            </a:extLst>
          </p:cNvPr>
          <p:cNvGrpSpPr>
            <a:grpSpLocks/>
          </p:cNvGrpSpPr>
          <p:nvPr/>
        </p:nvGrpSpPr>
        <p:grpSpPr bwMode="auto">
          <a:xfrm>
            <a:off x="3276000" y="4077444"/>
            <a:ext cx="433387" cy="647700"/>
            <a:chOff x="9008376" y="4278533"/>
            <a:chExt cx="432048" cy="647700"/>
          </a:xfrm>
        </p:grpSpPr>
        <p:sp>
          <p:nvSpPr>
            <p:cNvPr id="13" name="下矢印 20">
              <a:extLst>
                <a:ext uri="{FF2B5EF4-FFF2-40B4-BE49-F238E27FC236}">
                  <a16:creationId xmlns:a16="http://schemas.microsoft.com/office/drawing/2014/main" id="{5B872E2F-EDFF-40D3-878B-E1ACC920BDED}"/>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ABEBBEF8-AF72-4EAB-A1CF-15CF23CA2419}"/>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41406130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6A73F52-3F39-49E1-A176-B594ED1BE7F0}"/>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MA Plot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4579801" y="46100"/>
            <a:ext cx="5269743"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By default, genes satisfying </a:t>
            </a:r>
            <a:r>
              <a:rPr lang="ja-JP" altLang="en-US" sz="1400" dirty="0">
                <a:latin typeface="+mn-ea"/>
              </a:rPr>
              <a:t>①</a:t>
            </a:r>
            <a:r>
              <a:rPr lang="en-US" altLang="ja-JP" sz="1400" dirty="0">
                <a:latin typeface="+mn-ea"/>
              </a:rPr>
              <a:t>10% FDR are colored in </a:t>
            </a:r>
            <a:r>
              <a:rPr lang="ja-JP" altLang="en-US" sz="1400" dirty="0">
                <a:latin typeface="+mn-ea"/>
              </a:rPr>
              <a:t>②</a:t>
            </a:r>
            <a:r>
              <a:rPr lang="en-US" altLang="ja-JP" sz="1400" dirty="0">
                <a:latin typeface="+mn-ea"/>
              </a:rPr>
              <a:t>dark red.</a:t>
            </a:r>
          </a:p>
        </p:txBody>
      </p:sp>
      <p:grpSp>
        <p:nvGrpSpPr>
          <p:cNvPr id="8" name="グループ化 22">
            <a:extLst>
              <a:ext uri="{FF2B5EF4-FFF2-40B4-BE49-F238E27FC236}">
                <a16:creationId xmlns:a16="http://schemas.microsoft.com/office/drawing/2014/main" id="{12F20EF5-1C06-48F4-8C96-D991F7DC6372}"/>
              </a:ext>
            </a:extLst>
          </p:cNvPr>
          <p:cNvGrpSpPr>
            <a:grpSpLocks/>
          </p:cNvGrpSpPr>
          <p:nvPr/>
        </p:nvGrpSpPr>
        <p:grpSpPr bwMode="auto">
          <a:xfrm>
            <a:off x="1753200" y="3433274"/>
            <a:ext cx="647700" cy="368300"/>
            <a:chOff x="8113143" y="5184000"/>
            <a:chExt cx="647700" cy="369332"/>
          </a:xfrm>
        </p:grpSpPr>
        <p:sp>
          <p:nvSpPr>
            <p:cNvPr id="10" name="下矢印 23">
              <a:extLst>
                <a:ext uri="{FF2B5EF4-FFF2-40B4-BE49-F238E27FC236}">
                  <a16:creationId xmlns:a16="http://schemas.microsoft.com/office/drawing/2014/main" id="{AFB74D82-2A48-4B3B-8029-EC246F227D62}"/>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4">
              <a:extLst>
                <a:ext uri="{FF2B5EF4-FFF2-40B4-BE49-F238E27FC236}">
                  <a16:creationId xmlns:a16="http://schemas.microsoft.com/office/drawing/2014/main" id="{D34EAB9C-F442-410F-ACEA-63E8CB9B8155}"/>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4" name="グループ化 19">
            <a:extLst>
              <a:ext uri="{FF2B5EF4-FFF2-40B4-BE49-F238E27FC236}">
                <a16:creationId xmlns:a16="http://schemas.microsoft.com/office/drawing/2014/main" id="{78248895-D818-4113-9FD3-7FAAA019A2FF}"/>
              </a:ext>
            </a:extLst>
          </p:cNvPr>
          <p:cNvGrpSpPr>
            <a:grpSpLocks/>
          </p:cNvGrpSpPr>
          <p:nvPr/>
        </p:nvGrpSpPr>
        <p:grpSpPr bwMode="auto">
          <a:xfrm>
            <a:off x="3224808" y="3754800"/>
            <a:ext cx="433387" cy="647700"/>
            <a:chOff x="9008376" y="4278533"/>
            <a:chExt cx="432048" cy="647700"/>
          </a:xfrm>
        </p:grpSpPr>
        <p:sp>
          <p:nvSpPr>
            <p:cNvPr id="15" name="下矢印 20">
              <a:extLst>
                <a:ext uri="{FF2B5EF4-FFF2-40B4-BE49-F238E27FC236}">
                  <a16:creationId xmlns:a16="http://schemas.microsoft.com/office/drawing/2014/main" id="{2E0CDB3E-423A-4725-963D-C32D1A533EAD}"/>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1">
              <a:extLst>
                <a:ext uri="{FF2B5EF4-FFF2-40B4-BE49-F238E27FC236}">
                  <a16:creationId xmlns:a16="http://schemas.microsoft.com/office/drawing/2014/main" id="{E653A4E8-324D-4388-A6C3-81364BDA98E6}"/>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24880627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F0B35E0-8A8C-49C8-B23E-9623A1C771AD}"/>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Detailed information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4579801" y="46100"/>
            <a:ext cx="5269743"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The user can obtain more detailed information about the gene of interest (e.g., “gene_562”) by placing the cursor in </a:t>
            </a:r>
            <a:r>
              <a:rPr lang="ja-JP" altLang="en-US" sz="1400" dirty="0">
                <a:latin typeface="+mn-ea"/>
              </a:rPr>
              <a:t>①</a:t>
            </a:r>
            <a:r>
              <a:rPr lang="en-US" altLang="ja-JP" sz="1400" dirty="0">
                <a:latin typeface="+mn-ea"/>
              </a:rPr>
              <a:t>that location.</a:t>
            </a:r>
          </a:p>
        </p:txBody>
      </p:sp>
      <p:grpSp>
        <p:nvGrpSpPr>
          <p:cNvPr id="10" name="グループ化 19">
            <a:extLst>
              <a:ext uri="{FF2B5EF4-FFF2-40B4-BE49-F238E27FC236}">
                <a16:creationId xmlns:a16="http://schemas.microsoft.com/office/drawing/2014/main" id="{40D979FE-22F0-44E7-A96F-2A7E89FD9A55}"/>
              </a:ext>
            </a:extLst>
          </p:cNvPr>
          <p:cNvGrpSpPr>
            <a:grpSpLocks/>
          </p:cNvGrpSpPr>
          <p:nvPr/>
        </p:nvGrpSpPr>
        <p:grpSpPr bwMode="auto">
          <a:xfrm>
            <a:off x="6588000" y="3625200"/>
            <a:ext cx="433387" cy="647700"/>
            <a:chOff x="9008376" y="4278533"/>
            <a:chExt cx="432048" cy="647700"/>
          </a:xfrm>
        </p:grpSpPr>
        <p:sp>
          <p:nvSpPr>
            <p:cNvPr id="13" name="下矢印 20">
              <a:extLst>
                <a:ext uri="{FF2B5EF4-FFF2-40B4-BE49-F238E27FC236}">
                  <a16:creationId xmlns:a16="http://schemas.microsoft.com/office/drawing/2014/main" id="{05E7946E-AFDF-4432-A1B8-3DCBE7685721}"/>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1">
              <a:extLst>
                <a:ext uri="{FF2B5EF4-FFF2-40B4-BE49-F238E27FC236}">
                  <a16:creationId xmlns:a16="http://schemas.microsoft.com/office/drawing/2014/main" id="{067B0E7A-F32B-4F12-9EE2-7F644DE28E71}"/>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6441610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6A73F52-3F39-49E1-A176-B594ED1BE7F0}"/>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904656" cy="936104"/>
          </a:xfrm>
        </p:spPr>
        <p:txBody>
          <a:bodyPr/>
          <a:lstStyle/>
          <a:p>
            <a:r>
              <a:rPr lang="en-US" altLang="ja-JP" sz="3200" dirty="0"/>
              <a:t>Number of genes satisfying…</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45</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6105128" y="46100"/>
            <a:ext cx="3744416"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number of genes satisfying </a:t>
            </a:r>
            <a:r>
              <a:rPr lang="ja-JP" altLang="en-US" sz="1400" dirty="0">
                <a:latin typeface="+mn-ea"/>
              </a:rPr>
              <a:t>②</a:t>
            </a:r>
            <a:r>
              <a:rPr lang="en-US" altLang="ja-JP" sz="1400" dirty="0">
                <a:latin typeface="+mn-ea"/>
              </a:rPr>
              <a:t>various FDR thresholds can be seen here in real-time.</a:t>
            </a:r>
          </a:p>
        </p:txBody>
      </p:sp>
      <p:grpSp>
        <p:nvGrpSpPr>
          <p:cNvPr id="8" name="グループ化 22">
            <a:extLst>
              <a:ext uri="{FF2B5EF4-FFF2-40B4-BE49-F238E27FC236}">
                <a16:creationId xmlns:a16="http://schemas.microsoft.com/office/drawing/2014/main" id="{12F20EF5-1C06-48F4-8C96-D991F7DC6372}"/>
              </a:ext>
            </a:extLst>
          </p:cNvPr>
          <p:cNvGrpSpPr>
            <a:grpSpLocks/>
          </p:cNvGrpSpPr>
          <p:nvPr/>
        </p:nvGrpSpPr>
        <p:grpSpPr bwMode="auto">
          <a:xfrm>
            <a:off x="1753200" y="3433274"/>
            <a:ext cx="647700" cy="368300"/>
            <a:chOff x="8113143" y="5184000"/>
            <a:chExt cx="647700" cy="369332"/>
          </a:xfrm>
        </p:grpSpPr>
        <p:sp>
          <p:nvSpPr>
            <p:cNvPr id="10" name="下矢印 23">
              <a:extLst>
                <a:ext uri="{FF2B5EF4-FFF2-40B4-BE49-F238E27FC236}">
                  <a16:creationId xmlns:a16="http://schemas.microsoft.com/office/drawing/2014/main" id="{AFB74D82-2A48-4B3B-8029-EC246F227D62}"/>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4">
              <a:extLst>
                <a:ext uri="{FF2B5EF4-FFF2-40B4-BE49-F238E27FC236}">
                  <a16:creationId xmlns:a16="http://schemas.microsoft.com/office/drawing/2014/main" id="{D34EAB9C-F442-410F-ACEA-63E8CB9B8155}"/>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4" name="グループ化 19">
            <a:extLst>
              <a:ext uri="{FF2B5EF4-FFF2-40B4-BE49-F238E27FC236}">
                <a16:creationId xmlns:a16="http://schemas.microsoft.com/office/drawing/2014/main" id="{78248895-D818-4113-9FD3-7FAAA019A2FF}"/>
              </a:ext>
            </a:extLst>
          </p:cNvPr>
          <p:cNvGrpSpPr>
            <a:grpSpLocks/>
          </p:cNvGrpSpPr>
          <p:nvPr/>
        </p:nvGrpSpPr>
        <p:grpSpPr bwMode="auto">
          <a:xfrm>
            <a:off x="2351514" y="3561882"/>
            <a:ext cx="433387" cy="647700"/>
            <a:chOff x="9008376" y="4278533"/>
            <a:chExt cx="432048" cy="647700"/>
          </a:xfrm>
        </p:grpSpPr>
        <p:sp>
          <p:nvSpPr>
            <p:cNvPr id="15" name="下矢印 20">
              <a:extLst>
                <a:ext uri="{FF2B5EF4-FFF2-40B4-BE49-F238E27FC236}">
                  <a16:creationId xmlns:a16="http://schemas.microsoft.com/office/drawing/2014/main" id="{2E0CDB3E-423A-4725-963D-C32D1A533EAD}"/>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1">
              <a:extLst>
                <a:ext uri="{FF2B5EF4-FFF2-40B4-BE49-F238E27FC236}">
                  <a16:creationId xmlns:a16="http://schemas.microsoft.com/office/drawing/2014/main" id="{E653A4E8-324D-4388-A6C3-81364BDA98E6}"/>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4849791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E6A73F52-3F39-49E1-A176-B594ED1BE7F0}"/>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904656" cy="936104"/>
          </a:xfrm>
        </p:spPr>
        <p:txBody>
          <a:bodyPr/>
          <a:lstStyle/>
          <a:p>
            <a:r>
              <a:rPr lang="en-US" altLang="ja-JP" sz="3200" dirty="0"/>
              <a:t>FDR vs DEGs</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46</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5313040" y="46100"/>
            <a:ext cx="4536504" cy="95410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number of genes satisfying various FDR cut-offs in increments of 0.05 is also provided in tabular form. This information as well as the AS value would be helpful to estimate how true DEGs are included in the input data.</a:t>
            </a:r>
          </a:p>
        </p:txBody>
      </p:sp>
      <p:sp>
        <p:nvSpPr>
          <p:cNvPr id="17" name="正方形/長方形 16">
            <a:extLst>
              <a:ext uri="{FF2B5EF4-FFF2-40B4-BE49-F238E27FC236}">
                <a16:creationId xmlns:a16="http://schemas.microsoft.com/office/drawing/2014/main" id="{0DCBB904-E336-4AFD-8726-52FD46844C2B}"/>
              </a:ext>
            </a:extLst>
          </p:cNvPr>
          <p:cNvSpPr/>
          <p:nvPr/>
        </p:nvSpPr>
        <p:spPr>
          <a:xfrm>
            <a:off x="1784648" y="4686845"/>
            <a:ext cx="1728192" cy="1902697"/>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8" name="グループ化 25">
            <a:extLst>
              <a:ext uri="{FF2B5EF4-FFF2-40B4-BE49-F238E27FC236}">
                <a16:creationId xmlns:a16="http://schemas.microsoft.com/office/drawing/2014/main" id="{9A4756A7-81C6-4F2F-9682-C3AEAEB4AC22}"/>
              </a:ext>
            </a:extLst>
          </p:cNvPr>
          <p:cNvGrpSpPr>
            <a:grpSpLocks/>
          </p:cNvGrpSpPr>
          <p:nvPr/>
        </p:nvGrpSpPr>
        <p:grpSpPr bwMode="auto">
          <a:xfrm>
            <a:off x="2322000" y="4320000"/>
            <a:ext cx="647700" cy="368300"/>
            <a:chOff x="8265543" y="5967772"/>
            <a:chExt cx="647700" cy="369332"/>
          </a:xfrm>
        </p:grpSpPr>
        <p:sp>
          <p:nvSpPr>
            <p:cNvPr id="19" name="下矢印 26">
              <a:extLst>
                <a:ext uri="{FF2B5EF4-FFF2-40B4-BE49-F238E27FC236}">
                  <a16:creationId xmlns:a16="http://schemas.microsoft.com/office/drawing/2014/main" id="{A291B107-59BD-451D-B1E4-63C69D7FD60C}"/>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0" name="テキスト ボックス 27">
              <a:extLst>
                <a:ext uri="{FF2B5EF4-FFF2-40B4-BE49-F238E27FC236}">
                  <a16:creationId xmlns:a16="http://schemas.microsoft.com/office/drawing/2014/main" id="{D364374A-43CD-4C6C-BAF2-958118A376AA}"/>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25828858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11DA5154-ED32-4312-A302-111C8FD57DE0}"/>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FDR vs DEGs</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正方形/長方形 6">
            <a:extLst>
              <a:ext uri="{FF2B5EF4-FFF2-40B4-BE49-F238E27FC236}">
                <a16:creationId xmlns:a16="http://schemas.microsoft.com/office/drawing/2014/main" id="{7D7691C2-142E-49D5-B3FA-AC4C4AE86795}"/>
              </a:ext>
            </a:extLst>
          </p:cNvPr>
          <p:cNvSpPr/>
          <p:nvPr/>
        </p:nvSpPr>
        <p:spPr>
          <a:xfrm>
            <a:off x="1784648" y="1628800"/>
            <a:ext cx="1728192" cy="4248472"/>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Text Box 8">
            <a:extLst>
              <a:ext uri="{FF2B5EF4-FFF2-40B4-BE49-F238E27FC236}">
                <a16:creationId xmlns:a16="http://schemas.microsoft.com/office/drawing/2014/main" id="{D99C9EED-768A-4DDD-A09A-6D2CF0DCC2CE}"/>
              </a:ext>
            </a:extLst>
          </p:cNvPr>
          <p:cNvSpPr txBox="1">
            <a:spLocks noChangeArrowheads="1"/>
          </p:cNvSpPr>
          <p:nvPr/>
        </p:nvSpPr>
        <p:spPr bwMode="auto">
          <a:xfrm>
            <a:off x="5313040" y="46100"/>
            <a:ext cx="4536504"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The number of genes satisfying various FDR cut-offs in increments of 0.05 is also provided in tabular form.</a:t>
            </a:r>
          </a:p>
        </p:txBody>
      </p:sp>
      <p:grpSp>
        <p:nvGrpSpPr>
          <p:cNvPr id="10" name="グループ化 25">
            <a:extLst>
              <a:ext uri="{FF2B5EF4-FFF2-40B4-BE49-F238E27FC236}">
                <a16:creationId xmlns:a16="http://schemas.microsoft.com/office/drawing/2014/main" id="{B36209B8-14B5-432A-950E-B2987FB6652D}"/>
              </a:ext>
            </a:extLst>
          </p:cNvPr>
          <p:cNvGrpSpPr>
            <a:grpSpLocks/>
          </p:cNvGrpSpPr>
          <p:nvPr/>
        </p:nvGrpSpPr>
        <p:grpSpPr bwMode="auto">
          <a:xfrm>
            <a:off x="2322000" y="1268760"/>
            <a:ext cx="647700" cy="368300"/>
            <a:chOff x="8265543" y="5967772"/>
            <a:chExt cx="647700" cy="369332"/>
          </a:xfrm>
        </p:grpSpPr>
        <p:sp>
          <p:nvSpPr>
            <p:cNvPr id="13" name="下矢印 26">
              <a:extLst>
                <a:ext uri="{FF2B5EF4-FFF2-40B4-BE49-F238E27FC236}">
                  <a16:creationId xmlns:a16="http://schemas.microsoft.com/office/drawing/2014/main" id="{7BC17ADB-2363-45AD-97B8-5197F00317B1}"/>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4" name="テキスト ボックス 27">
              <a:extLst>
                <a:ext uri="{FF2B5EF4-FFF2-40B4-BE49-F238E27FC236}">
                  <a16:creationId xmlns:a16="http://schemas.microsoft.com/office/drawing/2014/main" id="{20792748-B35E-4CDC-AD29-ECA89C438AB6}"/>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24531193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DBE989E-3516-4C3C-B0B9-67EEC2C25EDD}"/>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Volcano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48</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6465168" y="46100"/>
            <a:ext cx="3384376"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Volcano Plot is another option in Step 3.</a:t>
            </a:r>
          </a:p>
        </p:txBody>
      </p:sp>
      <p:grpSp>
        <p:nvGrpSpPr>
          <p:cNvPr id="7" name="グループ化 19">
            <a:extLst>
              <a:ext uri="{FF2B5EF4-FFF2-40B4-BE49-F238E27FC236}">
                <a16:creationId xmlns:a16="http://schemas.microsoft.com/office/drawing/2014/main" id="{4D995485-8020-43A0-B306-47EC936B57F8}"/>
              </a:ext>
            </a:extLst>
          </p:cNvPr>
          <p:cNvGrpSpPr>
            <a:grpSpLocks/>
          </p:cNvGrpSpPr>
          <p:nvPr/>
        </p:nvGrpSpPr>
        <p:grpSpPr bwMode="auto">
          <a:xfrm>
            <a:off x="1512000" y="3196800"/>
            <a:ext cx="433387" cy="647700"/>
            <a:chOff x="9008376" y="4278533"/>
            <a:chExt cx="432048" cy="647700"/>
          </a:xfrm>
        </p:grpSpPr>
        <p:sp>
          <p:nvSpPr>
            <p:cNvPr id="8" name="下矢印 20">
              <a:extLst>
                <a:ext uri="{FF2B5EF4-FFF2-40B4-BE49-F238E27FC236}">
                  <a16:creationId xmlns:a16="http://schemas.microsoft.com/office/drawing/2014/main" id="{BBAA3BD5-B279-4A75-9531-DF49F495B6B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0" name="テキスト ボックス 21">
              <a:extLst>
                <a:ext uri="{FF2B5EF4-FFF2-40B4-BE49-F238E27FC236}">
                  <a16:creationId xmlns:a16="http://schemas.microsoft.com/office/drawing/2014/main" id="{FC492903-7707-4F98-9BCE-424305105597}"/>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15705701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FA05DBE-AD89-48D4-A0E6-B4B2C0DCE1A5}"/>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Volcano Plot</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49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6465168" y="46100"/>
            <a:ext cx="3384376"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To generate the volcano plot, click here.</a:t>
            </a:r>
          </a:p>
        </p:txBody>
      </p:sp>
      <p:grpSp>
        <p:nvGrpSpPr>
          <p:cNvPr id="7" name="グループ化 19">
            <a:extLst>
              <a:ext uri="{FF2B5EF4-FFF2-40B4-BE49-F238E27FC236}">
                <a16:creationId xmlns:a16="http://schemas.microsoft.com/office/drawing/2014/main" id="{89E61F77-45B4-4861-A999-4336AC1748FA}"/>
              </a:ext>
            </a:extLst>
          </p:cNvPr>
          <p:cNvGrpSpPr>
            <a:grpSpLocks/>
          </p:cNvGrpSpPr>
          <p:nvPr/>
        </p:nvGrpSpPr>
        <p:grpSpPr bwMode="auto">
          <a:xfrm>
            <a:off x="3290400" y="5346000"/>
            <a:ext cx="433387" cy="647700"/>
            <a:chOff x="9008376" y="4278533"/>
            <a:chExt cx="432048" cy="647700"/>
          </a:xfrm>
        </p:grpSpPr>
        <p:sp>
          <p:nvSpPr>
            <p:cNvPr id="8" name="下矢印 20">
              <a:extLst>
                <a:ext uri="{FF2B5EF4-FFF2-40B4-BE49-F238E27FC236}">
                  <a16:creationId xmlns:a16="http://schemas.microsoft.com/office/drawing/2014/main" id="{45BC43EB-6933-455E-81DA-A431FED52C57}"/>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0" name="テキスト ボックス 21">
              <a:extLst>
                <a:ext uri="{FF2B5EF4-FFF2-40B4-BE49-F238E27FC236}">
                  <a16:creationId xmlns:a16="http://schemas.microsoft.com/office/drawing/2014/main" id="{D3889EEA-407A-4F1A-894F-069AB805EE31}"/>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2090874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DC3C927-2838-4316-9AB0-87373F666EF1}"/>
              </a:ext>
            </a:extLst>
          </p:cNvPr>
          <p:cNvPicPr>
            <a:picLocks noChangeAspect="1"/>
          </p:cNvPicPr>
          <p:nvPr/>
        </p:nvPicPr>
        <p:blipFill>
          <a:blip r:embed="rId2"/>
          <a:stretch>
            <a:fillRect/>
          </a:stretch>
        </p:blipFill>
        <p:spPr>
          <a:xfrm>
            <a:off x="36006"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Online version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393160" y="46100"/>
            <a:ext cx="3456384"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This is the initial screen of TCC-GUI.</a:t>
            </a:r>
          </a:p>
        </p:txBody>
      </p:sp>
      <p:sp>
        <p:nvSpPr>
          <p:cNvPr id="15" name="正方形/長方形 14">
            <a:extLst>
              <a:ext uri="{FF2B5EF4-FFF2-40B4-BE49-F238E27FC236}">
                <a16:creationId xmlns:a16="http://schemas.microsoft.com/office/drawing/2014/main" id="{C33DE3EC-A5F1-4EAD-B577-D94B91743BD9}"/>
              </a:ext>
            </a:extLst>
          </p:cNvPr>
          <p:cNvSpPr/>
          <p:nvPr/>
        </p:nvSpPr>
        <p:spPr>
          <a:xfrm>
            <a:off x="2288704" y="6490113"/>
            <a:ext cx="5112568" cy="369332"/>
          </a:xfrm>
          <a:prstGeom prst="rect">
            <a:avLst/>
          </a:prstGeom>
          <a:solidFill>
            <a:schemeClr val="bg1"/>
          </a:solidFill>
        </p:spPr>
        <p:txBody>
          <a:bodyPr wrap="square">
            <a:spAutoFit/>
          </a:bodyPr>
          <a:lstStyle/>
          <a:p>
            <a:pPr algn="ctr"/>
            <a:r>
              <a:rPr lang="en-US" altLang="ja-JP" dirty="0"/>
              <a:t>https://infinityloop.shinyapps.io/TCC-GUI/</a:t>
            </a:r>
            <a:endParaRPr lang="ja-JP" altLang="en-US" dirty="0"/>
          </a:p>
        </p:txBody>
      </p:sp>
    </p:spTree>
    <p:extLst>
      <p:ext uri="{BB962C8B-B14F-4D97-AF65-F5344CB8AC3E}">
        <p14:creationId xmlns:p14="http://schemas.microsoft.com/office/powerpoint/2010/main" val="15701990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4ABBFB6-F08D-4D71-A689-72EA9FF764E5}"/>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Volcano Plot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50</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1" name="Text Box 8">
            <a:extLst>
              <a:ext uri="{FF2B5EF4-FFF2-40B4-BE49-F238E27FC236}">
                <a16:creationId xmlns:a16="http://schemas.microsoft.com/office/drawing/2014/main" id="{74968F3B-18D3-40AC-AC1D-52CD9F5595E5}"/>
              </a:ext>
            </a:extLst>
          </p:cNvPr>
          <p:cNvSpPr txBox="1">
            <a:spLocks noChangeArrowheads="1"/>
          </p:cNvSpPr>
          <p:nvPr/>
        </p:nvSpPr>
        <p:spPr bwMode="auto">
          <a:xfrm>
            <a:off x="4664968" y="46100"/>
            <a:ext cx="5184576" cy="95410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A volcano plot is generated. For </a:t>
            </a:r>
            <a:r>
              <a:rPr lang="en-US" altLang="ja-JP" sz="1400" dirty="0" err="1">
                <a:latin typeface="+mn-ea"/>
              </a:rPr>
              <a:t>hypoData</a:t>
            </a:r>
            <a:r>
              <a:rPr lang="en-US" altLang="ja-JP" sz="1400" dirty="0">
                <a:latin typeface="+mn-ea"/>
              </a:rPr>
              <a:t> with default settings, </a:t>
            </a:r>
            <a:r>
              <a:rPr lang="ja-JP" altLang="en-US" sz="1400" dirty="0">
                <a:latin typeface="+mn-ea"/>
              </a:rPr>
              <a:t>②</a:t>
            </a:r>
            <a:r>
              <a:rPr lang="en-US" altLang="ja-JP" sz="1400" dirty="0">
                <a:latin typeface="+mn-ea"/>
              </a:rPr>
              <a:t>the user will see 1,374 genes down-regulated and 283 genes up-regulated in G2. This is reasonable because the </a:t>
            </a:r>
            <a:r>
              <a:rPr lang="en-US" altLang="ja-JP" sz="1400" dirty="0" err="1">
                <a:latin typeface="+mn-ea"/>
              </a:rPr>
              <a:t>hypoData</a:t>
            </a:r>
            <a:r>
              <a:rPr lang="en-US" altLang="ja-JP" sz="1400" dirty="0">
                <a:latin typeface="+mn-ea"/>
              </a:rPr>
              <a:t> contains 1,800 genes down-regulated and 200 genes up-regulated in G2.</a:t>
            </a:r>
          </a:p>
        </p:txBody>
      </p:sp>
      <p:grpSp>
        <p:nvGrpSpPr>
          <p:cNvPr id="7" name="グループ化 19">
            <a:extLst>
              <a:ext uri="{FF2B5EF4-FFF2-40B4-BE49-F238E27FC236}">
                <a16:creationId xmlns:a16="http://schemas.microsoft.com/office/drawing/2014/main" id="{ADC6961C-BCBC-43EF-857D-EEABE90C720F}"/>
              </a:ext>
            </a:extLst>
          </p:cNvPr>
          <p:cNvGrpSpPr>
            <a:grpSpLocks/>
          </p:cNvGrpSpPr>
          <p:nvPr/>
        </p:nvGrpSpPr>
        <p:grpSpPr bwMode="auto">
          <a:xfrm>
            <a:off x="6912000" y="2628000"/>
            <a:ext cx="433387" cy="647700"/>
            <a:chOff x="9008376" y="4278533"/>
            <a:chExt cx="432048" cy="647700"/>
          </a:xfrm>
        </p:grpSpPr>
        <p:sp>
          <p:nvSpPr>
            <p:cNvPr id="8" name="下矢印 20">
              <a:extLst>
                <a:ext uri="{FF2B5EF4-FFF2-40B4-BE49-F238E27FC236}">
                  <a16:creationId xmlns:a16="http://schemas.microsoft.com/office/drawing/2014/main" id="{BC396E68-9F7A-4794-B1FC-C6C282B897B1}"/>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0" name="テキスト ボックス 21">
              <a:extLst>
                <a:ext uri="{FF2B5EF4-FFF2-40B4-BE49-F238E27FC236}">
                  <a16:creationId xmlns:a16="http://schemas.microsoft.com/office/drawing/2014/main" id="{6E3D7828-6807-4720-9714-161B5E2D1A8D}"/>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
        <p:nvSpPr>
          <p:cNvPr id="13" name="正方形/長方形 12">
            <a:extLst>
              <a:ext uri="{FF2B5EF4-FFF2-40B4-BE49-F238E27FC236}">
                <a16:creationId xmlns:a16="http://schemas.microsoft.com/office/drawing/2014/main" id="{D2D07D26-AD88-4CB8-B1E0-94885D0D1A7C}"/>
              </a:ext>
            </a:extLst>
          </p:cNvPr>
          <p:cNvSpPr/>
          <p:nvPr/>
        </p:nvSpPr>
        <p:spPr>
          <a:xfrm>
            <a:off x="1856656" y="5148000"/>
            <a:ext cx="1512168" cy="1152000"/>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14" name="グループ化 19">
            <a:extLst>
              <a:ext uri="{FF2B5EF4-FFF2-40B4-BE49-F238E27FC236}">
                <a16:creationId xmlns:a16="http://schemas.microsoft.com/office/drawing/2014/main" id="{640520CB-044E-4EF3-B3F9-6358E8AEB08A}"/>
              </a:ext>
            </a:extLst>
          </p:cNvPr>
          <p:cNvGrpSpPr>
            <a:grpSpLocks/>
          </p:cNvGrpSpPr>
          <p:nvPr/>
        </p:nvGrpSpPr>
        <p:grpSpPr bwMode="auto">
          <a:xfrm>
            <a:off x="3368824" y="5400000"/>
            <a:ext cx="433387" cy="647700"/>
            <a:chOff x="9008376" y="4278533"/>
            <a:chExt cx="432048" cy="647700"/>
          </a:xfrm>
        </p:grpSpPr>
        <p:sp>
          <p:nvSpPr>
            <p:cNvPr id="15" name="下矢印 20">
              <a:extLst>
                <a:ext uri="{FF2B5EF4-FFF2-40B4-BE49-F238E27FC236}">
                  <a16:creationId xmlns:a16="http://schemas.microsoft.com/office/drawing/2014/main" id="{3C37ABD1-4358-4FE4-915A-5912938DA4C5}"/>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1">
              <a:extLst>
                <a:ext uri="{FF2B5EF4-FFF2-40B4-BE49-F238E27FC236}">
                  <a16:creationId xmlns:a16="http://schemas.microsoft.com/office/drawing/2014/main" id="{3272EB61-75AB-4332-B256-88C8B6AB503B}"/>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
        <p:nvSpPr>
          <p:cNvPr id="17" name="正方形/長方形 16">
            <a:extLst>
              <a:ext uri="{FF2B5EF4-FFF2-40B4-BE49-F238E27FC236}">
                <a16:creationId xmlns:a16="http://schemas.microsoft.com/office/drawing/2014/main" id="{E3E15D0D-8A33-4B2F-9730-8CA399067D1D}"/>
              </a:ext>
            </a:extLst>
          </p:cNvPr>
          <p:cNvSpPr/>
          <p:nvPr/>
        </p:nvSpPr>
        <p:spPr>
          <a:xfrm>
            <a:off x="3706367" y="1584000"/>
            <a:ext cx="3218799" cy="2781104"/>
          </a:xfrm>
          <a:prstGeom prst="rect">
            <a:avLst/>
          </a:prstGeom>
          <a:noFill/>
          <a:ln w="190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extLst>
      <p:ext uri="{BB962C8B-B14F-4D97-AF65-F5344CB8AC3E}">
        <p14:creationId xmlns:p14="http://schemas.microsoft.com/office/powerpoint/2010/main" val="28940694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86022D5-71B4-4538-9A57-DA6707C600DA}"/>
              </a:ext>
            </a:extLst>
          </p:cNvPr>
          <p:cNvPicPr>
            <a:picLocks noChangeAspect="1"/>
          </p:cNvPicPr>
          <p:nvPr/>
        </p:nvPicPr>
        <p:blipFill>
          <a:blip r:embed="rId2"/>
          <a:stretch>
            <a:fillRect/>
          </a:stretch>
        </p:blipFill>
        <p:spPr>
          <a:xfrm>
            <a:off x="36001" y="936001"/>
            <a:ext cx="9101995"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Detailed information</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grpSp>
        <p:nvGrpSpPr>
          <p:cNvPr id="13" name="グループ化 3">
            <a:extLst>
              <a:ext uri="{FF2B5EF4-FFF2-40B4-BE49-F238E27FC236}">
                <a16:creationId xmlns:a16="http://schemas.microsoft.com/office/drawing/2014/main" id="{6FDA2076-16D5-41AB-9FB8-6928767514C1}"/>
              </a:ext>
            </a:extLst>
          </p:cNvPr>
          <p:cNvGrpSpPr>
            <a:grpSpLocks/>
          </p:cNvGrpSpPr>
          <p:nvPr/>
        </p:nvGrpSpPr>
        <p:grpSpPr bwMode="auto">
          <a:xfrm>
            <a:off x="5713200" y="2167200"/>
            <a:ext cx="647700" cy="369888"/>
            <a:chOff x="8218500" y="4176000"/>
            <a:chExt cx="647700" cy="369888"/>
          </a:xfrm>
        </p:grpSpPr>
        <p:sp>
          <p:nvSpPr>
            <p:cNvPr id="14" name="下矢印 32">
              <a:extLst>
                <a:ext uri="{FF2B5EF4-FFF2-40B4-BE49-F238E27FC236}">
                  <a16:creationId xmlns:a16="http://schemas.microsoft.com/office/drawing/2014/main" id="{38043B56-1213-46A8-B2EF-6D2CBB3CA532}"/>
                </a:ext>
              </a:extLst>
            </p:cNvPr>
            <p:cNvSpPr>
              <a:spLocks noChangeArrowheads="1"/>
            </p:cNvSpPr>
            <p:nvPr/>
          </p:nvSpPr>
          <p:spPr bwMode="auto">
            <a:xfrm rot="-2700000">
              <a:off x="8218500" y="4234656"/>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正方形/長方形 1">
              <a:extLst>
                <a:ext uri="{FF2B5EF4-FFF2-40B4-BE49-F238E27FC236}">
                  <a16:creationId xmlns:a16="http://schemas.microsoft.com/office/drawing/2014/main" id="{CF81AD39-1A14-418B-A81F-0F3535B94072}"/>
                </a:ext>
              </a:extLst>
            </p:cNvPr>
            <p:cNvSpPr>
              <a:spLocks noChangeArrowheads="1"/>
            </p:cNvSpPr>
            <p:nvPr/>
          </p:nvSpPr>
          <p:spPr bwMode="auto">
            <a:xfrm>
              <a:off x="8316000" y="4176000"/>
              <a:ext cx="414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4579801" y="46100"/>
            <a:ext cx="5269743"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the user can obtain more detailed information about the gene of interest (e.g., “gene_1999”) by placing the cursor in </a:t>
            </a:r>
            <a:r>
              <a:rPr lang="ja-JP" altLang="en-US" sz="1400" dirty="0">
                <a:latin typeface="+mn-ea"/>
              </a:rPr>
              <a:t>①</a:t>
            </a:r>
            <a:r>
              <a:rPr lang="en-US" altLang="ja-JP" sz="1400" dirty="0">
                <a:latin typeface="+mn-ea"/>
              </a:rPr>
              <a:t>that location.</a:t>
            </a:r>
          </a:p>
        </p:txBody>
      </p:sp>
    </p:spTree>
    <p:extLst>
      <p:ext uri="{BB962C8B-B14F-4D97-AF65-F5344CB8AC3E}">
        <p14:creationId xmlns:p14="http://schemas.microsoft.com/office/powerpoint/2010/main" val="37522644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52</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15450802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38A6C4AE-154B-43EA-BB14-ED5691322F26}"/>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Heatmap</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53</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4520953" y="46100"/>
            <a:ext cx="5328592"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Heatmap is a graphical representation of data where the individual count values contained in a matrix are represented as pseudo-colors.</a:t>
            </a:r>
          </a:p>
        </p:txBody>
      </p:sp>
      <p:grpSp>
        <p:nvGrpSpPr>
          <p:cNvPr id="11" name="グループ化 19">
            <a:extLst>
              <a:ext uri="{FF2B5EF4-FFF2-40B4-BE49-F238E27FC236}">
                <a16:creationId xmlns:a16="http://schemas.microsoft.com/office/drawing/2014/main" id="{EB850395-B54D-4E61-A797-8CC0E2E8BEBE}"/>
              </a:ext>
            </a:extLst>
          </p:cNvPr>
          <p:cNvGrpSpPr>
            <a:grpSpLocks/>
          </p:cNvGrpSpPr>
          <p:nvPr/>
        </p:nvGrpSpPr>
        <p:grpSpPr bwMode="auto">
          <a:xfrm>
            <a:off x="1512000" y="3474000"/>
            <a:ext cx="433387" cy="647700"/>
            <a:chOff x="9008376" y="4278533"/>
            <a:chExt cx="432048" cy="647700"/>
          </a:xfrm>
        </p:grpSpPr>
        <p:sp>
          <p:nvSpPr>
            <p:cNvPr id="17" name="下矢印 20">
              <a:extLst>
                <a:ext uri="{FF2B5EF4-FFF2-40B4-BE49-F238E27FC236}">
                  <a16:creationId xmlns:a16="http://schemas.microsoft.com/office/drawing/2014/main" id="{03D136CF-548F-48B9-B9E7-F46C36CF9DC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1">
              <a:extLst>
                <a:ext uri="{FF2B5EF4-FFF2-40B4-BE49-F238E27FC236}">
                  <a16:creationId xmlns:a16="http://schemas.microsoft.com/office/drawing/2014/main" id="{58AC5C10-BC76-4A0E-B540-30982CB6B813}"/>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37151520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2E24193C-0018-45E1-90CC-636F1536BFD1}"/>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Heatmap</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54</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4448945" y="46100"/>
            <a:ext cx="5400600"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Users can generate heatmap for genes satisfying arbitrarily defined FDR cut-off. Here, we use 944 genes satisfying </a:t>
            </a:r>
            <a:r>
              <a:rPr lang="ja-JP" altLang="en-US" sz="1400" dirty="0">
                <a:latin typeface="+mn-ea"/>
              </a:rPr>
              <a:t>③</a:t>
            </a:r>
            <a:r>
              <a:rPr lang="en-US" altLang="ja-JP" sz="1400" dirty="0">
                <a:latin typeface="+mn-ea"/>
              </a:rPr>
              <a:t>1% FDR cut-off.</a:t>
            </a:r>
          </a:p>
        </p:txBody>
      </p:sp>
      <p:grpSp>
        <p:nvGrpSpPr>
          <p:cNvPr id="10" name="グループ化 25">
            <a:extLst>
              <a:ext uri="{FF2B5EF4-FFF2-40B4-BE49-F238E27FC236}">
                <a16:creationId xmlns:a16="http://schemas.microsoft.com/office/drawing/2014/main" id="{45BBA23D-0741-45B0-97BB-67B09EB833CF}"/>
              </a:ext>
            </a:extLst>
          </p:cNvPr>
          <p:cNvGrpSpPr>
            <a:grpSpLocks/>
          </p:cNvGrpSpPr>
          <p:nvPr/>
        </p:nvGrpSpPr>
        <p:grpSpPr bwMode="auto">
          <a:xfrm>
            <a:off x="2718000" y="2204864"/>
            <a:ext cx="647700" cy="368300"/>
            <a:chOff x="8265543" y="5967772"/>
            <a:chExt cx="647700" cy="369332"/>
          </a:xfrm>
        </p:grpSpPr>
        <p:sp>
          <p:nvSpPr>
            <p:cNvPr id="11" name="下矢印 26">
              <a:extLst>
                <a:ext uri="{FF2B5EF4-FFF2-40B4-BE49-F238E27FC236}">
                  <a16:creationId xmlns:a16="http://schemas.microsoft.com/office/drawing/2014/main" id="{A62BFC0F-F9C3-43D7-A445-792833166183}"/>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7">
              <a:extLst>
                <a:ext uri="{FF2B5EF4-FFF2-40B4-BE49-F238E27FC236}">
                  <a16:creationId xmlns:a16="http://schemas.microsoft.com/office/drawing/2014/main" id="{72DEE804-4375-452E-A3C9-37789C52B783}"/>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21" name="グループ化 22">
            <a:extLst>
              <a:ext uri="{FF2B5EF4-FFF2-40B4-BE49-F238E27FC236}">
                <a16:creationId xmlns:a16="http://schemas.microsoft.com/office/drawing/2014/main" id="{C6606836-5E8D-4A86-9242-FB5B2F5D1E10}"/>
              </a:ext>
            </a:extLst>
          </p:cNvPr>
          <p:cNvGrpSpPr>
            <a:grpSpLocks/>
          </p:cNvGrpSpPr>
          <p:nvPr/>
        </p:nvGrpSpPr>
        <p:grpSpPr bwMode="auto">
          <a:xfrm>
            <a:off x="1756800" y="3276000"/>
            <a:ext cx="647700" cy="368300"/>
            <a:chOff x="8113143" y="5184000"/>
            <a:chExt cx="647700" cy="369332"/>
          </a:xfrm>
        </p:grpSpPr>
        <p:sp>
          <p:nvSpPr>
            <p:cNvPr id="22" name="下矢印 23">
              <a:extLst>
                <a:ext uri="{FF2B5EF4-FFF2-40B4-BE49-F238E27FC236}">
                  <a16:creationId xmlns:a16="http://schemas.microsoft.com/office/drawing/2014/main" id="{8BD030B1-D042-4057-A9A7-0A62E86A2F6C}"/>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3" name="テキスト ボックス 24">
              <a:extLst>
                <a:ext uri="{FF2B5EF4-FFF2-40B4-BE49-F238E27FC236}">
                  <a16:creationId xmlns:a16="http://schemas.microsoft.com/office/drawing/2014/main" id="{5727A273-5FE5-4673-B8FA-9FBB4B4FFC0C}"/>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③</a:t>
              </a:r>
            </a:p>
          </p:txBody>
        </p:sp>
      </p:grpSp>
      <p:grpSp>
        <p:nvGrpSpPr>
          <p:cNvPr id="24" name="グループ化 22">
            <a:extLst>
              <a:ext uri="{FF2B5EF4-FFF2-40B4-BE49-F238E27FC236}">
                <a16:creationId xmlns:a16="http://schemas.microsoft.com/office/drawing/2014/main" id="{A85BBB87-06B0-4638-8B11-466DAEEFDA55}"/>
              </a:ext>
            </a:extLst>
          </p:cNvPr>
          <p:cNvGrpSpPr>
            <a:grpSpLocks/>
          </p:cNvGrpSpPr>
          <p:nvPr/>
        </p:nvGrpSpPr>
        <p:grpSpPr bwMode="auto">
          <a:xfrm>
            <a:off x="2332800" y="3645024"/>
            <a:ext cx="647700" cy="368300"/>
            <a:chOff x="8113143" y="5184000"/>
            <a:chExt cx="647700" cy="369332"/>
          </a:xfrm>
        </p:grpSpPr>
        <p:sp>
          <p:nvSpPr>
            <p:cNvPr id="25" name="下矢印 23">
              <a:extLst>
                <a:ext uri="{FF2B5EF4-FFF2-40B4-BE49-F238E27FC236}">
                  <a16:creationId xmlns:a16="http://schemas.microsoft.com/office/drawing/2014/main" id="{64D78E31-769E-4B73-AB5E-F3B83084CDF5}"/>
                </a:ext>
              </a:extLst>
            </p:cNvPr>
            <p:cNvSpPr>
              <a:spLocks noChangeArrowheads="1"/>
            </p:cNvSpPr>
            <p:nvPr/>
          </p:nvSpPr>
          <p:spPr bwMode="auto">
            <a:xfrm rot="10800000">
              <a:off x="8113143" y="5209088"/>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6" name="テキスト ボックス 24">
              <a:extLst>
                <a:ext uri="{FF2B5EF4-FFF2-40B4-BE49-F238E27FC236}">
                  <a16:creationId xmlns:a16="http://schemas.microsoft.com/office/drawing/2014/main" id="{F60A1B6A-8250-49EE-98BC-3C77FDE862B6}"/>
                </a:ext>
              </a:extLst>
            </p:cNvPr>
            <p:cNvSpPr txBox="1">
              <a:spLocks noChangeArrowheads="1"/>
            </p:cNvSpPr>
            <p:nvPr/>
          </p:nvSpPr>
          <p:spPr bwMode="auto">
            <a:xfrm>
              <a:off x="8244000" y="5184000"/>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32452803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67D7714-17E4-411F-839E-E6EE2EDE3E55}"/>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Heatmap</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55</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7594600" y="46100"/>
            <a:ext cx="2254944"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Click on “Run Heatmap”.</a:t>
            </a:r>
          </a:p>
        </p:txBody>
      </p:sp>
      <p:grpSp>
        <p:nvGrpSpPr>
          <p:cNvPr id="8" name="グループ化 19">
            <a:extLst>
              <a:ext uri="{FF2B5EF4-FFF2-40B4-BE49-F238E27FC236}">
                <a16:creationId xmlns:a16="http://schemas.microsoft.com/office/drawing/2014/main" id="{15073628-F13A-4548-B0D3-7E79ACD2A495}"/>
              </a:ext>
            </a:extLst>
          </p:cNvPr>
          <p:cNvGrpSpPr>
            <a:grpSpLocks/>
          </p:cNvGrpSpPr>
          <p:nvPr/>
        </p:nvGrpSpPr>
        <p:grpSpPr bwMode="auto">
          <a:xfrm>
            <a:off x="3348000" y="5594400"/>
            <a:ext cx="433387" cy="647700"/>
            <a:chOff x="9008376" y="4278533"/>
            <a:chExt cx="432048" cy="647700"/>
          </a:xfrm>
        </p:grpSpPr>
        <p:sp>
          <p:nvSpPr>
            <p:cNvPr id="10" name="下矢印 20">
              <a:extLst>
                <a:ext uri="{FF2B5EF4-FFF2-40B4-BE49-F238E27FC236}">
                  <a16:creationId xmlns:a16="http://schemas.microsoft.com/office/drawing/2014/main" id="{A02BE5D6-5B93-4DB2-AB81-4CB3952E5D33}"/>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1">
              <a:extLst>
                <a:ext uri="{FF2B5EF4-FFF2-40B4-BE49-F238E27FC236}">
                  <a16:creationId xmlns:a16="http://schemas.microsoft.com/office/drawing/2014/main" id="{2EE50A99-36BC-4B23-8C63-B4C5294B3520}"/>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27012010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757BF77-BCB8-4F41-ACA6-EABF60C9CAAC}"/>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Heatmap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56</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5241032" y="46100"/>
            <a:ext cx="4608512" cy="738664"/>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Since the 944 genes were differentially expressed between the two groups, hierarchical clustering on heatmap displays two distinct clusters as individual groups.</a:t>
            </a:r>
          </a:p>
        </p:txBody>
      </p:sp>
    </p:spTree>
    <p:extLst>
      <p:ext uri="{BB962C8B-B14F-4D97-AF65-F5344CB8AC3E}">
        <p14:creationId xmlns:p14="http://schemas.microsoft.com/office/powerpoint/2010/main" val="28251387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1ABBEA2-6DAC-4312-B623-30B958D3B34C}"/>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Expression Level</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8" name="Text Box 8">
            <a:extLst>
              <a:ext uri="{FF2B5EF4-FFF2-40B4-BE49-F238E27FC236}">
                <a16:creationId xmlns:a16="http://schemas.microsoft.com/office/drawing/2014/main" id="{FE419644-66C1-45D6-A26E-8D8A493A9584}"/>
              </a:ext>
            </a:extLst>
          </p:cNvPr>
          <p:cNvSpPr txBox="1">
            <a:spLocks noChangeArrowheads="1"/>
          </p:cNvSpPr>
          <p:nvPr/>
        </p:nvSpPr>
        <p:spPr bwMode="auto">
          <a:xfrm>
            <a:off x="3781387" y="46100"/>
            <a:ext cx="6068157"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Expression Level can be used to visualize expression patterns for genes of interest. </a:t>
            </a:r>
            <a:r>
              <a:rPr lang="ja-JP" altLang="en-US" sz="1400" dirty="0">
                <a:latin typeface="+mn-ea"/>
              </a:rPr>
              <a:t>②</a:t>
            </a:r>
            <a:r>
              <a:rPr lang="en-US" altLang="ja-JP" sz="1400" dirty="0">
                <a:latin typeface="+mn-ea"/>
              </a:rPr>
              <a:t>Here, we applied the four genes and clicked on </a:t>
            </a:r>
            <a:r>
              <a:rPr lang="ja-JP" altLang="en-US" sz="1400" dirty="0">
                <a:latin typeface="+mn-ea"/>
              </a:rPr>
              <a:t>③</a:t>
            </a:r>
            <a:r>
              <a:rPr lang="en-US" altLang="ja-JP" sz="1400" dirty="0">
                <a:latin typeface="+mn-ea"/>
              </a:rPr>
              <a:t>”Generate Plot”.</a:t>
            </a:r>
          </a:p>
        </p:txBody>
      </p:sp>
      <p:grpSp>
        <p:nvGrpSpPr>
          <p:cNvPr id="10" name="グループ化 19">
            <a:extLst>
              <a:ext uri="{FF2B5EF4-FFF2-40B4-BE49-F238E27FC236}">
                <a16:creationId xmlns:a16="http://schemas.microsoft.com/office/drawing/2014/main" id="{404FCE36-573C-402F-A44B-20136AE50DBB}"/>
              </a:ext>
            </a:extLst>
          </p:cNvPr>
          <p:cNvGrpSpPr>
            <a:grpSpLocks/>
          </p:cNvGrpSpPr>
          <p:nvPr/>
        </p:nvGrpSpPr>
        <p:grpSpPr bwMode="auto">
          <a:xfrm>
            <a:off x="1512000" y="3780000"/>
            <a:ext cx="433387" cy="647700"/>
            <a:chOff x="9008376" y="4278533"/>
            <a:chExt cx="432048" cy="647700"/>
          </a:xfrm>
        </p:grpSpPr>
        <p:sp>
          <p:nvSpPr>
            <p:cNvPr id="11" name="下矢印 20">
              <a:extLst>
                <a:ext uri="{FF2B5EF4-FFF2-40B4-BE49-F238E27FC236}">
                  <a16:creationId xmlns:a16="http://schemas.microsoft.com/office/drawing/2014/main" id="{E7363C0C-BFF2-49A3-8B55-D5AD591FE005}"/>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F0DF0A2B-CE1F-4531-8777-C9BB071BC3AB}"/>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
        <p:nvSpPr>
          <p:cNvPr id="14" name="右中かっこ 13">
            <a:extLst>
              <a:ext uri="{FF2B5EF4-FFF2-40B4-BE49-F238E27FC236}">
                <a16:creationId xmlns:a16="http://schemas.microsoft.com/office/drawing/2014/main" id="{3134C3D4-CB9C-4E6E-B881-1E7BE96EFC98}"/>
              </a:ext>
            </a:extLst>
          </p:cNvPr>
          <p:cNvSpPr/>
          <p:nvPr/>
        </p:nvSpPr>
        <p:spPr>
          <a:xfrm>
            <a:off x="2595042" y="2700000"/>
            <a:ext cx="108000" cy="468000"/>
          </a:xfrm>
          <a:prstGeom prst="rightBrace">
            <a:avLst>
              <a:gd name="adj1" fmla="val 32935"/>
              <a:gd name="adj2" fmla="val 5000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ja-JP" altLang="en-US"/>
          </a:p>
        </p:txBody>
      </p:sp>
      <p:grpSp>
        <p:nvGrpSpPr>
          <p:cNvPr id="15" name="グループ化 19">
            <a:extLst>
              <a:ext uri="{FF2B5EF4-FFF2-40B4-BE49-F238E27FC236}">
                <a16:creationId xmlns:a16="http://schemas.microsoft.com/office/drawing/2014/main" id="{73A0042E-C347-4C7C-8DA6-7B86D3D3D9E6}"/>
              </a:ext>
            </a:extLst>
          </p:cNvPr>
          <p:cNvGrpSpPr>
            <a:grpSpLocks/>
          </p:cNvGrpSpPr>
          <p:nvPr/>
        </p:nvGrpSpPr>
        <p:grpSpPr bwMode="auto">
          <a:xfrm>
            <a:off x="2720752" y="2610000"/>
            <a:ext cx="433387" cy="647700"/>
            <a:chOff x="9008376" y="4278533"/>
            <a:chExt cx="432048" cy="647700"/>
          </a:xfrm>
        </p:grpSpPr>
        <p:sp>
          <p:nvSpPr>
            <p:cNvPr id="17" name="下矢印 20">
              <a:extLst>
                <a:ext uri="{FF2B5EF4-FFF2-40B4-BE49-F238E27FC236}">
                  <a16:creationId xmlns:a16="http://schemas.microsoft.com/office/drawing/2014/main" id="{95810D78-D141-4530-90ED-27C70BEE4F93}"/>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8" name="テキスト ボックス 21">
              <a:extLst>
                <a:ext uri="{FF2B5EF4-FFF2-40B4-BE49-F238E27FC236}">
                  <a16:creationId xmlns:a16="http://schemas.microsoft.com/office/drawing/2014/main" id="{E6AEB426-8884-44C3-9DB9-1B82B1AB169D}"/>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grpSp>
        <p:nvGrpSpPr>
          <p:cNvPr id="19" name="グループ化 19">
            <a:extLst>
              <a:ext uri="{FF2B5EF4-FFF2-40B4-BE49-F238E27FC236}">
                <a16:creationId xmlns:a16="http://schemas.microsoft.com/office/drawing/2014/main" id="{131A281D-0E30-450A-9E37-52BF3FE69BEC}"/>
              </a:ext>
            </a:extLst>
          </p:cNvPr>
          <p:cNvGrpSpPr>
            <a:grpSpLocks/>
          </p:cNvGrpSpPr>
          <p:nvPr/>
        </p:nvGrpSpPr>
        <p:grpSpPr bwMode="auto">
          <a:xfrm>
            <a:off x="3348000" y="3240000"/>
            <a:ext cx="433387" cy="647700"/>
            <a:chOff x="9008376" y="4278533"/>
            <a:chExt cx="432048" cy="647700"/>
          </a:xfrm>
        </p:grpSpPr>
        <p:sp>
          <p:nvSpPr>
            <p:cNvPr id="20" name="下矢印 20">
              <a:extLst>
                <a:ext uri="{FF2B5EF4-FFF2-40B4-BE49-F238E27FC236}">
                  <a16:creationId xmlns:a16="http://schemas.microsoft.com/office/drawing/2014/main" id="{F1FF1E52-3D85-49DC-BC1C-5D8040E57278}"/>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21" name="テキスト ボックス 21">
              <a:extLst>
                <a:ext uri="{FF2B5EF4-FFF2-40B4-BE49-F238E27FC236}">
                  <a16:creationId xmlns:a16="http://schemas.microsoft.com/office/drawing/2014/main" id="{E07E5571-9027-4796-8BC2-8AA9BE02A98A}"/>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spTree>
    <p:extLst>
      <p:ext uri="{BB962C8B-B14F-4D97-AF65-F5344CB8AC3E}">
        <p14:creationId xmlns:p14="http://schemas.microsoft.com/office/powerpoint/2010/main" val="28809521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9EFE0AB0-9118-4A45-A17F-04F1F036B450}"/>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Expression Level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58</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5169024" y="46100"/>
            <a:ext cx="4680520"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By default, </a:t>
            </a:r>
            <a:r>
              <a:rPr lang="ja-JP" altLang="en-US" sz="1400" dirty="0">
                <a:latin typeface="+mn-ea"/>
              </a:rPr>
              <a:t>①</a:t>
            </a:r>
            <a:r>
              <a:rPr lang="en-US" altLang="ja-JP" sz="1400" dirty="0" err="1">
                <a:latin typeface="+mn-ea"/>
              </a:rPr>
              <a:t>Barplot</a:t>
            </a:r>
            <a:r>
              <a:rPr lang="en-US" altLang="ja-JP" sz="1400" dirty="0">
                <a:latin typeface="+mn-ea"/>
              </a:rPr>
              <a:t> and </a:t>
            </a:r>
            <a:r>
              <a:rPr lang="ja-JP" altLang="en-US" sz="1400" dirty="0">
                <a:latin typeface="+mn-ea"/>
              </a:rPr>
              <a:t>②</a:t>
            </a:r>
            <a:r>
              <a:rPr lang="en-US" altLang="ja-JP" sz="1400" dirty="0">
                <a:latin typeface="+mn-ea"/>
              </a:rPr>
              <a:t>Expression Table are displayed.</a:t>
            </a:r>
          </a:p>
        </p:txBody>
      </p:sp>
      <p:grpSp>
        <p:nvGrpSpPr>
          <p:cNvPr id="8" name="グループ化 25">
            <a:extLst>
              <a:ext uri="{FF2B5EF4-FFF2-40B4-BE49-F238E27FC236}">
                <a16:creationId xmlns:a16="http://schemas.microsoft.com/office/drawing/2014/main" id="{31B48A15-C154-4773-9F5C-157625A93B68}"/>
              </a:ext>
            </a:extLst>
          </p:cNvPr>
          <p:cNvGrpSpPr>
            <a:grpSpLocks/>
          </p:cNvGrpSpPr>
          <p:nvPr/>
        </p:nvGrpSpPr>
        <p:grpSpPr bwMode="auto">
          <a:xfrm>
            <a:off x="3895911" y="4985896"/>
            <a:ext cx="647700" cy="368300"/>
            <a:chOff x="8265543" y="5967772"/>
            <a:chExt cx="647700" cy="369332"/>
          </a:xfrm>
        </p:grpSpPr>
        <p:sp>
          <p:nvSpPr>
            <p:cNvPr id="10" name="下矢印 26">
              <a:extLst>
                <a:ext uri="{FF2B5EF4-FFF2-40B4-BE49-F238E27FC236}">
                  <a16:creationId xmlns:a16="http://schemas.microsoft.com/office/drawing/2014/main" id="{1830C364-3EAA-4444-8E12-6EED624C9394}"/>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F6E7BEAE-8324-4CC6-A8AD-FC4C1B314FF6}"/>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3" name="グループ化 25">
            <a:extLst>
              <a:ext uri="{FF2B5EF4-FFF2-40B4-BE49-F238E27FC236}">
                <a16:creationId xmlns:a16="http://schemas.microsoft.com/office/drawing/2014/main" id="{C9F86C8A-882F-4CF6-813B-D362C67A351A}"/>
              </a:ext>
            </a:extLst>
          </p:cNvPr>
          <p:cNvGrpSpPr>
            <a:grpSpLocks/>
          </p:cNvGrpSpPr>
          <p:nvPr/>
        </p:nvGrpSpPr>
        <p:grpSpPr bwMode="auto">
          <a:xfrm>
            <a:off x="3656856" y="1687954"/>
            <a:ext cx="647700" cy="368300"/>
            <a:chOff x="8265543" y="5967772"/>
            <a:chExt cx="647700" cy="369332"/>
          </a:xfrm>
        </p:grpSpPr>
        <p:sp>
          <p:nvSpPr>
            <p:cNvPr id="14" name="下矢印 26">
              <a:extLst>
                <a:ext uri="{FF2B5EF4-FFF2-40B4-BE49-F238E27FC236}">
                  <a16:creationId xmlns:a16="http://schemas.microsoft.com/office/drawing/2014/main" id="{2A5CC40E-BFBF-47EE-A2CE-6B7E1ABA003E}"/>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7">
              <a:extLst>
                <a:ext uri="{FF2B5EF4-FFF2-40B4-BE49-F238E27FC236}">
                  <a16:creationId xmlns:a16="http://schemas.microsoft.com/office/drawing/2014/main" id="{A92F5551-1F51-442F-8E38-230E317C3445}"/>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3012879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A7853B3-8726-4F02-B73B-F4D62BC98FA4}"/>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Expression Level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59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5097016" y="46100"/>
            <a:ext cx="4752528"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Boxplot and </a:t>
            </a:r>
            <a:r>
              <a:rPr lang="ja-JP" altLang="en-US" sz="1400" dirty="0">
                <a:latin typeface="+mn-ea"/>
              </a:rPr>
              <a:t>②</a:t>
            </a:r>
            <a:r>
              <a:rPr lang="en-US" altLang="ja-JP" sz="1400" dirty="0">
                <a:latin typeface="+mn-ea"/>
              </a:rPr>
              <a:t>Result Table can also be chosen for display.</a:t>
            </a:r>
          </a:p>
        </p:txBody>
      </p:sp>
      <p:grpSp>
        <p:nvGrpSpPr>
          <p:cNvPr id="8" name="グループ化 25">
            <a:extLst>
              <a:ext uri="{FF2B5EF4-FFF2-40B4-BE49-F238E27FC236}">
                <a16:creationId xmlns:a16="http://schemas.microsoft.com/office/drawing/2014/main" id="{123878B1-7FB9-4484-AEE0-85607593E857}"/>
              </a:ext>
            </a:extLst>
          </p:cNvPr>
          <p:cNvGrpSpPr>
            <a:grpSpLocks/>
          </p:cNvGrpSpPr>
          <p:nvPr/>
        </p:nvGrpSpPr>
        <p:grpSpPr bwMode="auto">
          <a:xfrm>
            <a:off x="4802400" y="4474800"/>
            <a:ext cx="647700" cy="368300"/>
            <a:chOff x="8265543" y="5967772"/>
            <a:chExt cx="647700" cy="369332"/>
          </a:xfrm>
        </p:grpSpPr>
        <p:sp>
          <p:nvSpPr>
            <p:cNvPr id="10" name="下矢印 26">
              <a:extLst>
                <a:ext uri="{FF2B5EF4-FFF2-40B4-BE49-F238E27FC236}">
                  <a16:creationId xmlns:a16="http://schemas.microsoft.com/office/drawing/2014/main" id="{D198313A-EBB8-41B5-83B8-E8123ED2349C}"/>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7">
              <a:extLst>
                <a:ext uri="{FF2B5EF4-FFF2-40B4-BE49-F238E27FC236}">
                  <a16:creationId xmlns:a16="http://schemas.microsoft.com/office/drawing/2014/main" id="{39A500C5-B0C8-4B78-A27B-9B541017F79D}"/>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grpSp>
        <p:nvGrpSpPr>
          <p:cNvPr id="13" name="グループ化 25">
            <a:extLst>
              <a:ext uri="{FF2B5EF4-FFF2-40B4-BE49-F238E27FC236}">
                <a16:creationId xmlns:a16="http://schemas.microsoft.com/office/drawing/2014/main" id="{F3AF423D-8D96-46EF-9859-3F7C95CF8966}"/>
              </a:ext>
            </a:extLst>
          </p:cNvPr>
          <p:cNvGrpSpPr>
            <a:grpSpLocks/>
          </p:cNvGrpSpPr>
          <p:nvPr/>
        </p:nvGrpSpPr>
        <p:grpSpPr bwMode="auto">
          <a:xfrm>
            <a:off x="4362636" y="1209668"/>
            <a:ext cx="647700" cy="368300"/>
            <a:chOff x="8265543" y="5967772"/>
            <a:chExt cx="647700" cy="369332"/>
          </a:xfrm>
        </p:grpSpPr>
        <p:sp>
          <p:nvSpPr>
            <p:cNvPr id="14" name="下矢印 26">
              <a:extLst>
                <a:ext uri="{FF2B5EF4-FFF2-40B4-BE49-F238E27FC236}">
                  <a16:creationId xmlns:a16="http://schemas.microsoft.com/office/drawing/2014/main" id="{44134F01-6C6D-4DA0-9636-6BB826374166}"/>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7">
              <a:extLst>
                <a:ext uri="{FF2B5EF4-FFF2-40B4-BE49-F238E27FC236}">
                  <a16:creationId xmlns:a16="http://schemas.microsoft.com/office/drawing/2014/main" id="{FA7B74BB-299D-4B62-8F6A-A85C7FC0CAAF}"/>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①</a:t>
              </a:r>
            </a:p>
          </p:txBody>
        </p:sp>
      </p:grpSp>
    </p:spTree>
    <p:extLst>
      <p:ext uri="{BB962C8B-B14F-4D97-AF65-F5344CB8AC3E}">
        <p14:creationId xmlns:p14="http://schemas.microsoft.com/office/powerpoint/2010/main" val="1091865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solidFill>
                  <a:schemeClr val="bg1">
                    <a:lumMod val="50000"/>
                  </a:schemeClr>
                </a:solidFill>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6</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38238536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タイトル 1"/>
          <p:cNvSpPr>
            <a:spLocks noGrp="1"/>
          </p:cNvSpPr>
          <p:nvPr>
            <p:ph type="title"/>
          </p:nvPr>
        </p:nvSpPr>
        <p:spPr>
          <a:xfrm>
            <a:off x="345600" y="187199"/>
            <a:ext cx="9210228" cy="936000"/>
          </a:xfrm>
        </p:spPr>
        <p:txBody>
          <a:bodyPr/>
          <a:lstStyle/>
          <a:p>
            <a:r>
              <a:rPr lang="en-US" altLang="ja-JP" sz="4000" dirty="0"/>
              <a:t>Contents</a:t>
            </a:r>
            <a:endParaRPr lang="ja-JP" altLang="en-US" sz="4000" dirty="0"/>
          </a:p>
        </p:txBody>
      </p:sp>
      <p:sp>
        <p:nvSpPr>
          <p:cNvPr id="8195" name="コンテンツ プレースホルダー 2"/>
          <p:cNvSpPr>
            <a:spLocks noGrp="1"/>
          </p:cNvSpPr>
          <p:nvPr>
            <p:ph idx="1"/>
          </p:nvPr>
        </p:nvSpPr>
        <p:spPr>
          <a:xfrm>
            <a:off x="36000" y="936000"/>
            <a:ext cx="9453504" cy="4536157"/>
          </a:xfrm>
        </p:spPr>
        <p:txBody>
          <a:bodyPr/>
          <a:lstStyle/>
          <a:p>
            <a:r>
              <a:rPr lang="en-US" altLang="ja-JP" sz="2400" dirty="0">
                <a:solidFill>
                  <a:schemeClr val="bg1">
                    <a:lumMod val="50000"/>
                  </a:schemeClr>
                </a:solidFill>
                <a:latin typeface="+mn-ea"/>
              </a:rPr>
              <a:t>TCC-GUI GitHub page</a:t>
            </a:r>
          </a:p>
          <a:p>
            <a:pPr lvl="1"/>
            <a:r>
              <a:rPr lang="en-US" altLang="ja-JP" sz="2000" dirty="0">
                <a:solidFill>
                  <a:schemeClr val="bg1">
                    <a:lumMod val="50000"/>
                  </a:schemeClr>
                </a:solidFill>
                <a:latin typeface="+mn-ea"/>
              </a:rPr>
              <a:t>prerequisites, standalone version, and online version</a:t>
            </a:r>
          </a:p>
          <a:p>
            <a:r>
              <a:rPr lang="en-US" altLang="ja-JP" sz="2400" dirty="0">
                <a:solidFill>
                  <a:schemeClr val="bg1">
                    <a:lumMod val="50000"/>
                  </a:schemeClr>
                </a:solidFill>
                <a:latin typeface="+mn-ea"/>
              </a:rPr>
              <a:t>Data Simulation (Step 0)</a:t>
            </a:r>
          </a:p>
          <a:p>
            <a:r>
              <a:rPr lang="en-US" altLang="ja-JP" sz="2400" dirty="0">
                <a:solidFill>
                  <a:schemeClr val="bg1">
                    <a:lumMod val="50000"/>
                  </a:schemeClr>
                </a:solidFill>
                <a:latin typeface="+mn-ea"/>
              </a:rPr>
              <a:t>Exploratory Analysis (Step 1)</a:t>
            </a:r>
          </a:p>
          <a:p>
            <a:r>
              <a:rPr lang="en-US" altLang="ja-JP" sz="2400" dirty="0">
                <a:solidFill>
                  <a:schemeClr val="bg1">
                    <a:lumMod val="50000"/>
                  </a:schemeClr>
                </a:solidFill>
                <a:latin typeface="+mn-ea"/>
              </a:rPr>
              <a:t>TCC Computation (Step 2)</a:t>
            </a:r>
            <a:endParaRPr lang="en-US" altLang="ja-JP" sz="2000" dirty="0">
              <a:solidFill>
                <a:schemeClr val="bg1">
                  <a:lumMod val="50000"/>
                </a:schemeClr>
              </a:solidFill>
              <a:latin typeface="+mn-ea"/>
            </a:endParaRPr>
          </a:p>
          <a:p>
            <a:r>
              <a:rPr lang="en-US" altLang="ja-JP" sz="2400" dirty="0">
                <a:solidFill>
                  <a:schemeClr val="bg1">
                    <a:lumMod val="50000"/>
                  </a:schemeClr>
                </a:solidFill>
                <a:latin typeface="+mn-ea"/>
              </a:rPr>
              <a:t>Visualization (Step 3)</a:t>
            </a:r>
          </a:p>
          <a:p>
            <a:pPr lvl="1"/>
            <a:r>
              <a:rPr lang="en-US" altLang="ja-JP" sz="2000" dirty="0">
                <a:solidFill>
                  <a:schemeClr val="bg1">
                    <a:lumMod val="50000"/>
                  </a:schemeClr>
                </a:solidFill>
                <a:latin typeface="+mn-ea"/>
              </a:rPr>
              <a:t>MA Plot, Volcano Plot</a:t>
            </a:r>
          </a:p>
          <a:p>
            <a:pPr lvl="1"/>
            <a:r>
              <a:rPr lang="en-US" altLang="ja-JP" sz="2000" dirty="0">
                <a:solidFill>
                  <a:schemeClr val="bg1">
                    <a:lumMod val="50000"/>
                  </a:schemeClr>
                </a:solidFill>
                <a:latin typeface="+mn-ea"/>
              </a:rPr>
              <a:t>Heatmap, Expression Level</a:t>
            </a:r>
          </a:p>
          <a:p>
            <a:r>
              <a:rPr lang="en-US" altLang="ja-JP" sz="2400" dirty="0">
                <a:latin typeface="+mn-ea"/>
              </a:rPr>
              <a:t>Report (Step 4)</a:t>
            </a:r>
          </a:p>
        </p:txBody>
      </p:sp>
      <p:sp>
        <p:nvSpPr>
          <p:cNvPr id="8196" name="スライド番号プレースホルダー 3"/>
          <p:cNvSpPr>
            <a:spLocks noGrp="1"/>
          </p:cNvSpPr>
          <p:nvPr>
            <p:ph type="sldNum" sz="quarter" idx="11"/>
          </p:nvPr>
        </p:nvSpPr>
        <p:spPr>
          <a:xfrm>
            <a:off x="7594600" y="6400800"/>
            <a:ext cx="23114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fld id="{4D624CC1-A614-404B-9E2D-D9700E8FC68F}" type="slidenum">
              <a:rPr kumimoji="0" lang="en-US" altLang="ja-JP" smtClean="0">
                <a:latin typeface="Arial Black" pitchFamily="34" charset="0"/>
              </a:rPr>
              <a:pPr eaLnBrk="1" hangingPunct="1"/>
              <a:t>60</a:t>
            </a:fld>
            <a:endParaRPr kumimoji="0" lang="en-US" altLang="ja-JP">
              <a:latin typeface="Arial Black" pitchFamily="34" charset="0"/>
            </a:endParaRPr>
          </a:p>
        </p:txBody>
      </p:sp>
      <p:sp>
        <p:nvSpPr>
          <p:cNvPr id="8197" name="日付プレースホルダー 4"/>
          <p:cNvSpPr>
            <a:spLocks noGrp="1"/>
          </p:cNvSpPr>
          <p:nvPr>
            <p:ph type="dt" sz="quarter" idx="12"/>
          </p:nvPr>
        </p:nvSpPr>
        <p:spPr>
          <a:xfrm>
            <a:off x="0" y="6375400"/>
            <a:ext cx="23114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eaLnBrk="1" hangingPunct="1"/>
            <a:r>
              <a:rPr kumimoji="0" lang="en-US" altLang="ja-JP"/>
              <a:t>May 25, 2018</a:t>
            </a:r>
          </a:p>
        </p:txBody>
      </p:sp>
    </p:spTree>
    <p:extLst>
      <p:ext uri="{BB962C8B-B14F-4D97-AF65-F5344CB8AC3E}">
        <p14:creationId xmlns:p14="http://schemas.microsoft.com/office/powerpoint/2010/main" val="11061209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1287888A-1118-4E13-A13A-05400DBE5C32}"/>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4</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61</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4880992" y="46100"/>
            <a:ext cx="4968552" cy="738664"/>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While all the results including R codes can be saved in individual steps, some users may prefer these results in one file. To do this, </a:t>
            </a:r>
            <a:r>
              <a:rPr lang="ja-JP" altLang="en-US" sz="1400" dirty="0">
                <a:latin typeface="+mn-ea"/>
              </a:rPr>
              <a:t>①</a:t>
            </a:r>
            <a:r>
              <a:rPr lang="en-US" altLang="ja-JP" sz="1400" dirty="0">
                <a:latin typeface="+mn-ea"/>
              </a:rPr>
              <a:t>select Step 4, and </a:t>
            </a:r>
            <a:r>
              <a:rPr lang="ja-JP" altLang="en-US" sz="1400" dirty="0">
                <a:latin typeface="+mn-ea"/>
              </a:rPr>
              <a:t>②</a:t>
            </a:r>
            <a:r>
              <a:rPr lang="en-US" altLang="ja-JP" sz="1400" dirty="0">
                <a:latin typeface="+mn-ea"/>
              </a:rPr>
              <a:t>click on “Generate Report”.</a:t>
            </a:r>
          </a:p>
        </p:txBody>
      </p:sp>
      <p:grpSp>
        <p:nvGrpSpPr>
          <p:cNvPr id="8" name="グループ化 19">
            <a:extLst>
              <a:ext uri="{FF2B5EF4-FFF2-40B4-BE49-F238E27FC236}">
                <a16:creationId xmlns:a16="http://schemas.microsoft.com/office/drawing/2014/main" id="{4AD061C6-DC0A-46C3-B1C1-415629DE7558}"/>
              </a:ext>
            </a:extLst>
          </p:cNvPr>
          <p:cNvGrpSpPr>
            <a:grpSpLocks/>
          </p:cNvGrpSpPr>
          <p:nvPr/>
        </p:nvGrpSpPr>
        <p:grpSpPr bwMode="auto">
          <a:xfrm>
            <a:off x="1512000" y="4068000"/>
            <a:ext cx="433387" cy="647700"/>
            <a:chOff x="9008376" y="4278533"/>
            <a:chExt cx="432048" cy="647700"/>
          </a:xfrm>
        </p:grpSpPr>
        <p:sp>
          <p:nvSpPr>
            <p:cNvPr id="10" name="下矢印 20">
              <a:extLst>
                <a:ext uri="{FF2B5EF4-FFF2-40B4-BE49-F238E27FC236}">
                  <a16:creationId xmlns:a16="http://schemas.microsoft.com/office/drawing/2014/main" id="{4C43A979-5EA0-4190-B6EE-CE66D671699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1" name="テキスト ボックス 21">
              <a:extLst>
                <a:ext uri="{FF2B5EF4-FFF2-40B4-BE49-F238E27FC236}">
                  <a16:creationId xmlns:a16="http://schemas.microsoft.com/office/drawing/2014/main" id="{E4401E44-A27A-488D-AFB6-C4B087E58910}"/>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3" name="グループ化 19">
            <a:extLst>
              <a:ext uri="{FF2B5EF4-FFF2-40B4-BE49-F238E27FC236}">
                <a16:creationId xmlns:a16="http://schemas.microsoft.com/office/drawing/2014/main" id="{6ACA6E0B-3C50-4C42-AABF-7FA2F765B92D}"/>
              </a:ext>
            </a:extLst>
          </p:cNvPr>
          <p:cNvGrpSpPr>
            <a:grpSpLocks/>
          </p:cNvGrpSpPr>
          <p:nvPr/>
        </p:nvGrpSpPr>
        <p:grpSpPr bwMode="auto">
          <a:xfrm>
            <a:off x="3348000" y="2628000"/>
            <a:ext cx="433387" cy="647700"/>
            <a:chOff x="9008376" y="4278533"/>
            <a:chExt cx="432048" cy="647700"/>
          </a:xfrm>
        </p:grpSpPr>
        <p:sp>
          <p:nvSpPr>
            <p:cNvPr id="14" name="下矢印 20">
              <a:extLst>
                <a:ext uri="{FF2B5EF4-FFF2-40B4-BE49-F238E27FC236}">
                  <a16:creationId xmlns:a16="http://schemas.microsoft.com/office/drawing/2014/main" id="{DC0CB4C9-C8B7-43F4-ADA8-2128810B140C}"/>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5" name="テキスト ボックス 21">
              <a:extLst>
                <a:ext uri="{FF2B5EF4-FFF2-40B4-BE49-F238E27FC236}">
                  <a16:creationId xmlns:a16="http://schemas.microsoft.com/office/drawing/2014/main" id="{DD64BF5E-A5CD-4140-8DB3-2A11C64B2D9C}"/>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③</a:t>
              </a:r>
            </a:p>
          </p:txBody>
        </p:sp>
      </p:grpSp>
    </p:spTree>
    <p:extLst>
      <p:ext uri="{BB962C8B-B14F-4D97-AF65-F5344CB8AC3E}">
        <p14:creationId xmlns:p14="http://schemas.microsoft.com/office/powerpoint/2010/main" val="37561013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98E58C8-619C-4642-9640-B9A93C7F06B6}"/>
              </a:ext>
            </a:extLst>
          </p:cNvPr>
          <p:cNvPicPr>
            <a:picLocks noChangeAspect="1"/>
          </p:cNvPicPr>
          <p:nvPr/>
        </p:nvPicPr>
        <p:blipFill>
          <a:blip r:embed="rId2"/>
          <a:stretch>
            <a:fillRect/>
          </a:stretch>
        </p:blipFill>
        <p:spPr>
          <a:xfrm>
            <a:off x="36001" y="936000"/>
            <a:ext cx="9105900" cy="5669280"/>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Report generated</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62</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6" name="Text Box 8">
            <a:extLst>
              <a:ext uri="{FF2B5EF4-FFF2-40B4-BE49-F238E27FC236}">
                <a16:creationId xmlns:a16="http://schemas.microsoft.com/office/drawing/2014/main" id="{89EBEF4A-65EB-4661-9B7D-07C757916EB8}"/>
              </a:ext>
            </a:extLst>
          </p:cNvPr>
          <p:cNvSpPr txBox="1">
            <a:spLocks noChangeArrowheads="1"/>
          </p:cNvSpPr>
          <p:nvPr/>
        </p:nvSpPr>
        <p:spPr bwMode="auto">
          <a:xfrm>
            <a:off x="5529064" y="46100"/>
            <a:ext cx="4320480"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Click “Download”; the html report (Plot_Report.html) will be obtained, </a:t>
            </a:r>
            <a:r>
              <a:rPr lang="ja-JP" altLang="en-US" sz="1400" dirty="0">
                <a:latin typeface="+mn-ea"/>
              </a:rPr>
              <a:t>②</a:t>
            </a:r>
            <a:r>
              <a:rPr lang="en-US" altLang="ja-JP" sz="1400" dirty="0">
                <a:latin typeface="+mn-ea"/>
              </a:rPr>
              <a:t>as seen in the red frame.</a:t>
            </a:r>
          </a:p>
        </p:txBody>
      </p:sp>
      <p:pic>
        <p:nvPicPr>
          <p:cNvPr id="4" name="図 3">
            <a:extLst>
              <a:ext uri="{FF2B5EF4-FFF2-40B4-BE49-F238E27FC236}">
                <a16:creationId xmlns:a16="http://schemas.microsoft.com/office/drawing/2014/main" id="{CB63EDED-7E66-4705-8A57-35C01F6FF277}"/>
              </a:ext>
            </a:extLst>
          </p:cNvPr>
          <p:cNvPicPr>
            <a:picLocks noChangeAspect="1"/>
          </p:cNvPicPr>
          <p:nvPr/>
        </p:nvPicPr>
        <p:blipFill>
          <a:blip r:embed="rId3"/>
          <a:stretch>
            <a:fillRect/>
          </a:stretch>
        </p:blipFill>
        <p:spPr>
          <a:xfrm>
            <a:off x="3996000" y="2016000"/>
            <a:ext cx="5877465" cy="4595371"/>
          </a:xfrm>
          <a:prstGeom prst="rect">
            <a:avLst/>
          </a:prstGeom>
          <a:ln w="19050">
            <a:solidFill>
              <a:srgbClr val="FF0000"/>
            </a:solidFill>
          </a:ln>
        </p:spPr>
      </p:pic>
      <p:grpSp>
        <p:nvGrpSpPr>
          <p:cNvPr id="10" name="グループ化 19">
            <a:extLst>
              <a:ext uri="{FF2B5EF4-FFF2-40B4-BE49-F238E27FC236}">
                <a16:creationId xmlns:a16="http://schemas.microsoft.com/office/drawing/2014/main" id="{B8DC16C6-2138-470F-B1B5-A9DEBA20CFBA}"/>
              </a:ext>
            </a:extLst>
          </p:cNvPr>
          <p:cNvGrpSpPr>
            <a:grpSpLocks/>
          </p:cNvGrpSpPr>
          <p:nvPr/>
        </p:nvGrpSpPr>
        <p:grpSpPr bwMode="auto">
          <a:xfrm>
            <a:off x="2664000" y="2973600"/>
            <a:ext cx="433387" cy="647700"/>
            <a:chOff x="9008376" y="4278533"/>
            <a:chExt cx="432048" cy="647700"/>
          </a:xfrm>
        </p:grpSpPr>
        <p:sp>
          <p:nvSpPr>
            <p:cNvPr id="11" name="下矢印 20">
              <a:extLst>
                <a:ext uri="{FF2B5EF4-FFF2-40B4-BE49-F238E27FC236}">
                  <a16:creationId xmlns:a16="http://schemas.microsoft.com/office/drawing/2014/main" id="{E27B5655-1AAC-4AD3-BA04-7241C077DFE9}"/>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3D3A7790-C283-4F79-87FD-58B5923F7210}"/>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4" name="グループ化 25">
            <a:extLst>
              <a:ext uri="{FF2B5EF4-FFF2-40B4-BE49-F238E27FC236}">
                <a16:creationId xmlns:a16="http://schemas.microsoft.com/office/drawing/2014/main" id="{8FF07FAC-DC66-4E8E-B254-4E1A8BE8C7E4}"/>
              </a:ext>
            </a:extLst>
          </p:cNvPr>
          <p:cNvGrpSpPr>
            <a:grpSpLocks/>
          </p:cNvGrpSpPr>
          <p:nvPr/>
        </p:nvGrpSpPr>
        <p:grpSpPr bwMode="auto">
          <a:xfrm>
            <a:off x="6598800" y="1670400"/>
            <a:ext cx="647700" cy="368300"/>
            <a:chOff x="8265543" y="5967772"/>
            <a:chExt cx="647700" cy="369332"/>
          </a:xfrm>
        </p:grpSpPr>
        <p:sp>
          <p:nvSpPr>
            <p:cNvPr id="15" name="下矢印 26">
              <a:extLst>
                <a:ext uri="{FF2B5EF4-FFF2-40B4-BE49-F238E27FC236}">
                  <a16:creationId xmlns:a16="http://schemas.microsoft.com/office/drawing/2014/main" id="{AA56C834-930C-4DAD-9794-5527F0AC24CD}"/>
                </a:ext>
              </a:extLst>
            </p:cNvPr>
            <p:cNvSpPr>
              <a:spLocks noChangeArrowheads="1"/>
            </p:cNvSpPr>
            <p:nvPr/>
          </p:nvSpPr>
          <p:spPr bwMode="auto">
            <a:xfrm>
              <a:off x="8265543" y="6026400"/>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7" name="テキスト ボックス 27">
              <a:extLst>
                <a:ext uri="{FF2B5EF4-FFF2-40B4-BE49-F238E27FC236}">
                  <a16:creationId xmlns:a16="http://schemas.microsoft.com/office/drawing/2014/main" id="{1973CF7C-24F7-49AF-B16D-5BA5470FE054}"/>
                </a:ext>
              </a:extLst>
            </p:cNvPr>
            <p:cNvSpPr txBox="1">
              <a:spLocks noChangeArrowheads="1"/>
            </p:cNvSpPr>
            <p:nvPr/>
          </p:nvSpPr>
          <p:spPr bwMode="auto">
            <a:xfrm>
              <a:off x="8396400" y="5967772"/>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②</a:t>
              </a:r>
            </a:p>
          </p:txBody>
        </p:sp>
      </p:grpSp>
    </p:spTree>
    <p:extLst>
      <p:ext uri="{BB962C8B-B14F-4D97-AF65-F5344CB8AC3E}">
        <p14:creationId xmlns:p14="http://schemas.microsoft.com/office/powerpoint/2010/main" val="2445010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6E79F5B5-17FE-4189-83A4-4BE16BED4D9F}"/>
              </a:ext>
            </a:extLst>
          </p:cNvPr>
          <p:cNvPicPr>
            <a:picLocks noChangeAspect="1"/>
          </p:cNvPicPr>
          <p:nvPr/>
        </p:nvPicPr>
        <p:blipFill>
          <a:blip r:embed="rId2"/>
          <a:stretch>
            <a:fillRect/>
          </a:stretch>
        </p:blipFill>
        <p:spPr>
          <a:xfrm>
            <a:off x="36000"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0</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7</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5457056" y="46100"/>
            <a:ext cx="4392488"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a:t>
            </a:r>
            <a:r>
              <a:rPr lang="en-US" altLang="ja-JP" sz="1400" dirty="0">
                <a:latin typeface="+mn-ea"/>
              </a:rPr>
              <a:t>Simulation data can be generated here (Step 0).</a:t>
            </a:r>
          </a:p>
        </p:txBody>
      </p:sp>
      <p:grpSp>
        <p:nvGrpSpPr>
          <p:cNvPr id="10" name="グループ化 19">
            <a:extLst>
              <a:ext uri="{FF2B5EF4-FFF2-40B4-BE49-F238E27FC236}">
                <a16:creationId xmlns:a16="http://schemas.microsoft.com/office/drawing/2014/main" id="{F9EDC024-B0BD-431E-A1B0-D1F1210BC1BF}"/>
              </a:ext>
            </a:extLst>
          </p:cNvPr>
          <p:cNvGrpSpPr>
            <a:grpSpLocks/>
          </p:cNvGrpSpPr>
          <p:nvPr/>
        </p:nvGrpSpPr>
        <p:grpSpPr bwMode="auto">
          <a:xfrm>
            <a:off x="1512000" y="2008800"/>
            <a:ext cx="433387" cy="647700"/>
            <a:chOff x="9008376" y="4278533"/>
            <a:chExt cx="432048" cy="647700"/>
          </a:xfrm>
        </p:grpSpPr>
        <p:sp>
          <p:nvSpPr>
            <p:cNvPr id="11" name="下矢印 20">
              <a:extLst>
                <a:ext uri="{FF2B5EF4-FFF2-40B4-BE49-F238E27FC236}">
                  <a16:creationId xmlns:a16="http://schemas.microsoft.com/office/drawing/2014/main" id="{5E29243F-B532-433E-B806-30A3D94D26D0}"/>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DFB17078-1056-4FDE-B29A-21DB0C9586A5}"/>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spTree>
    <p:extLst>
      <p:ext uri="{BB962C8B-B14F-4D97-AF65-F5344CB8AC3E}">
        <p14:creationId xmlns:p14="http://schemas.microsoft.com/office/powerpoint/2010/main" val="1567975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7F29AAE-456E-4208-8608-BDDE428CA2BB}"/>
              </a:ext>
            </a:extLst>
          </p:cNvPr>
          <p:cNvPicPr>
            <a:picLocks noChangeAspect="1"/>
          </p:cNvPicPr>
          <p:nvPr/>
        </p:nvPicPr>
        <p:blipFill>
          <a:blip r:embed="rId2"/>
          <a:stretch>
            <a:fillRect/>
          </a:stretch>
        </p:blipFill>
        <p:spPr>
          <a:xfrm>
            <a:off x="36002" y="936001"/>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t>Step 0</a:t>
            </a:r>
            <a:endParaRPr lang="ja-JP" altLang="en-US" sz="3200" dirty="0"/>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8</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14" name="Text Box 8">
            <a:extLst>
              <a:ext uri="{FF2B5EF4-FFF2-40B4-BE49-F238E27FC236}">
                <a16:creationId xmlns:a16="http://schemas.microsoft.com/office/drawing/2014/main" id="{5CDCAA91-CD9B-4578-A409-C6E07D0AA7CF}"/>
              </a:ext>
            </a:extLst>
          </p:cNvPr>
          <p:cNvSpPr txBox="1">
            <a:spLocks noChangeArrowheads="1"/>
          </p:cNvSpPr>
          <p:nvPr/>
        </p:nvSpPr>
        <p:spPr bwMode="auto">
          <a:xfrm>
            <a:off x="6393160" y="46100"/>
            <a:ext cx="3456384" cy="307777"/>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en-US" altLang="ja-JP" sz="1400" dirty="0">
                <a:latin typeface="+mn-ea"/>
              </a:rPr>
              <a:t>This is the initial screen in Step 0.</a:t>
            </a:r>
          </a:p>
        </p:txBody>
      </p:sp>
    </p:spTree>
    <p:extLst>
      <p:ext uri="{BB962C8B-B14F-4D97-AF65-F5344CB8AC3E}">
        <p14:creationId xmlns:p14="http://schemas.microsoft.com/office/powerpoint/2010/main" val="2840053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2E1CACF6-29FA-4736-AFE6-5E1838F60F9A}"/>
              </a:ext>
            </a:extLst>
          </p:cNvPr>
          <p:cNvPicPr>
            <a:picLocks noChangeAspect="1"/>
          </p:cNvPicPr>
          <p:nvPr/>
        </p:nvPicPr>
        <p:blipFill>
          <a:blip r:embed="rId2"/>
          <a:stretch>
            <a:fillRect/>
          </a:stretch>
        </p:blipFill>
        <p:spPr>
          <a:xfrm>
            <a:off x="36000" y="936000"/>
            <a:ext cx="8935403" cy="5669185"/>
          </a:xfrm>
          <a:prstGeom prst="rect">
            <a:avLst/>
          </a:prstGeom>
        </p:spPr>
      </p:pic>
      <p:sp>
        <p:nvSpPr>
          <p:cNvPr id="279554" name="Rectangle 2"/>
          <p:cNvSpPr>
            <a:spLocks noGrp="1" noChangeArrowheads="1"/>
          </p:cNvSpPr>
          <p:nvPr>
            <p:ph type="title"/>
          </p:nvPr>
        </p:nvSpPr>
        <p:spPr>
          <a:xfrm>
            <a:off x="344488" y="188640"/>
            <a:ext cx="5472608" cy="936104"/>
          </a:xfrm>
        </p:spPr>
        <p:txBody>
          <a:bodyPr/>
          <a:lstStyle/>
          <a:p>
            <a:r>
              <a:rPr lang="en-US" altLang="ja-JP" sz="3200" dirty="0">
                <a:solidFill>
                  <a:schemeClr val="bg1">
                    <a:lumMod val="50000"/>
                  </a:schemeClr>
                </a:solidFill>
              </a:rPr>
              <a:t>Step 1: initial screen</a:t>
            </a:r>
            <a:endParaRPr lang="ja-JP" altLang="en-US" sz="3200" dirty="0">
              <a:solidFill>
                <a:schemeClr val="bg1">
                  <a:lumMod val="50000"/>
                </a:schemeClr>
              </a:solidFill>
            </a:endParaRPr>
          </a:p>
        </p:txBody>
      </p:sp>
      <p:sp>
        <p:nvSpPr>
          <p:cNvPr id="12" name="スライド番号プレースホルダ 11"/>
          <p:cNvSpPr>
            <a:spLocks noGrp="1"/>
          </p:cNvSpPr>
          <p:nvPr>
            <p:ph type="sldNum" sz="quarter" idx="11"/>
          </p:nvPr>
        </p:nvSpPr>
        <p:spPr>
          <a:xfrm>
            <a:off x="7594600" y="6400800"/>
            <a:ext cx="2311400" cy="457200"/>
          </a:xfrm>
        </p:spPr>
        <p:txBody>
          <a:bodyPr/>
          <a:lstStyle/>
          <a:p>
            <a:fld id="{2B142465-259E-4698-8F11-D52261E8C608}" type="slidenum">
              <a:rPr lang="en-US" altLang="ja-JP" smtClean="0">
                <a:solidFill>
                  <a:srgbClr val="000000"/>
                </a:solidFill>
              </a:rPr>
              <a:pPr/>
              <a:t>9</a:t>
            </a:fld>
            <a:endParaRPr lang="en-US" altLang="ja-JP" dirty="0">
              <a:solidFill>
                <a:srgbClr val="000000"/>
              </a:solidFill>
            </a:endParaRPr>
          </a:p>
        </p:txBody>
      </p:sp>
      <p:sp>
        <p:nvSpPr>
          <p:cNvPr id="9" name="Rectangle 16"/>
          <p:cNvSpPr>
            <a:spLocks noGrp="1" noChangeArrowheads="1"/>
          </p:cNvSpPr>
          <p:nvPr>
            <p:ph type="dt" sz="quarter" idx="10"/>
          </p:nvPr>
        </p:nvSpPr>
        <p:spPr>
          <a:xfrm>
            <a:off x="0" y="6400800"/>
            <a:ext cx="2576736" cy="457200"/>
          </a:xfrm>
          <a:noFill/>
        </p:spPr>
        <p:txBody>
          <a:bodyPr/>
          <a:lstStyle/>
          <a:p>
            <a:pPr algn="l"/>
            <a:r>
              <a:rPr lang="en-US" altLang="ja-JP">
                <a:solidFill>
                  <a:srgbClr val="000000"/>
                </a:solidFill>
              </a:rPr>
              <a:t>May 25, 2018</a:t>
            </a:r>
            <a:endParaRPr lang="en-US" altLang="ja-JP" dirty="0">
              <a:solidFill>
                <a:srgbClr val="000000"/>
              </a:solidFill>
            </a:endParaRPr>
          </a:p>
        </p:txBody>
      </p:sp>
      <p:sp>
        <p:nvSpPr>
          <p:cNvPr id="7" name="Text Box 8"/>
          <p:cNvSpPr txBox="1">
            <a:spLocks noChangeArrowheads="1"/>
          </p:cNvSpPr>
          <p:nvPr/>
        </p:nvSpPr>
        <p:spPr bwMode="auto">
          <a:xfrm>
            <a:off x="6033120" y="46100"/>
            <a:ext cx="3816424" cy="523220"/>
          </a:xfrm>
          <a:prstGeom prst="rect">
            <a:avLst/>
          </a:prstGeom>
          <a:solidFill>
            <a:srgbClr val="FFFF00"/>
          </a:solidFill>
          <a:ln w="9525">
            <a:solidFill>
              <a:srgbClr val="000000"/>
            </a:solidFill>
            <a:miter lim="800000"/>
            <a:headEnd/>
            <a:tailEnd/>
          </a:ln>
        </p:spPr>
        <p:txBody>
          <a:bodyPr wrap="square">
            <a:spAutoFit/>
          </a:bodyP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marL="0" lvl="1" indent="0" eaLnBrk="1" hangingPunct="1">
              <a:spcBef>
                <a:spcPts val="0"/>
              </a:spcBef>
              <a:defRPr/>
            </a:pPr>
            <a:r>
              <a:rPr lang="ja-JP" altLang="en-US" sz="1400" dirty="0">
                <a:latin typeface="+mn-ea"/>
              </a:rPr>
              <a:t>① </a:t>
            </a:r>
            <a:r>
              <a:rPr lang="en-US" altLang="ja-JP" sz="1400" dirty="0">
                <a:latin typeface="+mn-ea"/>
              </a:rPr>
              <a:t>Before generating simulation data in Step 0, Step 1 provides </a:t>
            </a:r>
            <a:r>
              <a:rPr lang="ja-JP" altLang="en-US" sz="1400" dirty="0">
                <a:latin typeface="+mn-ea"/>
              </a:rPr>
              <a:t>②</a:t>
            </a:r>
            <a:r>
              <a:rPr lang="en-US" altLang="ja-JP" sz="1400" b="1" dirty="0" err="1">
                <a:latin typeface="+mn-ea"/>
              </a:rPr>
              <a:t>hypoData</a:t>
            </a:r>
            <a:r>
              <a:rPr lang="en-US" altLang="ja-JP" sz="1400" dirty="0">
                <a:latin typeface="+mn-ea"/>
              </a:rPr>
              <a:t> as the sample data. </a:t>
            </a:r>
          </a:p>
        </p:txBody>
      </p:sp>
      <p:grpSp>
        <p:nvGrpSpPr>
          <p:cNvPr id="10" name="グループ化 19">
            <a:extLst>
              <a:ext uri="{FF2B5EF4-FFF2-40B4-BE49-F238E27FC236}">
                <a16:creationId xmlns:a16="http://schemas.microsoft.com/office/drawing/2014/main" id="{F9EDC024-B0BD-431E-A1B0-D1F1210BC1BF}"/>
              </a:ext>
            </a:extLst>
          </p:cNvPr>
          <p:cNvGrpSpPr>
            <a:grpSpLocks/>
          </p:cNvGrpSpPr>
          <p:nvPr/>
        </p:nvGrpSpPr>
        <p:grpSpPr bwMode="auto">
          <a:xfrm>
            <a:off x="1512000" y="2304000"/>
            <a:ext cx="433387" cy="647700"/>
            <a:chOff x="9008376" y="4278533"/>
            <a:chExt cx="432048" cy="647700"/>
          </a:xfrm>
        </p:grpSpPr>
        <p:sp>
          <p:nvSpPr>
            <p:cNvPr id="11" name="下矢印 20">
              <a:extLst>
                <a:ext uri="{FF2B5EF4-FFF2-40B4-BE49-F238E27FC236}">
                  <a16:creationId xmlns:a16="http://schemas.microsoft.com/office/drawing/2014/main" id="{5E29243F-B532-433E-B806-30A3D94D26D0}"/>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3" name="テキスト ボックス 21">
              <a:extLst>
                <a:ext uri="{FF2B5EF4-FFF2-40B4-BE49-F238E27FC236}">
                  <a16:creationId xmlns:a16="http://schemas.microsoft.com/office/drawing/2014/main" id="{DFB17078-1056-4FDE-B29A-21DB0C9586A5}"/>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dirty="0"/>
                <a:t>①</a:t>
              </a:r>
            </a:p>
          </p:txBody>
        </p:sp>
      </p:grpSp>
      <p:grpSp>
        <p:nvGrpSpPr>
          <p:cNvPr id="14" name="グループ化 19">
            <a:extLst>
              <a:ext uri="{FF2B5EF4-FFF2-40B4-BE49-F238E27FC236}">
                <a16:creationId xmlns:a16="http://schemas.microsoft.com/office/drawing/2014/main" id="{1F6F06A4-70F5-47FC-A658-1708EABC0D0C}"/>
              </a:ext>
            </a:extLst>
          </p:cNvPr>
          <p:cNvGrpSpPr>
            <a:grpSpLocks/>
          </p:cNvGrpSpPr>
          <p:nvPr/>
        </p:nvGrpSpPr>
        <p:grpSpPr bwMode="auto">
          <a:xfrm>
            <a:off x="3224808" y="2304000"/>
            <a:ext cx="433387" cy="647700"/>
            <a:chOff x="9008376" y="4278533"/>
            <a:chExt cx="432048" cy="647700"/>
          </a:xfrm>
        </p:grpSpPr>
        <p:sp>
          <p:nvSpPr>
            <p:cNvPr id="15" name="下矢印 20">
              <a:extLst>
                <a:ext uri="{FF2B5EF4-FFF2-40B4-BE49-F238E27FC236}">
                  <a16:creationId xmlns:a16="http://schemas.microsoft.com/office/drawing/2014/main" id="{1226AC0A-8522-4FEC-B448-CE8928FFFD9A}"/>
                </a:ext>
              </a:extLst>
            </p:cNvPr>
            <p:cNvSpPr>
              <a:spLocks noChangeArrowheads="1"/>
            </p:cNvSpPr>
            <p:nvPr/>
          </p:nvSpPr>
          <p:spPr bwMode="auto">
            <a:xfrm rot="5400000">
              <a:off x="8864257" y="4458714"/>
              <a:ext cx="647700" cy="287338"/>
            </a:xfrm>
            <a:prstGeom prst="downArrow">
              <a:avLst>
                <a:gd name="adj1" fmla="val 50000"/>
                <a:gd name="adj2" fmla="val 66537"/>
              </a:avLst>
            </a:prstGeom>
            <a:solidFill>
              <a:srgbClr val="FF0000"/>
            </a:solidFill>
            <a:ln w="9525">
              <a:solidFill>
                <a:schemeClr val="tx1"/>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1800"/>
            </a:p>
          </p:txBody>
        </p:sp>
        <p:sp>
          <p:nvSpPr>
            <p:cNvPr id="16" name="テキスト ボックス 21">
              <a:extLst>
                <a:ext uri="{FF2B5EF4-FFF2-40B4-BE49-F238E27FC236}">
                  <a16:creationId xmlns:a16="http://schemas.microsoft.com/office/drawing/2014/main" id="{B61BDC07-C7BE-4693-B1EF-07B6ABBB0AAC}"/>
                </a:ext>
              </a:extLst>
            </p:cNvPr>
            <p:cNvSpPr txBox="1">
              <a:spLocks noChangeArrowheads="1"/>
            </p:cNvSpPr>
            <p:nvPr/>
          </p:nvSpPr>
          <p:spPr bwMode="auto">
            <a:xfrm>
              <a:off x="9008376" y="4411914"/>
              <a:ext cx="4320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1800"/>
                <a:t>②</a:t>
              </a:r>
            </a:p>
          </p:txBody>
        </p:sp>
      </p:grpSp>
    </p:spTree>
    <p:extLst>
      <p:ext uri="{BB962C8B-B14F-4D97-AF65-F5344CB8AC3E}">
        <p14:creationId xmlns:p14="http://schemas.microsoft.com/office/powerpoint/2010/main" val="3922199456"/>
      </p:ext>
    </p:extLst>
  </p:cSld>
  <p:clrMapOvr>
    <a:masterClrMapping/>
  </p:clrMapOvr>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bg1"/>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69291</TotalTime>
  <Words>2046</Words>
  <Application>Microsoft Office PowerPoint</Application>
  <PresentationFormat>A4 210 x 297 mm</PresentationFormat>
  <Paragraphs>402</Paragraphs>
  <Slides>62</Slides>
  <Notes>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62</vt:i4>
      </vt:variant>
    </vt:vector>
  </HeadingPairs>
  <TitlesOfParts>
    <vt:vector size="68" baseType="lpstr">
      <vt:lpstr>ＭＳ Ｐゴシック</vt:lpstr>
      <vt:lpstr>Arial</vt:lpstr>
      <vt:lpstr>Arial Black</vt:lpstr>
      <vt:lpstr>Times New Roman</vt:lpstr>
      <vt:lpstr>Wingdings</vt:lpstr>
      <vt:lpstr>Pixel</vt:lpstr>
      <vt:lpstr>Contents</vt:lpstr>
      <vt:lpstr>TCC-GUI GitHub page</vt:lpstr>
      <vt:lpstr>Standalone version</vt:lpstr>
      <vt:lpstr>Online version</vt:lpstr>
      <vt:lpstr>Online version</vt:lpstr>
      <vt:lpstr>Contents</vt:lpstr>
      <vt:lpstr>Step 0</vt:lpstr>
      <vt:lpstr>Step 0</vt:lpstr>
      <vt:lpstr>Step 1: initial screen</vt:lpstr>
      <vt:lpstr>Re-generation of hypoData</vt:lpstr>
      <vt:lpstr>Re-generation of hypoData</vt:lpstr>
      <vt:lpstr>Re-generation of hypoData</vt:lpstr>
      <vt:lpstr>Done</vt:lpstr>
      <vt:lpstr>After generation</vt:lpstr>
      <vt:lpstr>Contents</vt:lpstr>
      <vt:lpstr>Step 1</vt:lpstr>
      <vt:lpstr>1. Import Count Data</vt:lpstr>
      <vt:lpstr>2. Assign Group Label</vt:lpstr>
      <vt:lpstr>Done</vt:lpstr>
      <vt:lpstr>Exploratory Analysis</vt:lpstr>
      <vt:lpstr>Filtering Threshold</vt:lpstr>
      <vt:lpstr>Density Plot</vt:lpstr>
      <vt:lpstr>Density Plot</vt:lpstr>
      <vt:lpstr>MDS Plot</vt:lpstr>
      <vt:lpstr>PCA</vt:lpstr>
      <vt:lpstr>Hierarchical Clustering</vt:lpstr>
      <vt:lpstr>Average Silhouettes (AS)</vt:lpstr>
      <vt:lpstr>Contents</vt:lpstr>
      <vt:lpstr>Step 2</vt:lpstr>
      <vt:lpstr>Run TCC Computation</vt:lpstr>
      <vt:lpstr>Done</vt:lpstr>
      <vt:lpstr>Step 2 finished</vt:lpstr>
      <vt:lpstr>Step 2 finished</vt:lpstr>
      <vt:lpstr>Filtering</vt:lpstr>
      <vt:lpstr>Filtering</vt:lpstr>
      <vt:lpstr>Filtering</vt:lpstr>
      <vt:lpstr>Filtering</vt:lpstr>
      <vt:lpstr>R code</vt:lpstr>
      <vt:lpstr>R code</vt:lpstr>
      <vt:lpstr>Contents</vt:lpstr>
      <vt:lpstr>Step 3</vt:lpstr>
      <vt:lpstr>MA Plot</vt:lpstr>
      <vt:lpstr>MA Plot generated</vt:lpstr>
      <vt:lpstr>Detailed information</vt:lpstr>
      <vt:lpstr>Number of genes satisfying…</vt:lpstr>
      <vt:lpstr>FDR vs DEGs</vt:lpstr>
      <vt:lpstr>FDR vs DEGs</vt:lpstr>
      <vt:lpstr>Volcano Plot</vt:lpstr>
      <vt:lpstr>Volcano Plot</vt:lpstr>
      <vt:lpstr>Volcano Plot generated</vt:lpstr>
      <vt:lpstr>Detailed information</vt:lpstr>
      <vt:lpstr>Contents</vt:lpstr>
      <vt:lpstr>Heatmap</vt:lpstr>
      <vt:lpstr>Heatmap</vt:lpstr>
      <vt:lpstr>Heatmap</vt:lpstr>
      <vt:lpstr>Heatmap generated</vt:lpstr>
      <vt:lpstr>Expression Level</vt:lpstr>
      <vt:lpstr>Expression Level generated</vt:lpstr>
      <vt:lpstr>Expression Level generated</vt:lpstr>
      <vt:lpstr>Contents</vt:lpstr>
      <vt:lpstr>Step 4</vt:lpstr>
      <vt:lpstr>Report generated</vt:lpstr>
    </vt:vector>
  </TitlesOfParts>
  <Company>UNIT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JSBi九州セミナー</dc:title>
  <dc:creator>Koji_Kadota</dc:creator>
  <cp:lastModifiedBy>kadota</cp:lastModifiedBy>
  <cp:revision>4997</cp:revision>
  <cp:lastPrinted>2017-04-26T03:14:28Z</cp:lastPrinted>
  <dcterms:created xsi:type="dcterms:W3CDTF">2005-04-04T03:03:59Z</dcterms:created>
  <dcterms:modified xsi:type="dcterms:W3CDTF">2019-01-13T02:50:01Z</dcterms:modified>
</cp:coreProperties>
</file>