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7" r:id="rId3"/>
    <p:sldId id="259" r:id="rId4"/>
    <p:sldId id="261" r:id="rId5"/>
    <p:sldId id="264" r:id="rId6"/>
    <p:sldId id="262" r:id="rId7"/>
    <p:sldId id="266" r:id="rId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8000"/>
    <a:srgbClr val="B40000"/>
    <a:srgbClr val="008E00"/>
    <a:srgbClr val="0000FF"/>
    <a:srgbClr val="6C5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5110" autoAdjust="0"/>
  </p:normalViewPr>
  <p:slideViewPr>
    <p:cSldViewPr snapToGrid="0">
      <p:cViewPr>
        <p:scale>
          <a:sx n="70" d="100"/>
          <a:sy n="70" d="100"/>
        </p:scale>
        <p:origin x="330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9A9A0-9B80-493C-8522-E55A63608136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B9266-C0EB-479E-A1D1-4DFA41168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406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B9266-C0EB-479E-A1D1-4DFA411687C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272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AA05-1479-40B7-9E88-6186AE4B59AE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7190-55DB-4EF2-8F92-338FD4717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AA05-1479-40B7-9E88-6186AE4B59AE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7190-55DB-4EF2-8F92-338FD4717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46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AA05-1479-40B7-9E88-6186AE4B59AE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7190-55DB-4EF2-8F92-338FD4717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083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72458" y="1126067"/>
            <a:ext cx="10554343" cy="4654020"/>
          </a:xfr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2000"/>
              </a:spcBef>
              <a:buClr>
                <a:schemeClr val="tx1">
                  <a:lumMod val="60000"/>
                  <a:lumOff val="40000"/>
                </a:schemeClr>
              </a:buClr>
              <a:buSzPct val="180000"/>
              <a:buFont typeface="Arial" pitchFamily="34" charset="0"/>
              <a:buChar char="ן"/>
              <a:defRPr sz="1800" baseline="0">
                <a:solidFill>
                  <a:schemeClr val="tx2"/>
                </a:solidFill>
              </a:defRPr>
            </a:lvl1pPr>
            <a:lvl2pPr marL="439738" marR="0" indent="-215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Char char="•"/>
              <a:tabLst/>
              <a:defRPr b="0"/>
            </a:lvl2pPr>
            <a:lvl3pPr marL="360000" indent="-108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SzPct val="100000"/>
              <a:buFont typeface="Arial" pitchFamily="34" charset="0"/>
              <a:buChar char="•"/>
              <a:defRPr lang="en-US" sz="105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noProof="0"/>
              <a:t>Second level</a:t>
            </a:r>
          </a:p>
          <a:p>
            <a:pPr lvl="1"/>
            <a:endParaRPr lang="en-US" noProof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Click to add title</a:t>
            </a:r>
          </a:p>
        </p:txBody>
      </p:sp>
      <p:sp>
        <p:nvSpPr>
          <p:cNvPr id="13" name="Espace réservé pour une image  14"/>
          <p:cNvSpPr>
            <a:spLocks noGrp="1"/>
          </p:cNvSpPr>
          <p:nvPr>
            <p:ph type="pic" sz="quarter" idx="13" hasCustomPrompt="1"/>
          </p:nvPr>
        </p:nvSpPr>
        <p:spPr>
          <a:xfrm>
            <a:off x="9583060" y="6376706"/>
            <a:ext cx="2160000" cy="396000"/>
          </a:xfrm>
        </p:spPr>
        <p:txBody>
          <a:bodyPr anchor="ctr" anchorCtr="0">
            <a:noAutofit/>
          </a:bodyPr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Co-branding logo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415454" y="188641"/>
            <a:ext cx="537197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E9E02B7-A5A9-47B3-8EC6-9026BB62D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551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AA05-1479-40B7-9E88-6186AE4B59AE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7190-55DB-4EF2-8F92-338FD4717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148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AA05-1479-40B7-9E88-6186AE4B59AE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7190-55DB-4EF2-8F92-338FD4717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705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AA05-1479-40B7-9E88-6186AE4B59AE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7190-55DB-4EF2-8F92-338FD4717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853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AA05-1479-40B7-9E88-6186AE4B59AE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7190-55DB-4EF2-8F92-338FD4717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349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AA05-1479-40B7-9E88-6186AE4B59AE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7190-55DB-4EF2-8F92-338FD4717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26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AA05-1479-40B7-9E88-6186AE4B59AE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7190-55DB-4EF2-8F92-338FD4717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392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AA05-1479-40B7-9E88-6186AE4B59AE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7190-55DB-4EF2-8F92-338FD4717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283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AA05-1479-40B7-9E88-6186AE4B59AE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7190-55DB-4EF2-8F92-338FD4717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81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1AA05-1479-40B7-9E88-6186AE4B59AE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7190-55DB-4EF2-8F92-338FD4717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36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 99"/>
          <p:cNvSpPr/>
          <p:nvPr/>
        </p:nvSpPr>
        <p:spPr>
          <a:xfrm>
            <a:off x="6713359" y="3534106"/>
            <a:ext cx="529667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en-US" sz="20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FACS gating strategy for quantifying immune cell subsets and FcγR expression in whole blood samples. All immune cells subsets are gated on A) live/single cells and histograms show relevant FcγR expression levels for B) Granulocytes (SSC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C) classical monocytes (FSC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D) non-classical monocytes (FSC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E) NK cells (SSC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FSC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CD56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dim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F) B cells (SSC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FSC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CD19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501219" y="746286"/>
            <a:ext cx="979170" cy="9791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1786275" y="746286"/>
            <a:ext cx="979170" cy="9791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3169961" y="732638"/>
            <a:ext cx="979170" cy="9791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503012" y="2347364"/>
            <a:ext cx="979170" cy="9791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6275" y="2336490"/>
            <a:ext cx="979170" cy="9791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5229" y="5564420"/>
            <a:ext cx="979170" cy="9791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grayscl/>
          </a:blip>
          <a:stretch>
            <a:fillRect/>
          </a:stretch>
        </p:blipFill>
        <p:spPr>
          <a:xfrm>
            <a:off x="503954" y="3923147"/>
            <a:ext cx="979170" cy="9791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90327" y="3920028"/>
            <a:ext cx="979170" cy="9791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89928" y="3919724"/>
            <a:ext cx="979170" cy="9791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02812" y="3919724"/>
            <a:ext cx="979170" cy="97917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62591" y="3916697"/>
            <a:ext cx="979170" cy="97917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>
            <a:grayscl/>
          </a:blip>
          <a:stretch>
            <a:fillRect/>
          </a:stretch>
        </p:blipFill>
        <p:spPr>
          <a:xfrm>
            <a:off x="487622" y="5550309"/>
            <a:ext cx="979170" cy="97917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10247" y="5541899"/>
            <a:ext cx="979170" cy="97917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>
            <a:grayscl/>
          </a:blip>
          <a:stretch>
            <a:fillRect/>
          </a:stretch>
        </p:blipFill>
        <p:spPr>
          <a:xfrm>
            <a:off x="3719848" y="5578067"/>
            <a:ext cx="979170" cy="97917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867172" y="2335595"/>
            <a:ext cx="979170" cy="97917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47451" y="1626567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FSC-A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37315" y="161291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FSC-A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20235" y="1602150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FSC-A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7648" y="4794774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4843" y="3234015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56268" y="3216398"/>
            <a:ext cx="1088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l-G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RIIa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60583" y="3218254"/>
            <a:ext cx="1202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RIIIb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83462" y="4790011"/>
            <a:ext cx="86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53458" y="4797717"/>
            <a:ext cx="1088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RIIa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9305" y="4797700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RIIa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58494" y="4798375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RIIIa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15078" y="6436303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RIIIa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80087" y="6453771"/>
            <a:ext cx="1103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RIIb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1657" y="6440345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81725" y="6455017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-74527" y="1065207"/>
            <a:ext cx="926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SC-A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6200000">
            <a:off x="-75492" y="2624126"/>
            <a:ext cx="926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SC-A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-77297" y="4200932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FSC-A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-32121" y="5852106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CD56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3204761" y="5862181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CD19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2595260" y="1034077"/>
            <a:ext cx="926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SC-A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1193207" y="106344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FSC-H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763916" y="918202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Granulocytes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80888" y="1217342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Monocytes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465973" y="1397138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Lymphocytes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939693" y="1104859"/>
            <a:ext cx="900000" cy="565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2639452" y="1052910"/>
            <a:ext cx="612000" cy="3940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310137" y="3590339"/>
            <a:ext cx="2403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r>
              <a:rPr lang="en-GB" sz="20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non-classical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845732" y="3590429"/>
            <a:ext cx="1914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r>
              <a:rPr lang="en-GB" sz="20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classical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648398" y="5219076"/>
            <a:ext cx="1101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NK cells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973151" y="5240380"/>
            <a:ext cx="888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cells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016739" y="1999042"/>
            <a:ext cx="1649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Granulocytes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938809" y="2768605"/>
            <a:ext cx="92102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1334599" y="4640675"/>
            <a:ext cx="504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734170" y="5887048"/>
            <a:ext cx="1044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3892665" y="5884618"/>
            <a:ext cx="10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Arc 98"/>
          <p:cNvSpPr/>
          <p:nvPr/>
        </p:nvSpPr>
        <p:spPr>
          <a:xfrm>
            <a:off x="-182224" y="4341114"/>
            <a:ext cx="5573634" cy="1868503"/>
          </a:xfrm>
          <a:prstGeom prst="arc">
            <a:avLst>
              <a:gd name="adj1" fmla="val 12177554"/>
              <a:gd name="adj2" fmla="val 20281487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93118" y="404106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28289" y="2002353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21068" y="3566227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896050" y="3576691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10833" y="5191004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(E)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349115" y="5218301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(F)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02621" y="94447"/>
            <a:ext cx="41566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en-US" sz="2000" b="1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59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916471"/>
              </p:ext>
            </p:extLst>
          </p:nvPr>
        </p:nvGraphicFramePr>
        <p:xfrm>
          <a:off x="0" y="568159"/>
          <a:ext cx="7996238" cy="562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Prism 7" r:id="rId3" imgW="9587893" imgH="6743524" progId="Prism7.Document">
                  <p:embed/>
                </p:oleObj>
              </mc:Choice>
              <mc:Fallback>
                <p:oleObj name="Prism 7" r:id="rId3" imgW="9587893" imgH="674352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68159"/>
                        <a:ext cx="7996238" cy="5624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860176" y="3167156"/>
            <a:ext cx="468332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en-US" sz="20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0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20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IFN-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responses to mAb stimulation of PBMCs is stable over time. </a:t>
            </a:r>
            <a:r>
              <a:rPr lang="en-US" sz="20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PBMCs</a:t>
            </a:r>
            <a:r>
              <a:rPr lang="en-US" sz="20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0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healthy donors were stimulated with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OKT3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 TGN1412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Campath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5 independent cytokine release assays carried out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a period of 6 months. Each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 represents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from a single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assay.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5619" y="168049"/>
            <a:ext cx="32202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66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902024" y="2474150"/>
            <a:ext cx="426815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3: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IFN-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release in response to mAb stimulation is significantly correlated with TNF-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IL-1-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IL-6.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IFN-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release with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TNF-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IL-1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IL-6 (log</a:t>
            </a:r>
            <a:r>
              <a:rPr lang="en-GB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transformed cytokine measurements) in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freeze-thawed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PBMC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cultures stimulated with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(A-C) OKT3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(D-F) TGN1412 or (G-I)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Campath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Each point represents a donor, (n=36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ns = non-significant</a:t>
            </a:r>
            <a:endParaRPr lang="en-GB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924354"/>
              </p:ext>
            </p:extLst>
          </p:nvPr>
        </p:nvGraphicFramePr>
        <p:xfrm>
          <a:off x="3175" y="552450"/>
          <a:ext cx="7294563" cy="580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Prism 8" r:id="rId3" imgW="9277096" imgH="7364070" progId="Prism8.Document">
                  <p:embed/>
                </p:oleObj>
              </mc:Choice>
              <mc:Fallback>
                <p:oleObj name="Prism 8" r:id="rId3" imgW="9277096" imgH="736407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75" y="552450"/>
                        <a:ext cx="7294563" cy="580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122465" y="168769"/>
            <a:ext cx="28426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</a:t>
            </a:r>
          </a:p>
        </p:txBody>
      </p:sp>
    </p:spTree>
    <p:extLst>
      <p:ext uri="{BB962C8B-B14F-4D97-AF65-F5344CB8AC3E}">
        <p14:creationId xmlns:p14="http://schemas.microsoft.com/office/powerpoint/2010/main" val="45943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722675"/>
              </p:ext>
            </p:extLst>
          </p:nvPr>
        </p:nvGraphicFramePr>
        <p:xfrm>
          <a:off x="0" y="114485"/>
          <a:ext cx="4918075" cy="696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Prism 8" r:id="rId3" imgW="5046222" imgH="7144376" progId="Prism8.Document">
                  <p:embed/>
                </p:oleObj>
              </mc:Choice>
              <mc:Fallback>
                <p:oleObj name="Prism 8" r:id="rId3" imgW="5046222" imgH="714437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14485"/>
                        <a:ext cx="4918075" cy="6961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4415358" y="3486844"/>
            <a:ext cx="387633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en-US" sz="20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0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FcγR expression on pre- and post-high density culture of freeze-thawed PBMCs. FcγR expression was quantified on A-D) CD14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cells (monocytes), E) B cells and F) NK cells pre- and post-high density culture for 24 hours. Each point represents a donor (n=5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*p&lt;0.05, **p&lt;0.01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ns = non-significant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1885" y="-85570"/>
            <a:ext cx="28426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73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1203150"/>
              </p:ext>
            </p:extLst>
          </p:nvPr>
        </p:nvGraphicFramePr>
        <p:xfrm>
          <a:off x="-117475" y="131763"/>
          <a:ext cx="5065713" cy="694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Prism 8" r:id="rId3" imgW="5331449" imgH="7301403" progId="Prism8.Document">
                  <p:embed/>
                </p:oleObj>
              </mc:Choice>
              <mc:Fallback>
                <p:oleObj name="Prism 8" r:id="rId3" imgW="5331449" imgH="7301403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17475" y="131763"/>
                        <a:ext cx="5065713" cy="6943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4488531" y="2988960"/>
            <a:ext cx="45518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5: IFN-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responses to Campath and IgG1 Hexamer in a whole blood assay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format.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IFN-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release in response to PBS (negative control), Campath and IgG1 Fc Hexamer using a whole blood assay format (n 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89).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***p&lt;0.001, ns = non-significant. B) Correlation of IFN-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release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(log</a:t>
            </a:r>
            <a:r>
              <a:rPr lang="en-GB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transformed) between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Campath and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IgG1 Fc Hexamer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responses.</a:t>
            </a:r>
          </a:p>
        </p:txBody>
      </p:sp>
      <p:sp>
        <p:nvSpPr>
          <p:cNvPr id="2" name="Rectangle 1"/>
          <p:cNvSpPr/>
          <p:nvPr/>
        </p:nvSpPr>
        <p:spPr>
          <a:xfrm>
            <a:off x="43929" y="-54592"/>
            <a:ext cx="2578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7999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9963" y="4727658"/>
            <a:ext cx="6359414" cy="604435"/>
          </a:xfrm>
        </p:spPr>
        <p:txBody>
          <a:bodyPr>
            <a:no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6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study of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IFN-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release using a whole blood assay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format. Whole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blood was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sourced from 9 heathy donors on 5 separate days over a 4 month period and stimulated with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100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 IgG1 Fc hexamer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B)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 Campath. Data points represent individual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IFN-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averaged from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triplicate cultures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 3-5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points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donor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A-I and bars represent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IFN-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response for each donor.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607857"/>
              </p:ext>
            </p:extLst>
          </p:nvPr>
        </p:nvGraphicFramePr>
        <p:xfrm>
          <a:off x="0" y="438068"/>
          <a:ext cx="8570913" cy="337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4" name="Prism 7" r:id="rId3" imgW="9917417" imgH="3909112" progId="Prism7.Document">
                  <p:embed/>
                </p:oleObj>
              </mc:Choice>
              <mc:Fallback>
                <p:oleObj name="Prism 7" r:id="rId3" imgW="9917417" imgH="3909112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438068"/>
                        <a:ext cx="8570913" cy="3375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189963" y="238013"/>
            <a:ext cx="28426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90640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1945" y="-71193"/>
            <a:ext cx="4567050" cy="6929193"/>
            <a:chOff x="191945" y="-71193"/>
            <a:chExt cx="4567050" cy="6929193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68" t="6470" r="1511" b="18037"/>
            <a:stretch/>
          </p:blipFill>
          <p:spPr bwMode="auto">
            <a:xfrm>
              <a:off x="930664" y="508300"/>
              <a:ext cx="3636335" cy="2328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87483" y="377630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8411" y="92799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8679" y="145034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6271" y="199007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7778" y="251114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51204" y="27426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68910" y="274268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40565" y="274268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02183" y="274268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61187" y="2742683"/>
              <a:ext cx="4942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14921" y="2984859"/>
              <a:ext cx="30190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Number of donors per group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-205931" y="1465088"/>
              <a:ext cx="12513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Power (%)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69" t="6949" r="1391" b="18246"/>
            <a:stretch/>
          </p:blipFill>
          <p:spPr bwMode="auto">
            <a:xfrm>
              <a:off x="920306" y="3469107"/>
              <a:ext cx="3661861" cy="2307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854747" y="567018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72453" y="567018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44108" y="567018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05726" y="567018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64730" y="5670184"/>
              <a:ext cx="4942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18464" y="5869828"/>
              <a:ext cx="30190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Number of donors per group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1658" y="332640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1953" y="3834237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2854" y="433531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10446" y="4843149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1320" y="534295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-197294" y="4374209"/>
              <a:ext cx="12513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Power (%)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393279" y="6235737"/>
              <a:ext cx="2887533" cy="5902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1618640" y="6671227"/>
              <a:ext cx="237309" cy="0"/>
            </a:xfrm>
            <a:prstGeom prst="line">
              <a:avLst/>
            </a:prstGeom>
            <a:ln w="19050">
              <a:solidFill>
                <a:srgbClr val="6C52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891551" y="6665252"/>
              <a:ext cx="237309" cy="0"/>
            </a:xfrm>
            <a:prstGeom prst="line">
              <a:avLst/>
            </a:prstGeom>
            <a:ln w="19050">
              <a:solidFill>
                <a:srgbClr val="B4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283808" y="6674777"/>
              <a:ext cx="237309" cy="0"/>
            </a:xfrm>
            <a:prstGeom prst="line">
              <a:avLst/>
            </a:prstGeom>
            <a:ln w="19050">
              <a:solidFill>
                <a:srgbClr val="007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425276" y="6668241"/>
              <a:ext cx="237309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766230" y="6471061"/>
              <a:ext cx="4732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 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454072" y="64886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054172" y="64886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581890" y="6471061"/>
              <a:ext cx="4479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325653" y="6188614"/>
              <a:ext cx="3117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Fold change between groups: 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93148" y="-71193"/>
              <a:ext cx="28426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Figure 7</a:t>
              </a:r>
              <a:endParaRPr lang="en-GB" sz="2000" b="1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91945" y="260764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35056" y="3145574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  <a:endParaRPr lang="en-GB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7" name="Rectangle 56"/>
          <p:cNvSpPr/>
          <p:nvPr/>
        </p:nvSpPr>
        <p:spPr>
          <a:xfrm>
            <a:off x="4676328" y="445430"/>
            <a:ext cx="387633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en-US" sz="20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0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GB" sz="20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curves based on 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IFN-γ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response to A)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Campath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B) IgG1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hexamer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stimulation in whole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blood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cultures.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756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</TotalTime>
  <Words>518</Words>
  <Application>Microsoft Office PowerPoint</Application>
  <PresentationFormat>Widescreen</PresentationFormat>
  <Paragraphs>84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Times New Roman</vt:lpstr>
      <vt:lpstr>Office Theme</vt:lpstr>
      <vt:lpstr>Prism 7</vt:lpstr>
      <vt:lpstr>Prism 8</vt:lpstr>
      <vt:lpstr>GraphPad Prism 8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Supplementary Figure 6: Longitudinal study of IFN-γ release using a whole blood assay format. Whole blood was sourced from 9 heathy donors on 5 separate days over a 4 month period and stimulated with A) 100 g/mL IgG1 Fc hexamer or B) 10 g/mL Campath. Data points represent individual IFN- measurements averaged from triplicate cultures over 3-5 time points for each donor A-I and bars represent mean IFN- response for each donor.   </vt:lpstr>
      <vt:lpstr>PowerPoint Presentation</vt:lpstr>
    </vt:vector>
  </TitlesOfParts>
  <Company>none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Hussain K.</dc:creator>
  <cp:lastModifiedBy>Hussain K.</cp:lastModifiedBy>
  <cp:revision>36</cp:revision>
  <cp:lastPrinted>2019-01-04T10:30:20Z</cp:lastPrinted>
  <dcterms:created xsi:type="dcterms:W3CDTF">2018-10-24T17:18:33Z</dcterms:created>
  <dcterms:modified xsi:type="dcterms:W3CDTF">2019-01-14T11:10:17Z</dcterms:modified>
</cp:coreProperties>
</file>