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6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drawings/drawing7.xml" ContentType="application/vnd.openxmlformats-officedocument.drawingml.chartshapes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6" autoAdjust="0"/>
    <p:restoredTop sz="94660"/>
  </p:normalViewPr>
  <p:slideViewPr>
    <p:cSldViewPr snapToGrid="0">
      <p:cViewPr varScale="1">
        <p:scale>
          <a:sx n="87" d="100"/>
          <a:sy n="87" d="100"/>
        </p:scale>
        <p:origin x="40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6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chartUserShapes" Target="../drawings/drawing7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6943897637799E-2"/>
          <c:y val="1.7121184970399547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≤35 years 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0.9</c:v>
                </c:pt>
                <c:pt idx="2">
                  <c:v>0</c:v>
                </c:pt>
                <c:pt idx="3">
                  <c:v>0.9</c:v>
                </c:pt>
                <c:pt idx="4">
                  <c:v>0.9</c:v>
                </c:pt>
                <c:pt idx="5">
                  <c:v>0.8</c:v>
                </c:pt>
                <c:pt idx="6">
                  <c:v>0.9</c:v>
                </c:pt>
                <c:pt idx="7">
                  <c:v>0.85</c:v>
                </c:pt>
                <c:pt idx="8">
                  <c:v>0.95</c:v>
                </c:pt>
                <c:pt idx="9">
                  <c:v>0.9</c:v>
                </c:pt>
                <c:pt idx="10">
                  <c:v>0.4</c:v>
                </c:pt>
                <c:pt idx="11">
                  <c:v>0.85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&gt; 35 years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0.85</c:v>
                </c:pt>
                <c:pt idx="2">
                  <c:v>0</c:v>
                </c:pt>
                <c:pt idx="3">
                  <c:v>0.8</c:v>
                </c:pt>
                <c:pt idx="4">
                  <c:v>0.9</c:v>
                </c:pt>
                <c:pt idx="5">
                  <c:v>0.8</c:v>
                </c:pt>
                <c:pt idx="6">
                  <c:v>0.95</c:v>
                </c:pt>
                <c:pt idx="7">
                  <c:v>0.8</c:v>
                </c:pt>
                <c:pt idx="8">
                  <c:v>0.995</c:v>
                </c:pt>
                <c:pt idx="9">
                  <c:v>0.85</c:v>
                </c:pt>
                <c:pt idx="10">
                  <c:v>0.5</c:v>
                </c:pt>
                <c:pt idx="11">
                  <c:v>0.82499999999999996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smooth val="0"/>
        <c:axId val="453869856"/>
        <c:axId val="453870248"/>
      </c:lineChart>
      <c:catAx>
        <c:axId val="453869856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870248"/>
        <c:crosses val="autoZero"/>
        <c:auto val="1"/>
        <c:lblAlgn val="ctr"/>
        <c:lblOffset val="100"/>
        <c:noMultiLvlLbl val="0"/>
      </c:catAx>
      <c:valAx>
        <c:axId val="453870248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869856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75605942956057781"/>
          <c:y val="0.67341193091207729"/>
          <c:w val="0.204443111492737"/>
          <c:h val="4.3835137702060649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34082197153679E-2"/>
          <c:y val="1.5309773184389256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≤35 years 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0">
                  <c:v>10</c:v>
                </c:pt>
                <c:pt idx="1">
                  <c:v>30</c:v>
                </c:pt>
                <c:pt idx="2">
                  <c:v>20</c:v>
                </c:pt>
                <c:pt idx="3">
                  <c:v>30</c:v>
                </c:pt>
                <c:pt idx="4">
                  <c:v>20</c:v>
                </c:pt>
                <c:pt idx="5">
                  <c:v>30</c:v>
                </c:pt>
                <c:pt idx="6">
                  <c:v>25</c:v>
                </c:pt>
                <c:pt idx="7">
                  <c:v>80</c:v>
                </c:pt>
                <c:pt idx="8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&gt; 35 years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Sheet1!$C$2:$C$10</c:f>
              <c:numCache>
                <c:formatCode>0.00</c:formatCode>
                <c:ptCount val="9"/>
                <c:pt idx="0">
                  <c:v>25</c:v>
                </c:pt>
                <c:pt idx="1">
                  <c:v>30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50</c:v>
                </c:pt>
                <c:pt idx="8">
                  <c:v>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marker val="1"/>
        <c:smooth val="0"/>
        <c:axId val="454240304"/>
        <c:axId val="454243048"/>
      </c:lineChart>
      <c:catAx>
        <c:axId val="454240304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243048"/>
        <c:crosses val="autoZero"/>
        <c:auto val="1"/>
        <c:lblAlgn val="ctr"/>
        <c:lblOffset val="100"/>
        <c:noMultiLvlLbl val="0"/>
      </c:catAx>
      <c:valAx>
        <c:axId val="454243048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240304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7.5980377156994225E-2"/>
          <c:y val="0.10125708695643562"/>
          <c:w val="0.40360912361603152"/>
          <c:h val="7.1080630074901105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34082197153679E-2"/>
          <c:y val="1.5309773184389256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Non-White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10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10</c:v>
                </c:pt>
                <c:pt idx="7">
                  <c:v>70</c:v>
                </c:pt>
                <c:pt idx="8">
                  <c:v>30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White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Sheet1!$C$2:$C$10</c:f>
              <c:numCache>
                <c:formatCode>0.00</c:formatCode>
                <c:ptCount val="9"/>
                <c:pt idx="0">
                  <c:v>25</c:v>
                </c:pt>
                <c:pt idx="1">
                  <c:v>30</c:v>
                </c:pt>
                <c:pt idx="2">
                  <c:v>20</c:v>
                </c:pt>
                <c:pt idx="3">
                  <c:v>25</c:v>
                </c:pt>
                <c:pt idx="4">
                  <c:v>20</c:v>
                </c:pt>
                <c:pt idx="5">
                  <c:v>27.5</c:v>
                </c:pt>
                <c:pt idx="6">
                  <c:v>20</c:v>
                </c:pt>
                <c:pt idx="7">
                  <c:v>60</c:v>
                </c:pt>
                <c:pt idx="8">
                  <c:v>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marker val="1"/>
        <c:smooth val="0"/>
        <c:axId val="453751048"/>
        <c:axId val="452142272"/>
      </c:lineChart>
      <c:catAx>
        <c:axId val="453751048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42272"/>
        <c:crosses val="autoZero"/>
        <c:auto val="1"/>
        <c:lblAlgn val="ctr"/>
        <c:lblOffset val="100"/>
        <c:noMultiLvlLbl val="0"/>
      </c:catAx>
      <c:valAx>
        <c:axId val="452142272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751048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7.5980377156994225E-2"/>
          <c:y val="0.10125708695643562"/>
          <c:w val="0.40360912361603152"/>
          <c:h val="7.1080630074901105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34082197153679E-2"/>
          <c:y val="1.5309773184389256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Less than college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  <c:pt idx="6">
                  <c:v>30</c:v>
                </c:pt>
                <c:pt idx="7">
                  <c:v>50</c:v>
                </c:pt>
                <c:pt idx="8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College and above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Sheet1!$C$2:$C$10</c:f>
              <c:numCache>
                <c:formatCode>0.00</c:formatCode>
                <c:ptCount val="9"/>
                <c:pt idx="0">
                  <c:v>20</c:v>
                </c:pt>
                <c:pt idx="1">
                  <c:v>30</c:v>
                </c:pt>
                <c:pt idx="2">
                  <c:v>20</c:v>
                </c:pt>
                <c:pt idx="3">
                  <c:v>20</c:v>
                </c:pt>
                <c:pt idx="4">
                  <c:v>10</c:v>
                </c:pt>
                <c:pt idx="5">
                  <c:v>20</c:v>
                </c:pt>
                <c:pt idx="6">
                  <c:v>20</c:v>
                </c:pt>
                <c:pt idx="7">
                  <c:v>60</c:v>
                </c:pt>
                <c:pt idx="8">
                  <c:v>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marker val="1"/>
        <c:smooth val="0"/>
        <c:axId val="453751832"/>
        <c:axId val="453752224"/>
      </c:lineChart>
      <c:catAx>
        <c:axId val="453751832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752224"/>
        <c:crosses val="autoZero"/>
        <c:auto val="1"/>
        <c:lblAlgn val="ctr"/>
        <c:lblOffset val="100"/>
        <c:noMultiLvlLbl val="0"/>
      </c:catAx>
      <c:valAx>
        <c:axId val="453752224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751832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7.5980377156994225E-2"/>
          <c:y val="0.10125708695643562"/>
          <c:w val="0.40360912361603152"/>
          <c:h val="7.1080630074901105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34082197153679E-2"/>
          <c:y val="1.5309773184389256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Not married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Sheet1!$B$2:$B$10</c:f>
              <c:numCache>
                <c:formatCode>###0.0000</c:formatCode>
                <c:ptCount val="9"/>
                <c:pt idx="0">
                  <c:v>25</c:v>
                </c:pt>
                <c:pt idx="1">
                  <c:v>25</c:v>
                </c:pt>
                <c:pt idx="2">
                  <c:v>15</c:v>
                </c:pt>
                <c:pt idx="3">
                  <c:v>25</c:v>
                </c:pt>
                <c:pt idx="4">
                  <c:v>10</c:v>
                </c:pt>
                <c:pt idx="5">
                  <c:v>25</c:v>
                </c:pt>
                <c:pt idx="6">
                  <c:v>10</c:v>
                </c:pt>
                <c:pt idx="7">
                  <c:v>72.5</c:v>
                </c:pt>
                <c:pt idx="8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Married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Sheet1!$C$2:$C$10</c:f>
              <c:numCache>
                <c:formatCode>###0.0000</c:formatCode>
                <c:ptCount val="9"/>
                <c:pt idx="0">
                  <c:v>25</c:v>
                </c:pt>
                <c:pt idx="1">
                  <c:v>30</c:v>
                </c:pt>
                <c:pt idx="2">
                  <c:v>25</c:v>
                </c:pt>
                <c:pt idx="3">
                  <c:v>20</c:v>
                </c:pt>
                <c:pt idx="4">
                  <c:v>25</c:v>
                </c:pt>
                <c:pt idx="5">
                  <c:v>22.5</c:v>
                </c:pt>
                <c:pt idx="6">
                  <c:v>25</c:v>
                </c:pt>
                <c:pt idx="7">
                  <c:v>60</c:v>
                </c:pt>
                <c:pt idx="8">
                  <c:v>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marker val="1"/>
        <c:smooth val="0"/>
        <c:axId val="453753008"/>
        <c:axId val="453753400"/>
      </c:lineChart>
      <c:catAx>
        <c:axId val="453753008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753400"/>
        <c:crosses val="autoZero"/>
        <c:auto val="1"/>
        <c:lblAlgn val="ctr"/>
        <c:lblOffset val="100"/>
        <c:noMultiLvlLbl val="0"/>
      </c:catAx>
      <c:valAx>
        <c:axId val="453753400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753008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7.5980377156994225E-2"/>
          <c:y val="0.10125708695643562"/>
          <c:w val="0.40360912361603152"/>
          <c:h val="7.1080630074901105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34082197153679E-2"/>
          <c:y val="1.5309773184389256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children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Sheet1!$B$2:$B$10</c:f>
              <c:numCache>
                <c:formatCode>###0.0000</c:formatCode>
                <c:ptCount val="9"/>
                <c:pt idx="0">
                  <c:v>25</c:v>
                </c:pt>
                <c:pt idx="1">
                  <c:v>25</c:v>
                </c:pt>
                <c:pt idx="2">
                  <c:v>15</c:v>
                </c:pt>
                <c:pt idx="3">
                  <c:v>25</c:v>
                </c:pt>
                <c:pt idx="4">
                  <c:v>10</c:v>
                </c:pt>
                <c:pt idx="5">
                  <c:v>25</c:v>
                </c:pt>
                <c:pt idx="6">
                  <c:v>10</c:v>
                </c:pt>
                <c:pt idx="7">
                  <c:v>72.5</c:v>
                </c:pt>
                <c:pt idx="8">
                  <c:v>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Children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Sheet1!$C$2:$C$10</c:f>
              <c:numCache>
                <c:formatCode>###0.0000</c:formatCode>
                <c:ptCount val="9"/>
                <c:pt idx="0">
                  <c:v>20</c:v>
                </c:pt>
                <c:pt idx="1">
                  <c:v>30</c:v>
                </c:pt>
                <c:pt idx="2">
                  <c:v>22.5</c:v>
                </c:pt>
                <c:pt idx="3">
                  <c:v>22.5</c:v>
                </c:pt>
                <c:pt idx="4">
                  <c:v>22.5</c:v>
                </c:pt>
                <c:pt idx="5">
                  <c:v>25</c:v>
                </c:pt>
                <c:pt idx="6">
                  <c:v>20</c:v>
                </c:pt>
                <c:pt idx="7">
                  <c:v>60</c:v>
                </c:pt>
                <c:pt idx="8">
                  <c:v>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marker val="1"/>
        <c:smooth val="0"/>
        <c:axId val="453754184"/>
        <c:axId val="453754576"/>
      </c:lineChart>
      <c:catAx>
        <c:axId val="453754184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754576"/>
        <c:crosses val="autoZero"/>
        <c:auto val="1"/>
        <c:lblAlgn val="ctr"/>
        <c:lblOffset val="100"/>
        <c:noMultiLvlLbl val="0"/>
      </c:catAx>
      <c:valAx>
        <c:axId val="453754576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754184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7.5980377156994225E-2"/>
          <c:y val="0.10125708695643562"/>
          <c:w val="0.40360912361603152"/>
          <c:h val="7.1080630074901105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34082197153679E-2"/>
          <c:y val="1.5309773184389256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first degree relative with colorectal cancer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Sheet1!$B$2:$B$10</c:f>
              <c:numCache>
                <c:formatCode>###0.0000</c:formatCode>
                <c:ptCount val="9"/>
                <c:pt idx="0">
                  <c:v>30</c:v>
                </c:pt>
                <c:pt idx="1">
                  <c:v>30</c:v>
                </c:pt>
                <c:pt idx="2">
                  <c:v>20</c:v>
                </c:pt>
                <c:pt idx="3">
                  <c:v>20</c:v>
                </c:pt>
                <c:pt idx="4">
                  <c:v>15</c:v>
                </c:pt>
                <c:pt idx="5">
                  <c:v>20</c:v>
                </c:pt>
                <c:pt idx="6">
                  <c:v>20</c:v>
                </c:pt>
                <c:pt idx="7">
                  <c:v>60</c:v>
                </c:pt>
                <c:pt idx="8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Has first degree relative with colorectal cancer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Sheet1!$C$2:$C$10</c:f>
              <c:numCache>
                <c:formatCode>###0.0000</c:formatCode>
                <c:ptCount val="9"/>
                <c:pt idx="0">
                  <c:v>15</c:v>
                </c:pt>
                <c:pt idx="1">
                  <c:v>40</c:v>
                </c:pt>
                <c:pt idx="2">
                  <c:v>20</c:v>
                </c:pt>
                <c:pt idx="3">
                  <c:v>30</c:v>
                </c:pt>
                <c:pt idx="4">
                  <c:v>20</c:v>
                </c:pt>
                <c:pt idx="5">
                  <c:v>30</c:v>
                </c:pt>
                <c:pt idx="6">
                  <c:v>20</c:v>
                </c:pt>
                <c:pt idx="7">
                  <c:v>80</c:v>
                </c:pt>
                <c:pt idx="8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marker val="1"/>
        <c:smooth val="0"/>
        <c:axId val="457018032"/>
        <c:axId val="457018424"/>
      </c:lineChart>
      <c:catAx>
        <c:axId val="457018032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7018424"/>
        <c:crosses val="autoZero"/>
        <c:auto val="1"/>
        <c:lblAlgn val="ctr"/>
        <c:lblOffset val="100"/>
        <c:noMultiLvlLbl val="0"/>
      </c:catAx>
      <c:valAx>
        <c:axId val="457018424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7018032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7.5980377156994225E-2"/>
          <c:y val="0.10125708695643562"/>
          <c:w val="0.40360912361603152"/>
          <c:h val="7.1080630074901105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34082197153679E-2"/>
          <c:y val="1.5309773184389256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family history of endometrial or ovarian cancer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Sheet1!$B$2:$B$10</c:f>
              <c:numCache>
                <c:formatCode>###0.0000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10</c:v>
                </c:pt>
                <c:pt idx="3">
                  <c:v>20</c:v>
                </c:pt>
                <c:pt idx="4">
                  <c:v>10</c:v>
                </c:pt>
                <c:pt idx="5">
                  <c:v>20</c:v>
                </c:pt>
                <c:pt idx="6">
                  <c:v>10</c:v>
                </c:pt>
                <c:pt idx="7">
                  <c:v>40</c:v>
                </c:pt>
                <c:pt idx="8">
                  <c:v>20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Has family history of endometrial or ovarian cancer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Sheet1!$C$2:$C$10</c:f>
              <c:numCache>
                <c:formatCode>###0.0000</c:formatCode>
                <c:ptCount val="9"/>
                <c:pt idx="0">
                  <c:v>30</c:v>
                </c:pt>
                <c:pt idx="1">
                  <c:v>40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  <c:pt idx="6">
                  <c:v>30</c:v>
                </c:pt>
                <c:pt idx="7">
                  <c:v>70</c:v>
                </c:pt>
                <c:pt idx="8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marker val="1"/>
        <c:smooth val="0"/>
        <c:axId val="457019600"/>
        <c:axId val="455910424"/>
      </c:lineChart>
      <c:catAx>
        <c:axId val="457019600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910424"/>
        <c:crosses val="autoZero"/>
        <c:auto val="1"/>
        <c:lblAlgn val="ctr"/>
        <c:lblOffset val="100"/>
        <c:noMultiLvlLbl val="0"/>
      </c:catAx>
      <c:valAx>
        <c:axId val="455910424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7019600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7.5980377156994225E-2"/>
          <c:y val="0.10125708695643562"/>
          <c:w val="0.40360912361603152"/>
          <c:h val="7.1080630074901105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34082197153679E-2"/>
          <c:y val="1.5309773184389256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first degree relative with endometrial or ovarian cancer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Sheet1!$B$2:$B$10</c:f>
              <c:numCache>
                <c:formatCode>###0.0000</c:formatCode>
                <c:ptCount val="9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10</c:v>
                </c:pt>
                <c:pt idx="5">
                  <c:v>20</c:v>
                </c:pt>
                <c:pt idx="6">
                  <c:v>20</c:v>
                </c:pt>
                <c:pt idx="7">
                  <c:v>60</c:v>
                </c:pt>
                <c:pt idx="8">
                  <c:v>30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Has first degree relative with endometrial or ovarian cancer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Sheet1!$C$2:$C$10</c:f>
              <c:numCache>
                <c:formatCode>###0.0000</c:formatCode>
                <c:ptCount val="9"/>
                <c:pt idx="0">
                  <c:v>30</c:v>
                </c:pt>
                <c:pt idx="1">
                  <c:v>40</c:v>
                </c:pt>
                <c:pt idx="2">
                  <c:v>30</c:v>
                </c:pt>
                <c:pt idx="3">
                  <c:v>40</c:v>
                </c:pt>
                <c:pt idx="4">
                  <c:v>30</c:v>
                </c:pt>
                <c:pt idx="5">
                  <c:v>40</c:v>
                </c:pt>
                <c:pt idx="6">
                  <c:v>30</c:v>
                </c:pt>
                <c:pt idx="7">
                  <c:v>75</c:v>
                </c:pt>
                <c:pt idx="8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marker val="1"/>
        <c:smooth val="0"/>
        <c:axId val="455910816"/>
        <c:axId val="455911208"/>
      </c:lineChart>
      <c:catAx>
        <c:axId val="455910816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911208"/>
        <c:crosses val="autoZero"/>
        <c:auto val="1"/>
        <c:lblAlgn val="ctr"/>
        <c:lblOffset val="100"/>
        <c:noMultiLvlLbl val="0"/>
      </c:catAx>
      <c:valAx>
        <c:axId val="455911208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910816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7.5980377156994225E-2"/>
          <c:y val="0.10125708695643562"/>
          <c:w val="0.40360912361603152"/>
          <c:h val="7.1080630074901105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34082197153679E-2"/>
          <c:y val="1.5309773184389256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diagnosis of any cancer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Sheet1!$B$2:$B$10</c:f>
              <c:numCache>
                <c:formatCode>###0.0000</c:formatCode>
                <c:ptCount val="9"/>
                <c:pt idx="0">
                  <c:v>20</c:v>
                </c:pt>
                <c:pt idx="1">
                  <c:v>30</c:v>
                </c:pt>
                <c:pt idx="2">
                  <c:v>27.5</c:v>
                </c:pt>
                <c:pt idx="3">
                  <c:v>25</c:v>
                </c:pt>
                <c:pt idx="4">
                  <c:v>20</c:v>
                </c:pt>
                <c:pt idx="5">
                  <c:v>25</c:v>
                </c:pt>
                <c:pt idx="6">
                  <c:v>20</c:v>
                </c:pt>
                <c:pt idx="7">
                  <c:v>60</c:v>
                </c:pt>
                <c:pt idx="8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Diagnosed with cancer (colorectal)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Sheet1!$A$2:$A$10</c:f>
              <c:strCache>
                <c:ptCount val="9"/>
                <c:pt idx="0">
                  <c:v>Oral contraceptives</c:v>
                </c:pt>
                <c:pt idx="1">
                  <c:v>Annual gynecologic screening</c:v>
                </c:pt>
                <c:pt idx="2">
                  <c:v>Biannual gynecologic screening</c:v>
                </c:pt>
                <c:pt idx="3">
                  <c:v>Annual colonoscopy</c:v>
                </c:pt>
                <c:pt idx="4">
                  <c:v>Biannual colonoscopy</c:v>
                </c:pt>
                <c:pt idx="5">
                  <c:v>Annual combined screening</c:v>
                </c:pt>
                <c:pt idx="6">
                  <c:v>Biannual combined screening</c:v>
                </c:pt>
                <c:pt idx="7">
                  <c:v>Premenopausal HYST/BSO</c:v>
                </c:pt>
                <c:pt idx="8">
                  <c:v>Postmenopausal HYST/BSO</c:v>
                </c:pt>
              </c:strCache>
            </c:strRef>
          </c:cat>
          <c:val>
            <c:numRef>
              <c:f>Sheet1!$C$2:$C$10</c:f>
              <c:numCache>
                <c:formatCode>###0.0000</c:formatCode>
                <c:ptCount val="9"/>
                <c:pt idx="0">
                  <c:v>45</c:v>
                </c:pt>
                <c:pt idx="1">
                  <c:v>20</c:v>
                </c:pt>
                <c:pt idx="2">
                  <c:v>10</c:v>
                </c:pt>
                <c:pt idx="3">
                  <c:v>22.5</c:v>
                </c:pt>
                <c:pt idx="4">
                  <c:v>10</c:v>
                </c:pt>
                <c:pt idx="5">
                  <c:v>25</c:v>
                </c:pt>
                <c:pt idx="6">
                  <c:v>12.5</c:v>
                </c:pt>
                <c:pt idx="7">
                  <c:v>60</c:v>
                </c:pt>
                <c:pt idx="8">
                  <c:v>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marker val="1"/>
        <c:smooth val="0"/>
        <c:axId val="455911992"/>
        <c:axId val="455912384"/>
      </c:lineChart>
      <c:catAx>
        <c:axId val="455911992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912384"/>
        <c:crosses val="autoZero"/>
        <c:auto val="1"/>
        <c:lblAlgn val="ctr"/>
        <c:lblOffset val="100"/>
        <c:noMultiLvlLbl val="0"/>
      </c:catAx>
      <c:valAx>
        <c:axId val="455912384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911992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7.5980377156994225E-2"/>
          <c:y val="0.10125708695643562"/>
          <c:w val="0.40360912361603152"/>
          <c:h val="7.1080630074901105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955841527049015E-2"/>
          <c:y val="1.9217046848998404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Non-White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0.92</c:v>
                </c:pt>
                <c:pt idx="2">
                  <c:v>0</c:v>
                </c:pt>
                <c:pt idx="3">
                  <c:v>1</c:v>
                </c:pt>
                <c:pt idx="4">
                  <c:v>0.9</c:v>
                </c:pt>
                <c:pt idx="5">
                  <c:v>0.98</c:v>
                </c:pt>
                <c:pt idx="6">
                  <c:v>0.95</c:v>
                </c:pt>
                <c:pt idx="7">
                  <c:v>1</c:v>
                </c:pt>
                <c:pt idx="8">
                  <c:v>1</c:v>
                </c:pt>
                <c:pt idx="9">
                  <c:v>0.92</c:v>
                </c:pt>
                <c:pt idx="10">
                  <c:v>0.1</c:v>
                </c:pt>
                <c:pt idx="11">
                  <c:v>0.85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White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0.85</c:v>
                </c:pt>
                <c:pt idx="2">
                  <c:v>0</c:v>
                </c:pt>
                <c:pt idx="3">
                  <c:v>0.8</c:v>
                </c:pt>
                <c:pt idx="4">
                  <c:v>0.9</c:v>
                </c:pt>
                <c:pt idx="5">
                  <c:v>0.8</c:v>
                </c:pt>
                <c:pt idx="6">
                  <c:v>0.9</c:v>
                </c:pt>
                <c:pt idx="7">
                  <c:v>0.8</c:v>
                </c:pt>
                <c:pt idx="8">
                  <c:v>0.98</c:v>
                </c:pt>
                <c:pt idx="9">
                  <c:v>0.85</c:v>
                </c:pt>
                <c:pt idx="10">
                  <c:v>0.5</c:v>
                </c:pt>
                <c:pt idx="11">
                  <c:v>0.82499999999999996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smooth val="0"/>
        <c:axId val="454186096"/>
        <c:axId val="454186488"/>
      </c:lineChart>
      <c:catAx>
        <c:axId val="454186096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186488"/>
        <c:crosses val="autoZero"/>
        <c:auto val="1"/>
        <c:lblAlgn val="ctr"/>
        <c:lblOffset val="100"/>
        <c:noMultiLvlLbl val="0"/>
      </c:catAx>
      <c:valAx>
        <c:axId val="454186488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186096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75848826997531371"/>
          <c:y val="0.75514825427692744"/>
          <c:w val="0.204443111492737"/>
          <c:h val="4.3835137702060649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6987815951791E-2"/>
          <c:y val="1.9217046848998404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Less than college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0.9</c:v>
                </c:pt>
                <c:pt idx="2">
                  <c:v>0</c:v>
                </c:pt>
                <c:pt idx="3">
                  <c:v>0.8</c:v>
                </c:pt>
                <c:pt idx="4">
                  <c:v>0.9</c:v>
                </c:pt>
                <c:pt idx="5">
                  <c:v>0.8</c:v>
                </c:pt>
                <c:pt idx="6">
                  <c:v>0.95</c:v>
                </c:pt>
                <c:pt idx="7">
                  <c:v>0.77500000000000002</c:v>
                </c:pt>
                <c:pt idx="8">
                  <c:v>1</c:v>
                </c:pt>
                <c:pt idx="9">
                  <c:v>0.9</c:v>
                </c:pt>
                <c:pt idx="10">
                  <c:v>0.77500000000000002</c:v>
                </c:pt>
                <c:pt idx="11">
                  <c:v>0.9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College and above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0.85</c:v>
                </c:pt>
                <c:pt idx="2">
                  <c:v>0</c:v>
                </c:pt>
                <c:pt idx="3">
                  <c:v>0.875</c:v>
                </c:pt>
                <c:pt idx="4">
                  <c:v>0.9</c:v>
                </c:pt>
                <c:pt idx="5">
                  <c:v>0.8</c:v>
                </c:pt>
                <c:pt idx="6">
                  <c:v>0.9</c:v>
                </c:pt>
                <c:pt idx="7">
                  <c:v>0.85</c:v>
                </c:pt>
                <c:pt idx="8">
                  <c:v>0.98</c:v>
                </c:pt>
                <c:pt idx="9">
                  <c:v>0.85</c:v>
                </c:pt>
                <c:pt idx="10">
                  <c:v>0.4</c:v>
                </c:pt>
                <c:pt idx="11">
                  <c:v>0.72499999999999998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smooth val="0"/>
        <c:axId val="454187272"/>
        <c:axId val="454187664"/>
      </c:lineChart>
      <c:catAx>
        <c:axId val="454187272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187664"/>
        <c:crosses val="autoZero"/>
        <c:auto val="1"/>
        <c:lblAlgn val="ctr"/>
        <c:lblOffset val="100"/>
        <c:noMultiLvlLbl val="0"/>
      </c:catAx>
      <c:valAx>
        <c:axId val="454187664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187272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64311771869819556"/>
          <c:y val="0.70275312869034956"/>
          <c:w val="0.31981367058317733"/>
          <c:h val="8.784707026260602E-2"/>
        </c:manualLayout>
      </c:layout>
      <c:overlay val="0"/>
      <c:spPr>
        <a:solidFill>
          <a:schemeClr val="bg1"/>
        </a:solidFill>
        <a:ln w="1270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6987815951791E-2"/>
          <c:y val="1.9217046848998404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Not married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0.8</c:v>
                </c:pt>
                <c:pt idx="2">
                  <c:v>0</c:v>
                </c:pt>
                <c:pt idx="3">
                  <c:v>0.875</c:v>
                </c:pt>
                <c:pt idx="4">
                  <c:v>0.9</c:v>
                </c:pt>
                <c:pt idx="5">
                  <c:v>0.8</c:v>
                </c:pt>
                <c:pt idx="6">
                  <c:v>0.95</c:v>
                </c:pt>
                <c:pt idx="7">
                  <c:v>0.77500000000000002</c:v>
                </c:pt>
                <c:pt idx="8">
                  <c:v>0.98499999999999999</c:v>
                </c:pt>
                <c:pt idx="9">
                  <c:v>0.8</c:v>
                </c:pt>
                <c:pt idx="10">
                  <c:v>0.4</c:v>
                </c:pt>
                <c:pt idx="11">
                  <c:v>0.67500000000000004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Married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0.9</c:v>
                </c:pt>
                <c:pt idx="2">
                  <c:v>0</c:v>
                </c:pt>
                <c:pt idx="3">
                  <c:v>0.9</c:v>
                </c:pt>
                <c:pt idx="4">
                  <c:v>0.9</c:v>
                </c:pt>
                <c:pt idx="5">
                  <c:v>0.8</c:v>
                </c:pt>
                <c:pt idx="6">
                  <c:v>0.9</c:v>
                </c:pt>
                <c:pt idx="7">
                  <c:v>0.85</c:v>
                </c:pt>
                <c:pt idx="8">
                  <c:v>0.98</c:v>
                </c:pt>
                <c:pt idx="9">
                  <c:v>0.9</c:v>
                </c:pt>
                <c:pt idx="10">
                  <c:v>0.5</c:v>
                </c:pt>
                <c:pt idx="11">
                  <c:v>0.85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smooth val="0"/>
        <c:axId val="454188448"/>
        <c:axId val="454188840"/>
      </c:lineChart>
      <c:catAx>
        <c:axId val="454188448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188840"/>
        <c:crosses val="autoZero"/>
        <c:auto val="1"/>
        <c:lblAlgn val="ctr"/>
        <c:lblOffset val="100"/>
        <c:noMultiLvlLbl val="0"/>
      </c:catAx>
      <c:valAx>
        <c:axId val="454188840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188448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75848826997531371"/>
          <c:y val="0.70275312869034956"/>
          <c:w val="0.204443111492737"/>
          <c:h val="8.784707026260602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6987815951791E-2"/>
          <c:y val="1.9217046848998404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children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1</c:v>
                </c:pt>
                <c:pt idx="1">
                  <c:v>0.8</c:v>
                </c:pt>
                <c:pt idx="2">
                  <c:v>0</c:v>
                </c:pt>
                <c:pt idx="3">
                  <c:v>0.82499999999999996</c:v>
                </c:pt>
                <c:pt idx="4">
                  <c:v>0.9</c:v>
                </c:pt>
                <c:pt idx="5">
                  <c:v>0.75</c:v>
                </c:pt>
                <c:pt idx="6">
                  <c:v>0.95</c:v>
                </c:pt>
                <c:pt idx="7">
                  <c:v>0.75</c:v>
                </c:pt>
                <c:pt idx="8">
                  <c:v>0.995</c:v>
                </c:pt>
                <c:pt idx="9">
                  <c:v>0.8</c:v>
                </c:pt>
                <c:pt idx="10">
                  <c:v>0.35</c:v>
                </c:pt>
                <c:pt idx="11">
                  <c:v>0.625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Children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1</c:v>
                </c:pt>
                <c:pt idx="1">
                  <c:v>0.9</c:v>
                </c:pt>
                <c:pt idx="2">
                  <c:v>0</c:v>
                </c:pt>
                <c:pt idx="3">
                  <c:v>0.9</c:v>
                </c:pt>
                <c:pt idx="4">
                  <c:v>0.9</c:v>
                </c:pt>
                <c:pt idx="5">
                  <c:v>0.8</c:v>
                </c:pt>
                <c:pt idx="6">
                  <c:v>0.9</c:v>
                </c:pt>
                <c:pt idx="7">
                  <c:v>0.85</c:v>
                </c:pt>
                <c:pt idx="8">
                  <c:v>0.98</c:v>
                </c:pt>
                <c:pt idx="9">
                  <c:v>0.9</c:v>
                </c:pt>
                <c:pt idx="10">
                  <c:v>0.5</c:v>
                </c:pt>
                <c:pt idx="11">
                  <c:v>0.85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smooth val="0"/>
        <c:axId val="454189624"/>
        <c:axId val="452139528"/>
      </c:lineChart>
      <c:catAx>
        <c:axId val="454189624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39528"/>
        <c:crosses val="autoZero"/>
        <c:auto val="1"/>
        <c:lblAlgn val="ctr"/>
        <c:lblOffset val="100"/>
        <c:noMultiLvlLbl val="0"/>
      </c:catAx>
      <c:valAx>
        <c:axId val="452139528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189624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75848826997531371"/>
          <c:y val="0.70275312869034956"/>
          <c:w val="0.204443111492737"/>
          <c:h val="8.784707026260602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6987815951791E-2"/>
          <c:y val="1.9217046848998404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first degree relative with colorectal cancer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1</c:v>
                </c:pt>
                <c:pt idx="1">
                  <c:v>0.8</c:v>
                </c:pt>
                <c:pt idx="2">
                  <c:v>0.05</c:v>
                </c:pt>
                <c:pt idx="3">
                  <c:v>0.9</c:v>
                </c:pt>
                <c:pt idx="4">
                  <c:v>0.9</c:v>
                </c:pt>
                <c:pt idx="5">
                  <c:v>0.8</c:v>
                </c:pt>
                <c:pt idx="6">
                  <c:v>0.9</c:v>
                </c:pt>
                <c:pt idx="7">
                  <c:v>0.85</c:v>
                </c:pt>
                <c:pt idx="8">
                  <c:v>0.95</c:v>
                </c:pt>
                <c:pt idx="9">
                  <c:v>0.85</c:v>
                </c:pt>
                <c:pt idx="10">
                  <c:v>0.6</c:v>
                </c:pt>
                <c:pt idx="11">
                  <c:v>0.9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Has first degree relative(s) with colorectal cancer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1</c:v>
                </c:pt>
                <c:pt idx="1">
                  <c:v>0.9</c:v>
                </c:pt>
                <c:pt idx="2">
                  <c:v>0</c:v>
                </c:pt>
                <c:pt idx="3">
                  <c:v>0.8</c:v>
                </c:pt>
                <c:pt idx="4">
                  <c:v>0.9</c:v>
                </c:pt>
                <c:pt idx="5">
                  <c:v>0.8</c:v>
                </c:pt>
                <c:pt idx="6">
                  <c:v>0.95</c:v>
                </c:pt>
                <c:pt idx="7">
                  <c:v>0.8</c:v>
                </c:pt>
                <c:pt idx="8">
                  <c:v>0.995</c:v>
                </c:pt>
                <c:pt idx="9">
                  <c:v>0.875</c:v>
                </c:pt>
                <c:pt idx="10">
                  <c:v>0.4</c:v>
                </c:pt>
                <c:pt idx="11">
                  <c:v>0.8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smooth val="0"/>
        <c:axId val="452140312"/>
        <c:axId val="452140704"/>
      </c:lineChart>
      <c:catAx>
        <c:axId val="452140312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40704"/>
        <c:crosses val="autoZero"/>
        <c:auto val="1"/>
        <c:lblAlgn val="ctr"/>
        <c:lblOffset val="100"/>
        <c:noMultiLvlLbl val="0"/>
      </c:catAx>
      <c:valAx>
        <c:axId val="452140704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40312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58482522963186223"/>
          <c:y val="0.70275312869034956"/>
          <c:w val="0.37810615964951066"/>
          <c:h val="8.784707026260602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6987815951791E-2"/>
          <c:y val="1.9217046848998404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family history of endometrial or ovarian cancer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1</c:v>
                </c:pt>
                <c:pt idx="1">
                  <c:v>0.85</c:v>
                </c:pt>
                <c:pt idx="2">
                  <c:v>0</c:v>
                </c:pt>
                <c:pt idx="3">
                  <c:v>0.875</c:v>
                </c:pt>
                <c:pt idx="4">
                  <c:v>0.9</c:v>
                </c:pt>
                <c:pt idx="5">
                  <c:v>0.86499999999999999</c:v>
                </c:pt>
                <c:pt idx="6">
                  <c:v>0.95</c:v>
                </c:pt>
                <c:pt idx="7">
                  <c:v>0.85499999999999998</c:v>
                </c:pt>
                <c:pt idx="8">
                  <c:v>0.98</c:v>
                </c:pt>
                <c:pt idx="9">
                  <c:v>0.85</c:v>
                </c:pt>
                <c:pt idx="10">
                  <c:v>0.55000000000000004</c:v>
                </c:pt>
                <c:pt idx="11">
                  <c:v>0.85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Family history of endometrial or ovarian cancer 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1</c:v>
                </c:pt>
                <c:pt idx="1">
                  <c:v>0.85</c:v>
                </c:pt>
                <c:pt idx="2">
                  <c:v>0</c:v>
                </c:pt>
                <c:pt idx="3">
                  <c:v>0.8</c:v>
                </c:pt>
                <c:pt idx="4">
                  <c:v>0.9</c:v>
                </c:pt>
                <c:pt idx="5">
                  <c:v>0.75</c:v>
                </c:pt>
                <c:pt idx="6">
                  <c:v>0.9</c:v>
                </c:pt>
                <c:pt idx="7">
                  <c:v>0.8</c:v>
                </c:pt>
                <c:pt idx="8">
                  <c:v>0.98</c:v>
                </c:pt>
                <c:pt idx="9">
                  <c:v>0.85</c:v>
                </c:pt>
                <c:pt idx="10">
                  <c:v>0.5</c:v>
                </c:pt>
                <c:pt idx="11">
                  <c:v>0.8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smooth val="0"/>
        <c:axId val="452141488"/>
        <c:axId val="452141880"/>
      </c:lineChart>
      <c:catAx>
        <c:axId val="452141488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41880"/>
        <c:crosses val="autoZero"/>
        <c:auto val="1"/>
        <c:lblAlgn val="ctr"/>
        <c:lblOffset val="100"/>
        <c:noMultiLvlLbl val="0"/>
      </c:catAx>
      <c:valAx>
        <c:axId val="452141880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41488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58482522963186223"/>
          <c:y val="0.70275312869034956"/>
          <c:w val="0.37810615964951066"/>
          <c:h val="8.784707026260602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6987815951791E-2"/>
          <c:y val="1.9217046848998404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first degree relative with endometrial or ovarian cancer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1</c:v>
                </c:pt>
                <c:pt idx="1">
                  <c:v>0.9</c:v>
                </c:pt>
                <c:pt idx="2">
                  <c:v>0</c:v>
                </c:pt>
                <c:pt idx="3">
                  <c:v>0.82499999999999996</c:v>
                </c:pt>
                <c:pt idx="4">
                  <c:v>0.9</c:v>
                </c:pt>
                <c:pt idx="5">
                  <c:v>0.86499999999999999</c:v>
                </c:pt>
                <c:pt idx="6">
                  <c:v>0.92500000000000004</c:v>
                </c:pt>
                <c:pt idx="7">
                  <c:v>0.85</c:v>
                </c:pt>
                <c:pt idx="8">
                  <c:v>1</c:v>
                </c:pt>
                <c:pt idx="9">
                  <c:v>0.9</c:v>
                </c:pt>
                <c:pt idx="10">
                  <c:v>0.5</c:v>
                </c:pt>
                <c:pt idx="11">
                  <c:v>0.78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First degree relative with endometrial or ovarian cancer 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1</c:v>
                </c:pt>
                <c:pt idx="1">
                  <c:v>0.8</c:v>
                </c:pt>
                <c:pt idx="2">
                  <c:v>0</c:v>
                </c:pt>
                <c:pt idx="3">
                  <c:v>0.9</c:v>
                </c:pt>
                <c:pt idx="4">
                  <c:v>0.9</c:v>
                </c:pt>
                <c:pt idx="5">
                  <c:v>0.75</c:v>
                </c:pt>
                <c:pt idx="6">
                  <c:v>0.9</c:v>
                </c:pt>
                <c:pt idx="7">
                  <c:v>0.75</c:v>
                </c:pt>
                <c:pt idx="8">
                  <c:v>0.95</c:v>
                </c:pt>
                <c:pt idx="9">
                  <c:v>0.8</c:v>
                </c:pt>
                <c:pt idx="10">
                  <c:v>0.5</c:v>
                </c:pt>
                <c:pt idx="11">
                  <c:v>0.9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smooth val="0"/>
        <c:axId val="454239912"/>
        <c:axId val="454240696"/>
      </c:lineChart>
      <c:catAx>
        <c:axId val="454239912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240696"/>
        <c:crosses val="autoZero"/>
        <c:auto val="1"/>
        <c:lblAlgn val="ctr"/>
        <c:lblOffset val="100"/>
        <c:noMultiLvlLbl val="0"/>
      </c:catAx>
      <c:valAx>
        <c:axId val="454240696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239912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53989143597656364"/>
          <c:y val="0.70275312869034956"/>
          <c:w val="0.42303995330480926"/>
          <c:h val="8.7847070262606033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6987815951791E-2"/>
          <c:y val="1.9217046848998404E-2"/>
          <c:w val="0.93070915354330708"/>
          <c:h val="0.793199987326155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diagnosis of any cancer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1</c:v>
                </c:pt>
                <c:pt idx="1">
                  <c:v>0.9</c:v>
                </c:pt>
                <c:pt idx="2">
                  <c:v>0</c:v>
                </c:pt>
                <c:pt idx="3">
                  <c:v>0.9</c:v>
                </c:pt>
                <c:pt idx="4">
                  <c:v>0.9</c:v>
                </c:pt>
                <c:pt idx="5">
                  <c:v>0.8</c:v>
                </c:pt>
                <c:pt idx="6">
                  <c:v>0.95</c:v>
                </c:pt>
                <c:pt idx="7">
                  <c:v>0.85</c:v>
                </c:pt>
                <c:pt idx="8">
                  <c:v>1</c:v>
                </c:pt>
                <c:pt idx="9">
                  <c:v>0.85</c:v>
                </c:pt>
                <c:pt idx="10">
                  <c:v>0.5</c:v>
                </c:pt>
                <c:pt idx="11">
                  <c:v>0.85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Diagnosed with cancer (colorectal)</c:v>
                </c:pt>
              </c:strCache>
            </c:strRef>
          </c:tx>
          <c:spPr>
            <a:ln w="222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Perfect health</c:v>
                </c:pt>
                <c:pt idx="1">
                  <c:v>Current health</c:v>
                </c:pt>
                <c:pt idx="2">
                  <c:v>Death</c:v>
                </c:pt>
                <c:pt idx="3">
                  <c:v>Oral contraceptives</c:v>
                </c:pt>
                <c:pt idx="4">
                  <c:v>Annual gynecologic screening</c:v>
                </c:pt>
                <c:pt idx="5">
                  <c:v>Biannual gynecologic screening</c:v>
                </c:pt>
                <c:pt idx="6">
                  <c:v>Annual colonoscopy</c:v>
                </c:pt>
                <c:pt idx="7">
                  <c:v>Biannual colonoscopy</c:v>
                </c:pt>
                <c:pt idx="8">
                  <c:v>Annual combined screening</c:v>
                </c:pt>
                <c:pt idx="9">
                  <c:v>Biannual combined screening</c:v>
                </c:pt>
                <c:pt idx="10">
                  <c:v>Premenopausal HYST/BSO</c:v>
                </c:pt>
                <c:pt idx="11">
                  <c:v>Postmenopausal HYST/BSO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1</c:v>
                </c:pt>
                <c:pt idx="1">
                  <c:v>0.8</c:v>
                </c:pt>
                <c:pt idx="2">
                  <c:v>2.5000000000000001E-2</c:v>
                </c:pt>
                <c:pt idx="3">
                  <c:v>0.75</c:v>
                </c:pt>
                <c:pt idx="4">
                  <c:v>0.9</c:v>
                </c:pt>
                <c:pt idx="5">
                  <c:v>0.67500000000000004</c:v>
                </c:pt>
                <c:pt idx="6">
                  <c:v>0.82499999999999996</c:v>
                </c:pt>
                <c:pt idx="7">
                  <c:v>0.67500000000000004</c:v>
                </c:pt>
                <c:pt idx="8">
                  <c:v>0.92500000000000004</c:v>
                </c:pt>
                <c:pt idx="9">
                  <c:v>0.875</c:v>
                </c:pt>
                <c:pt idx="10">
                  <c:v>0.4</c:v>
                </c:pt>
                <c:pt idx="11">
                  <c:v>0.75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Dot"/>
              <a:round/>
            </a:ln>
            <a:effectLst/>
          </c:spPr>
        </c:dropLines>
        <c:smooth val="0"/>
        <c:axId val="454241872"/>
        <c:axId val="454242264"/>
      </c:lineChart>
      <c:catAx>
        <c:axId val="454241872"/>
        <c:scaling>
          <c:orientation val="minMax"/>
        </c:scaling>
        <c:delete val="0"/>
        <c:axPos val="b"/>
        <c:numFmt formatCode="#,##0.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1680000" spcFirstLastPara="1" vertOverflow="ellipsis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242264"/>
        <c:crosses val="autoZero"/>
        <c:auto val="1"/>
        <c:lblAlgn val="ctr"/>
        <c:lblOffset val="100"/>
        <c:noMultiLvlLbl val="0"/>
      </c:catAx>
      <c:valAx>
        <c:axId val="454242264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241872"/>
        <c:crosses val="autoZero"/>
        <c:crossBetween val="between"/>
      </c:valAx>
      <c:spPr>
        <a:solidFill>
          <a:schemeClr val="bg1"/>
        </a:solidFill>
        <a:ln w="19050">
          <a:solidFill>
            <a:schemeClr val="tx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41359104299950811"/>
          <c:y val="0.74047761911268561"/>
          <c:w val="0.5493403462818649"/>
          <c:h val="5.0122579840269944E-2"/>
        </c:manualLayout>
      </c:layout>
      <c:overlay val="0"/>
      <c:spPr>
        <a:solidFill>
          <a:schemeClr val="bg1"/>
        </a:solidFill>
        <a:ln w="28575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0.44663</cdr:x>
      <cdr:y>0.26829</cdr:y>
    </cdr:from>
    <cdr:to>
      <cdr:x>0.51404</cdr:x>
      <cdr:y>0.31231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70731" y="1625783"/>
          <a:ext cx="704848" cy="26674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P=.013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0.59846</cdr:x>
      <cdr:y>0.26544</cdr:y>
    </cdr:from>
    <cdr:to>
      <cdr:x>0.66586</cdr:x>
      <cdr:y>0.30946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258501" y="1608489"/>
          <a:ext cx="704848" cy="26674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P=.003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0.74378</cdr:x>
      <cdr:y>0.25501</cdr:y>
    </cdr:from>
    <cdr:to>
      <cdr:x>0.80471</cdr:x>
      <cdr:y>0.30179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778178" y="1545281"/>
          <a:ext cx="637188" cy="28347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P=.041</a:t>
          </a:r>
          <a:endParaRPr lang="en-US" sz="12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0.83821</cdr:x>
      <cdr:y>0.51582</cdr:y>
    </cdr:from>
    <cdr:to>
      <cdr:x>0.89468</cdr:x>
      <cdr:y>0.55039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765710" y="3125701"/>
          <a:ext cx="590500" cy="2094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0" dirty="0" smtClean="0"/>
            <a:t>P=.01</a:t>
          </a:r>
          <a:endParaRPr lang="en-US" sz="1200" b="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0.9061</cdr:x>
      <cdr:y>0.45429</cdr:y>
    </cdr:from>
    <cdr:to>
      <cdr:x>0.96657</cdr:x>
      <cdr:y>0.5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475682" y="2752863"/>
          <a:ext cx="632298" cy="276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0" dirty="0" smtClean="0"/>
            <a:t>P=.038</a:t>
          </a:r>
          <a:endParaRPr lang="en-US" sz="1200" b="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0.24579</cdr:x>
      <cdr:y>0.76383</cdr:y>
    </cdr:from>
    <cdr:to>
      <cdr:x>0.32138</cdr:x>
      <cdr:y>0.80784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570406" y="4628621"/>
          <a:ext cx="790496" cy="2666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0" dirty="0" smtClean="0"/>
            <a:t>P=.009</a:t>
          </a:r>
          <a:endParaRPr lang="en-US" sz="1200" b="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0.44718</cdr:x>
      <cdr:y>0.24082</cdr:y>
    </cdr:from>
    <cdr:to>
      <cdr:x>0.5</cdr:x>
      <cdr:y>0.28169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76383" y="1459285"/>
          <a:ext cx="552421" cy="24765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0" i="0" dirty="0" smtClean="0"/>
            <a:t>P=.04</a:t>
          </a:r>
          <a:endParaRPr lang="en-US" sz="1200" b="0" i="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0.80694</cdr:x>
      <cdr:y>0.56313</cdr:y>
    </cdr:from>
    <cdr:to>
      <cdr:x>0.86428</cdr:x>
      <cdr:y>0.61185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846652" y="3412395"/>
          <a:ext cx="628692" cy="29527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0" dirty="0" smtClean="0"/>
            <a:t>P=.018</a:t>
          </a:r>
          <a:endParaRPr lang="en-US" sz="1100" b="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0.28236</cdr:x>
      <cdr:y>0.73805</cdr:y>
    </cdr:from>
    <cdr:to>
      <cdr:x>0.34665</cdr:x>
      <cdr:y>0.78207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095626" y="4472409"/>
          <a:ext cx="704848" cy="26674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P=.024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0.69983</cdr:x>
      <cdr:y>0.73805</cdr:y>
    </cdr:from>
    <cdr:to>
      <cdr:x>0.76412</cdr:x>
      <cdr:y>0.78207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7672389" y="4472409"/>
          <a:ext cx="704848" cy="26674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P=.024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0.79974</cdr:x>
      <cdr:y>0.73805</cdr:y>
    </cdr:from>
    <cdr:to>
      <cdr:x>0.86403</cdr:x>
      <cdr:y>0.78206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8767763" y="4472409"/>
          <a:ext cx="704848" cy="26667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P=.027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0.91708</cdr:x>
      <cdr:y>0.73805</cdr:y>
    </cdr:from>
    <cdr:to>
      <cdr:x>0.98137</cdr:x>
      <cdr:y>0.78206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10054147" y="4472409"/>
          <a:ext cx="704848" cy="26667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P=.008</a:t>
          </a:r>
          <a:endParaRPr lang="en-US" sz="12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2FEF91A-415E-402E-BF10-58EEB8F5DE11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980C9AB-8A5B-4B10-ABC8-BD174769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66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2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6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42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305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77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8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3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04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8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B382D-3BF3-4C92-8292-37758680FB4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87064-3990-4372-8C7A-AD6BECA5B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4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494" y="536713"/>
            <a:ext cx="1095905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List of Supplemental Graphs</a:t>
            </a:r>
          </a:p>
          <a:p>
            <a:pPr>
              <a:lnSpc>
                <a:spcPct val="150000"/>
              </a:lnSpc>
            </a:pP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S1.  Median VAS Scores by Age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S2.  Median VAS Scores by Race/Ethnicity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S3.  Median VAS Scores by Education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S4.  Median VAS Scores by Marital Status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S5.  Median VAS Scores by Children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S6.  Median VAS Scores by First Degree Relative(s) with Colorectal Cancer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S7.  Median VAS Scores by Family History of Endometrial or Ovarian Cancer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S8.  Median VAS Scores by First Degree Relative with Endometrial or Ovarian Cancer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S9.  Median VAS Scores by Personal History of Cancer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S10.  Median Lifetime Risk Thresholds by Age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S11.  Median Lifetime Risk Thresholds by Race/Ethnicity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S12.  Median Lifetime Risk Thresholds by Education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S13.  Median Lifetime Risk Thresholds by Marital Status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S14.  Median Lifetime Risk Thresholds by Children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S15.  Median Lifetime Risk Thresholds by First Degree Relative(s) with Colorectal Cancer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S16.  Median Lifetime Risk Thresholds by Family History of Endometrial or Ovarian Cancer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S17.  Median Lifetime Risk Thresholds by First Degree Relative(s) with Endometrial or Ovarian Cancer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S18.  Median Lifetime Risk Thresholds by Personal History of Cancer</a:t>
            </a:r>
          </a:p>
        </p:txBody>
      </p:sp>
    </p:spTree>
    <p:extLst>
      <p:ext uri="{BB962C8B-B14F-4D97-AF65-F5344CB8AC3E}">
        <p14:creationId xmlns:p14="http://schemas.microsoft.com/office/powerpoint/2010/main" val="1949343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825899349"/>
              </p:ext>
            </p:extLst>
          </p:nvPr>
        </p:nvGraphicFramePr>
        <p:xfrm>
          <a:off x="825911" y="594804"/>
          <a:ext cx="10457608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38145" y="225472"/>
            <a:ext cx="468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S8.  Median VAS by Personal History of Cancer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4577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49952495"/>
              </p:ext>
            </p:extLst>
          </p:nvPr>
        </p:nvGraphicFramePr>
        <p:xfrm>
          <a:off x="590550" y="594804"/>
          <a:ext cx="10963275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64433" y="225472"/>
            <a:ext cx="459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S10.  Median Lifetime Risk Thresholds by Age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0814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835050636"/>
              </p:ext>
            </p:extLst>
          </p:nvPr>
        </p:nvGraphicFramePr>
        <p:xfrm>
          <a:off x="590550" y="594804"/>
          <a:ext cx="10963275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01957" y="225472"/>
            <a:ext cx="615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S11.  Median Lifetime Risk Thresholds by Race/Ethnicity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06400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945330781"/>
              </p:ext>
            </p:extLst>
          </p:nvPr>
        </p:nvGraphicFramePr>
        <p:xfrm>
          <a:off x="590550" y="594804"/>
          <a:ext cx="10963275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01957" y="225472"/>
            <a:ext cx="615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S12.  Median Lifetime Risk Thresholds by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3120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735063409"/>
              </p:ext>
            </p:extLst>
          </p:nvPr>
        </p:nvGraphicFramePr>
        <p:xfrm>
          <a:off x="590550" y="594804"/>
          <a:ext cx="10963275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01957" y="225472"/>
            <a:ext cx="615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S13.  Median Lifetime Risk Thresholds by Marital Status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94476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5789228"/>
              </p:ext>
            </p:extLst>
          </p:nvPr>
        </p:nvGraphicFramePr>
        <p:xfrm>
          <a:off x="590550" y="594804"/>
          <a:ext cx="10963275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01957" y="225472"/>
            <a:ext cx="615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S14.  Median Lifetime Risk Thresholds by Children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055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70612666"/>
              </p:ext>
            </p:extLst>
          </p:nvPr>
        </p:nvGraphicFramePr>
        <p:xfrm>
          <a:off x="590550" y="594804"/>
          <a:ext cx="10963275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9814" y="225472"/>
            <a:ext cx="859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S15.  Median Lifetime Risk Thresholds by First Degree Relative(s) with Colorectal Cancer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541614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95268284"/>
              </p:ext>
            </p:extLst>
          </p:nvPr>
        </p:nvGraphicFramePr>
        <p:xfrm>
          <a:off x="590550" y="594804"/>
          <a:ext cx="10963275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34133" y="225472"/>
            <a:ext cx="9542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S16.  Median Lifetime Risk Thresholds by Family History of Endometrial or Ovarian Cancer</a:t>
            </a:r>
            <a:endParaRPr lang="en-US" b="1" dirty="0"/>
          </a:p>
        </p:txBody>
      </p:sp>
      <p:sp>
        <p:nvSpPr>
          <p:cNvPr id="6" name="TextBox 1"/>
          <p:cNvSpPr txBox="1"/>
          <p:nvPr/>
        </p:nvSpPr>
        <p:spPr>
          <a:xfrm>
            <a:off x="2547939" y="5067213"/>
            <a:ext cx="704848" cy="266743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P=.039</a:t>
            </a:r>
            <a:endParaRPr lang="en-US" sz="1200" dirty="0"/>
          </a:p>
        </p:txBody>
      </p:sp>
      <p:sp>
        <p:nvSpPr>
          <p:cNvPr id="8" name="TextBox 1"/>
          <p:cNvSpPr txBox="1"/>
          <p:nvPr/>
        </p:nvSpPr>
        <p:spPr>
          <a:xfrm>
            <a:off x="5953126" y="5067279"/>
            <a:ext cx="704848" cy="266742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P=.011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65280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655432375"/>
              </p:ext>
            </p:extLst>
          </p:nvPr>
        </p:nvGraphicFramePr>
        <p:xfrm>
          <a:off x="590550" y="594804"/>
          <a:ext cx="10963275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34133" y="225472"/>
            <a:ext cx="9542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S17.  Median Lifetime Risk Thresholds by First Degree Relative with Endometrial or Ovarian Cancer</a:t>
            </a:r>
            <a:endParaRPr lang="en-US" b="1" dirty="0"/>
          </a:p>
        </p:txBody>
      </p:sp>
      <p:sp>
        <p:nvSpPr>
          <p:cNvPr id="7" name="TextBox 1"/>
          <p:cNvSpPr txBox="1"/>
          <p:nvPr/>
        </p:nvSpPr>
        <p:spPr>
          <a:xfrm>
            <a:off x="3792775" y="5028367"/>
            <a:ext cx="704848" cy="266743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P=.03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34328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24506928"/>
              </p:ext>
            </p:extLst>
          </p:nvPr>
        </p:nvGraphicFramePr>
        <p:xfrm>
          <a:off x="590550" y="594804"/>
          <a:ext cx="10963275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28902" y="225472"/>
            <a:ext cx="7746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S18.  Median Lifetime Risk Thresholds by Personal History of Cancer</a:t>
            </a:r>
            <a:endParaRPr lang="en-US" b="1" dirty="0"/>
          </a:p>
        </p:txBody>
      </p:sp>
      <p:sp>
        <p:nvSpPr>
          <p:cNvPr id="7" name="TextBox 1"/>
          <p:cNvSpPr txBox="1"/>
          <p:nvPr/>
        </p:nvSpPr>
        <p:spPr>
          <a:xfrm>
            <a:off x="3714953" y="5174730"/>
            <a:ext cx="704848" cy="266743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P=.038</a:t>
            </a:r>
            <a:endParaRPr lang="en-US" sz="1200" dirty="0"/>
          </a:p>
        </p:txBody>
      </p:sp>
      <p:sp>
        <p:nvSpPr>
          <p:cNvPr id="6" name="TextBox 1"/>
          <p:cNvSpPr txBox="1"/>
          <p:nvPr/>
        </p:nvSpPr>
        <p:spPr>
          <a:xfrm>
            <a:off x="2628902" y="5174730"/>
            <a:ext cx="704848" cy="266743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P=.05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45157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531570337"/>
              </p:ext>
            </p:extLst>
          </p:nvPr>
        </p:nvGraphicFramePr>
        <p:xfrm>
          <a:off x="825911" y="594804"/>
          <a:ext cx="10457608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47712" y="225472"/>
            <a:ext cx="432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S1.  Median VAS Scores by Age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33507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55217109"/>
              </p:ext>
            </p:extLst>
          </p:nvPr>
        </p:nvGraphicFramePr>
        <p:xfrm>
          <a:off x="825911" y="594804"/>
          <a:ext cx="10457608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47712" y="225472"/>
            <a:ext cx="432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S2.  Median VAS Scores by Race/Ethnicity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64056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533464715"/>
              </p:ext>
            </p:extLst>
          </p:nvPr>
        </p:nvGraphicFramePr>
        <p:xfrm>
          <a:off x="825911" y="594804"/>
          <a:ext cx="10457608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47712" y="225472"/>
            <a:ext cx="432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S3.  Median VAS Scores by Education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175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278169577"/>
              </p:ext>
            </p:extLst>
          </p:nvPr>
        </p:nvGraphicFramePr>
        <p:xfrm>
          <a:off x="825911" y="594804"/>
          <a:ext cx="10457608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47712" y="225472"/>
            <a:ext cx="432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S4.  Median VAS Scores by Marital Status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67869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101390753"/>
              </p:ext>
            </p:extLst>
          </p:nvPr>
        </p:nvGraphicFramePr>
        <p:xfrm>
          <a:off x="825911" y="594804"/>
          <a:ext cx="10457608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47712" y="225472"/>
            <a:ext cx="432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S5.  Median VAS Scores by Children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2966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28829388"/>
              </p:ext>
            </p:extLst>
          </p:nvPr>
        </p:nvGraphicFramePr>
        <p:xfrm>
          <a:off x="825911" y="594804"/>
          <a:ext cx="10457608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65219" y="256072"/>
            <a:ext cx="6739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S6.  Median VAS by First Degree Relative(s) with Colorectal Cancer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50437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844207955"/>
              </p:ext>
            </p:extLst>
          </p:nvPr>
        </p:nvGraphicFramePr>
        <p:xfrm>
          <a:off x="825911" y="594804"/>
          <a:ext cx="10457608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56657" y="225472"/>
            <a:ext cx="6739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S7.  Median VAS by Family History of Endometrial or Ovarian Cancer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9232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07491515"/>
              </p:ext>
            </p:extLst>
          </p:nvPr>
        </p:nvGraphicFramePr>
        <p:xfrm>
          <a:off x="825911" y="594804"/>
          <a:ext cx="10457608" cy="605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15183" y="275527"/>
            <a:ext cx="809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S8.  Median VAS by First Degree Relative with Endometrial or Ovarian Cancer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20019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414</Words>
  <Application>Microsoft Office PowerPoint</Application>
  <PresentationFormat>Widescreen</PresentationFormat>
  <Paragraphs>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Sun,Charlotte C</dc:creator>
  <cp:lastModifiedBy>Sun,Charlotte C</cp:lastModifiedBy>
  <cp:revision>18</cp:revision>
  <cp:lastPrinted>2018-09-10T17:49:59Z</cp:lastPrinted>
  <dcterms:created xsi:type="dcterms:W3CDTF">2018-09-10T15:04:50Z</dcterms:created>
  <dcterms:modified xsi:type="dcterms:W3CDTF">2018-12-11T20:37:29Z</dcterms:modified>
</cp:coreProperties>
</file>