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0" autoAdjust="0"/>
    <p:restoredTop sz="94660"/>
  </p:normalViewPr>
  <p:slideViewPr>
    <p:cSldViewPr snapToGrid="0">
      <p:cViewPr varScale="1">
        <p:scale>
          <a:sx n="54" d="100"/>
          <a:sy n="54" d="100"/>
        </p:scale>
        <p:origin x="84" y="26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EBF75-0623-4A3F-829E-07302428DB4D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2CB8-11BC-4952-8BB2-993F17E87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579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EBF75-0623-4A3F-829E-07302428DB4D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2CB8-11BC-4952-8BB2-993F17E87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799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EBF75-0623-4A3F-829E-07302428DB4D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2CB8-11BC-4952-8BB2-993F17E87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189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EBF75-0623-4A3F-829E-07302428DB4D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2CB8-11BC-4952-8BB2-993F17E87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112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EBF75-0623-4A3F-829E-07302428DB4D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2CB8-11BC-4952-8BB2-993F17E87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427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EBF75-0623-4A3F-829E-07302428DB4D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2CB8-11BC-4952-8BB2-993F17E87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259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EBF75-0623-4A3F-829E-07302428DB4D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2CB8-11BC-4952-8BB2-993F17E87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174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EBF75-0623-4A3F-829E-07302428DB4D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2CB8-11BC-4952-8BB2-993F17E87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009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EBF75-0623-4A3F-829E-07302428DB4D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2CB8-11BC-4952-8BB2-993F17E87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824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EBF75-0623-4A3F-829E-07302428DB4D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2CB8-11BC-4952-8BB2-993F17E87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997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EBF75-0623-4A3F-829E-07302428DB4D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2CB8-11BC-4952-8BB2-993F17E87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570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EBF75-0623-4A3F-829E-07302428DB4D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02CB8-11BC-4952-8BB2-993F17E87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413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082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Guiding the First Biopsy in Glioma Patients using Estimated Ki67 Maps Derived from Magnetic Resonance Imaging: Conventional versus Advanced Imaging</a:t>
            </a:r>
            <a:endParaRPr lang="en-US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en-US" sz="2400" b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Evan D. H. Gates, MS</a:t>
            </a:r>
            <a:r>
              <a:rPr lang="en-US" sz="1400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1,2†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Jonathan S. Lin, MD PhD</a:t>
            </a:r>
            <a:r>
              <a:rPr lang="en-US" sz="1400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1,3,4†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Jeffrey S. Weinberg, MD</a:t>
            </a:r>
            <a:r>
              <a:rPr lang="en-US" sz="1400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Jackson Hamilton, MD</a:t>
            </a:r>
            <a:r>
              <a:rPr lang="en-US" sz="1400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6,7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Sujit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S.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Prabhu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MD</a:t>
            </a:r>
            <a:r>
              <a:rPr lang="en-US" sz="1400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John D.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Hazle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PhD</a:t>
            </a:r>
            <a:r>
              <a:rPr lang="en-US" sz="1400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Gregory N. Fuller, MD PhD</a:t>
            </a:r>
            <a:r>
              <a:rPr lang="en-US" sz="1400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Veera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Baladandayuthapani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PhD</a:t>
            </a:r>
            <a:r>
              <a:rPr lang="en-US" sz="1400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David Fuentes, PhD</a:t>
            </a:r>
            <a:r>
              <a:rPr lang="en-US" sz="1400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and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Dawid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Schellingerhout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MD</a:t>
            </a:r>
            <a:r>
              <a:rPr lang="en-US" sz="1400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6,10*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† contributed equally, *corresponding</a:t>
            </a:r>
          </a:p>
          <a:p>
            <a:pPr>
              <a:lnSpc>
                <a:spcPct val="115000"/>
              </a:lnSpc>
            </a:pP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 of Imaging Physics, University of Texas MD Anderson Cancer Center, Houston, TX, 77030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University of Texas MD Anderson Cancer Center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UTHealth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Graduate School of Biomedical Sciences, Houston, TX, 77030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Baylor College of Medicine, Houston, TX, 77030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 of Bioengineering, Rice University, Houston, TX, 77005 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 of Neurosurgery, University of Texas MD Anderson Cancer Center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 of Diagnostic Radiology, University of Texas MD Anderson Cancer Center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Now at: Radiology Partners, Houston, TX, 77040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 of Pathology, University of Texas MD Anderson Cancer Center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 of Biostatistics, University of Texas MD Anderson Cancer Center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 of Cancer Systems Imaging, University of Texas MD Anderson Cancer Center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170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952" y="1763395"/>
            <a:ext cx="5049520" cy="77089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029712" y="3049846"/>
            <a:ext cx="6096000" cy="27699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000"/>
              </a:spcAft>
            </a:pP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Figure S1, Conceptual diagram of histogram normalization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Intensity values from two images are normalized to a single reference scale based on internal intensity reference standards. 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different scaling pairs used in this process of normalization by natural landmarks were: CSF-WM (applied to T1, FLAIR, and SWAN), WM-CSF (applied to T2 and T2*), and CSF-GM (applied to TC).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630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524" y="881824"/>
            <a:ext cx="4363720" cy="2314575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017520" y="3671792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000"/>
              </a:spcAft>
            </a:pP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Figure S2, Three-plane views (axial, coronal, and sagittal) of all biopsy sites.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Both real (red, n=64) and imputed biopsy sites (green, n=64) are projected into a single idealized brain volume. Note the roughly symmetrical distribution of real and imputed biopsy sites, a deliberate choice to minimize variability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042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69748"/>
            <a:ext cx="5943600" cy="37338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1871472" y="4254074"/>
            <a:ext cx="8449056" cy="2463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S3: Model Building Diagram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This schematic illustrates the five-fold cross validation where the 102 samples are divided into five “folds.” Four folds are combined and used to select important features before training a random forest model and making predictions on the remaining fold (a). This process is repeated five times, each time with a different fold in the “test” set. Using the most frequent variable selections from the analysis in a) we repeated the five-fold cross validation with the same four variables in each repetition. The results of a) and b) are shown in the corresponding graphs in Figure 2.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0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80962"/>
            <a:ext cx="5943600" cy="6696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7651750" y="1024807"/>
            <a:ext cx="3937000" cy="1870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S4, Variable correlation plots.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Visualized Pearson correlations between all variables and the four variable subset selected by random forest and clinical intuition. Larger and darker disks indicate a stronger correlation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751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505</Words>
  <Application>Microsoft Office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Gates,Evan</dc:creator>
  <cp:lastModifiedBy>Gates,Evan</cp:lastModifiedBy>
  <cp:revision>6</cp:revision>
  <dcterms:created xsi:type="dcterms:W3CDTF">2018-11-19T18:22:50Z</dcterms:created>
  <dcterms:modified xsi:type="dcterms:W3CDTF">2018-11-26T15:53:44Z</dcterms:modified>
</cp:coreProperties>
</file>