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28" d="100"/>
          <a:sy n="28" d="100"/>
        </p:scale>
        <p:origin x="-3240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8ABD-6597-A340-A5AD-353593A93B84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423B-440F-7447-AFB6-9851A5A92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72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8ABD-6597-A340-A5AD-353593A93B84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423B-440F-7447-AFB6-9851A5A92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104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8ABD-6597-A340-A5AD-353593A93B84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423B-440F-7447-AFB6-9851A5A92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380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8ABD-6597-A340-A5AD-353593A93B84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423B-440F-7447-AFB6-9851A5A92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163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8ABD-6597-A340-A5AD-353593A93B84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423B-440F-7447-AFB6-9851A5A92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371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8ABD-6597-A340-A5AD-353593A93B84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423B-440F-7447-AFB6-9851A5A92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263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8ABD-6597-A340-A5AD-353593A93B84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423B-440F-7447-AFB6-9851A5A92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652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8ABD-6597-A340-A5AD-353593A93B84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423B-440F-7447-AFB6-9851A5A92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483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8ABD-6597-A340-A5AD-353593A93B84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423B-440F-7447-AFB6-9851A5A92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119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8ABD-6597-A340-A5AD-353593A93B84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423B-440F-7447-AFB6-9851A5A92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223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8ABD-6597-A340-A5AD-353593A93B84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A423B-440F-7447-AFB6-9851A5A92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9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C8ABD-6597-A340-A5AD-353593A93B84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A423B-440F-7447-AFB6-9851A5A92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542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928380"/>
              </p:ext>
            </p:extLst>
          </p:nvPr>
        </p:nvGraphicFramePr>
        <p:xfrm>
          <a:off x="2612151" y="1496305"/>
          <a:ext cx="4065754" cy="288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7089"/>
                <a:gridCol w="569042"/>
                <a:gridCol w="631498"/>
                <a:gridCol w="673136"/>
                <a:gridCol w="584989"/>
              </a:tblGrid>
              <a:tr h="311696">
                <a:tc>
                  <a:txBody>
                    <a:bodyPr/>
                    <a:lstStyle/>
                    <a:p>
                      <a:pPr algn="ctr"/>
                      <a:endParaRPr lang="en-US" sz="900" b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Above</a:t>
                      </a:r>
                      <a:endParaRPr lang="en-US" sz="900" b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At</a:t>
                      </a:r>
                      <a:r>
                        <a:rPr lang="en-US" sz="900" b="0" baseline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 junction</a:t>
                      </a:r>
                      <a:endParaRPr lang="en-US" sz="900" b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Just below</a:t>
                      </a:r>
                      <a:endParaRPr lang="en-US" sz="900" b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Below</a:t>
                      </a:r>
                      <a:endParaRPr lang="en-US" sz="900" b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1696">
                <a:tc>
                  <a:txBody>
                    <a:bodyPr/>
                    <a:lstStyle/>
                    <a:p>
                      <a:pPr algn="ctr" eaLnBrk="0" hangingPunct="0">
                        <a:lnSpc>
                          <a:spcPct val="150000"/>
                        </a:lnSpc>
                      </a:pPr>
                      <a:r>
                        <a:rPr lang="en-US" sz="900" b="0" i="1" dirty="0" smtClean="0">
                          <a:latin typeface="Arial"/>
                          <a:cs typeface="Arial"/>
                        </a:rPr>
                        <a:t>Pik3ca</a:t>
                      </a:r>
                      <a:r>
                        <a:rPr lang="en-US" sz="900" b="0" i="1" baseline="30000" dirty="0" smtClean="0">
                          <a:latin typeface="Arial"/>
                          <a:cs typeface="Arial"/>
                        </a:rPr>
                        <a:t>H1047R</a:t>
                      </a:r>
                      <a:r>
                        <a:rPr lang="en-US" sz="900" b="0" i="1" dirty="0" smtClean="0">
                          <a:latin typeface="Arial"/>
                          <a:cs typeface="Arial"/>
                        </a:rPr>
                        <a:t>: K14CreERtm</a:t>
                      </a:r>
                    </a:p>
                    <a:p>
                      <a:pPr algn="ctr" eaLnBrk="0" hangingPunct="0">
                        <a:lnSpc>
                          <a:spcPct val="150000"/>
                        </a:lnSpc>
                      </a:pPr>
                      <a:r>
                        <a:rPr lang="en-US" sz="900" b="0" i="1" dirty="0" smtClean="0">
                          <a:latin typeface="Arial"/>
                          <a:cs typeface="Arial"/>
                        </a:rPr>
                        <a:t>(n=14)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b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latin typeface="Arial"/>
                          <a:cs typeface="Arial"/>
                        </a:rPr>
                        <a:t>1</a:t>
                      </a:r>
                      <a:endParaRPr lang="en-US" sz="900" b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900" b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latin typeface="Arial"/>
                          <a:cs typeface="Arial"/>
                        </a:rPr>
                        <a:t>15</a:t>
                      </a:r>
                      <a:endParaRPr lang="en-US" sz="900" b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1696">
                <a:tc>
                  <a:txBody>
                    <a:bodyPr/>
                    <a:lstStyle/>
                    <a:p>
                      <a:pPr algn="ctr" eaLnBrk="0" hangingPunct="0">
                        <a:lnSpc>
                          <a:spcPct val="150000"/>
                        </a:lnSpc>
                      </a:pPr>
                      <a:r>
                        <a:rPr lang="en-US" sz="900" b="0" i="1" dirty="0" smtClean="0">
                          <a:latin typeface="Arial"/>
                          <a:cs typeface="Arial"/>
                        </a:rPr>
                        <a:t>Pik3ca</a:t>
                      </a:r>
                      <a:r>
                        <a:rPr lang="en-US" sz="900" b="0" i="1" baseline="30000" dirty="0" smtClean="0">
                          <a:latin typeface="Arial"/>
                          <a:cs typeface="Arial"/>
                        </a:rPr>
                        <a:t>E545K</a:t>
                      </a:r>
                      <a:r>
                        <a:rPr lang="en-US" sz="900" b="0" i="1" dirty="0" smtClean="0">
                          <a:latin typeface="Arial"/>
                          <a:cs typeface="Arial"/>
                        </a:rPr>
                        <a:t>: K14CreERtm</a:t>
                      </a:r>
                    </a:p>
                    <a:p>
                      <a:pPr algn="ctr" eaLnBrk="0" hangingPunct="0">
                        <a:lnSpc>
                          <a:spcPct val="150000"/>
                        </a:lnSpc>
                      </a:pPr>
                      <a:r>
                        <a:rPr lang="en-US" sz="900" b="0" i="1" dirty="0" smtClean="0">
                          <a:latin typeface="Arial"/>
                          <a:cs typeface="Arial"/>
                        </a:rPr>
                        <a:t>(n=4)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b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b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b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latin typeface="Arial"/>
                          <a:cs typeface="Arial"/>
                        </a:rPr>
                        <a:t>4</a:t>
                      </a:r>
                      <a:endParaRPr lang="en-US" sz="900" b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1696">
                <a:tc>
                  <a:txBody>
                    <a:bodyPr/>
                    <a:lstStyle/>
                    <a:p>
                      <a:pPr algn="ctr" eaLnBrk="0" hangingPunct="0">
                        <a:lnSpc>
                          <a:spcPct val="150000"/>
                        </a:lnSpc>
                      </a:pPr>
                      <a:r>
                        <a:rPr lang="en-US" sz="900" b="0" i="1" dirty="0" smtClean="0">
                          <a:latin typeface="Arial"/>
                          <a:cs typeface="Arial"/>
                        </a:rPr>
                        <a:t>K14E6/E7/Pik3ca</a:t>
                      </a:r>
                      <a:r>
                        <a:rPr lang="en-US" sz="900" b="0" i="1" baseline="30000" dirty="0" smtClean="0">
                          <a:latin typeface="Arial"/>
                          <a:cs typeface="Arial"/>
                        </a:rPr>
                        <a:t>H1047R</a:t>
                      </a:r>
                    </a:p>
                    <a:p>
                      <a:pPr marL="0" marR="0" indent="0" algn="ctr" defTabSz="457200" rtl="0" eaLnBrk="0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1" dirty="0" smtClean="0">
                          <a:latin typeface="Arial"/>
                          <a:cs typeface="Arial"/>
                        </a:rPr>
                        <a:t>(n=7)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latin typeface="Arial"/>
                          <a:cs typeface="Arial"/>
                        </a:rPr>
                        <a:t>1</a:t>
                      </a:r>
                      <a:endParaRPr lang="en-US" sz="900" b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latin typeface="Arial"/>
                          <a:cs typeface="Arial"/>
                        </a:rPr>
                        <a:t>3</a:t>
                      </a:r>
                      <a:endParaRPr lang="en-US" sz="900" b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b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latin typeface="Arial"/>
                          <a:cs typeface="Arial"/>
                        </a:rPr>
                        <a:t>5</a:t>
                      </a:r>
                      <a:endParaRPr lang="en-US" sz="900" b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1696">
                <a:tc>
                  <a:txBody>
                    <a:bodyPr/>
                    <a:lstStyle/>
                    <a:p>
                      <a:pPr algn="ctr" eaLnBrk="0" hangingPunct="0">
                        <a:lnSpc>
                          <a:spcPct val="150000"/>
                        </a:lnSpc>
                      </a:pPr>
                      <a:r>
                        <a:rPr lang="en-US" sz="900" b="0" i="1" dirty="0" smtClean="0">
                          <a:latin typeface="Arial"/>
                          <a:cs typeface="Arial"/>
                        </a:rPr>
                        <a:t>K14E6/E7/Pik3ca</a:t>
                      </a:r>
                      <a:r>
                        <a:rPr lang="en-US" sz="900" b="0" i="1" baseline="30000" dirty="0" smtClean="0">
                          <a:latin typeface="Arial"/>
                          <a:cs typeface="Arial"/>
                        </a:rPr>
                        <a:t>H1047R</a:t>
                      </a:r>
                      <a:r>
                        <a:rPr lang="en-US" sz="900" b="0" i="1" dirty="0" smtClean="0">
                          <a:latin typeface="Arial"/>
                          <a:cs typeface="Arial"/>
                        </a:rPr>
                        <a:t>: K14CreERtm</a:t>
                      </a:r>
                      <a:r>
                        <a:rPr lang="en-US" sz="900" b="0" i="1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900" b="0" i="1" dirty="0" smtClean="0">
                          <a:latin typeface="Arial"/>
                          <a:cs typeface="Arial"/>
                        </a:rPr>
                        <a:t>(n=14) </a:t>
                      </a:r>
                      <a:endParaRPr lang="en-US" altLang="ko-KR" sz="900" b="0" i="1" baseline="300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900" b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latin typeface="Arial"/>
                          <a:cs typeface="Arial"/>
                        </a:rPr>
                        <a:t>13</a:t>
                      </a:r>
                      <a:endParaRPr lang="en-US" sz="900" b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latin typeface="Arial"/>
                          <a:cs typeface="Arial"/>
                        </a:rPr>
                        <a:t>3</a:t>
                      </a:r>
                      <a:endParaRPr lang="en-US" sz="900" b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latin typeface="Arial"/>
                          <a:cs typeface="Arial"/>
                        </a:rPr>
                        <a:t>17</a:t>
                      </a:r>
                      <a:endParaRPr lang="en-US" sz="900" b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1696">
                <a:tc>
                  <a:txBody>
                    <a:bodyPr/>
                    <a:lstStyle/>
                    <a:p>
                      <a:pPr algn="ctr" eaLnBrk="0" hangingPunct="0">
                        <a:lnSpc>
                          <a:spcPct val="150000"/>
                        </a:lnSpc>
                      </a:pPr>
                      <a:r>
                        <a:rPr lang="en-US" sz="900" b="0" i="1" dirty="0" smtClean="0">
                          <a:latin typeface="Arial"/>
                          <a:cs typeface="Arial"/>
                        </a:rPr>
                        <a:t>K14E6/E7/Pik3ca</a:t>
                      </a:r>
                      <a:r>
                        <a:rPr lang="en-US" sz="900" b="0" i="1" baseline="30000" dirty="0" smtClean="0">
                          <a:latin typeface="Arial"/>
                          <a:cs typeface="Arial"/>
                        </a:rPr>
                        <a:t>E545K</a:t>
                      </a:r>
                      <a:r>
                        <a:rPr lang="en-US" sz="900" b="0" i="1" dirty="0" smtClean="0">
                          <a:latin typeface="Arial"/>
                          <a:cs typeface="Arial"/>
                        </a:rPr>
                        <a:t>: K14CreERtm</a:t>
                      </a:r>
                      <a:r>
                        <a:rPr lang="en-US" sz="900" b="0" i="1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900" b="0" i="1" dirty="0" smtClean="0">
                          <a:latin typeface="Arial"/>
                          <a:cs typeface="Arial"/>
                        </a:rPr>
                        <a:t>(n=12)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b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latin typeface="Arial"/>
                          <a:cs typeface="Arial"/>
                        </a:rPr>
                        <a:t>5</a:t>
                      </a:r>
                      <a:endParaRPr lang="en-US" sz="900" b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latin typeface="Arial"/>
                          <a:cs typeface="Arial"/>
                        </a:rPr>
                        <a:t>4</a:t>
                      </a:r>
                      <a:endParaRPr lang="en-US" sz="900" b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latin typeface="Arial"/>
                          <a:cs typeface="Arial"/>
                        </a:rPr>
                        <a:t>4</a:t>
                      </a:r>
                      <a:endParaRPr lang="en-US" sz="900" b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5" name="Picture 4" descr="PL26643(HR only)-#20-H&amp;E-2p5X.T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162"/>
          <a:stretch/>
        </p:blipFill>
        <p:spPr>
          <a:xfrm rot="16200000" flipH="1">
            <a:off x="-173380" y="2430101"/>
            <a:ext cx="2000787" cy="790046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1163718" y="3085768"/>
            <a:ext cx="20186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313743" y="2943220"/>
            <a:ext cx="1159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Rectoanal</a:t>
            </a:r>
            <a:r>
              <a:rPr lang="en-US" sz="1000" dirty="0" smtClean="0"/>
              <a:t> junction</a:t>
            </a:r>
            <a:endParaRPr lang="en-US" sz="10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131318" y="2348904"/>
            <a:ext cx="20186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40244" y="2222051"/>
            <a:ext cx="9620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Below junction</a:t>
            </a:r>
            <a:endParaRPr lang="en-US" sz="10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1124838" y="1885764"/>
            <a:ext cx="20186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43881" y="1762653"/>
            <a:ext cx="443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Anus</a:t>
            </a:r>
            <a:endParaRPr lang="en-US" sz="10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1147332" y="3777738"/>
            <a:ext cx="20186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56258" y="3650885"/>
            <a:ext cx="970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Above junction</a:t>
            </a:r>
            <a:endParaRPr lang="en-US" sz="1000" dirty="0"/>
          </a:p>
        </p:txBody>
      </p:sp>
      <p:sp>
        <p:nvSpPr>
          <p:cNvPr id="17" name="Rectangle 16"/>
          <p:cNvSpPr/>
          <p:nvPr/>
        </p:nvSpPr>
        <p:spPr>
          <a:xfrm>
            <a:off x="365073" y="4662220"/>
            <a:ext cx="64913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Times New Roman"/>
                <a:cs typeface="Times New Roman"/>
              </a:rPr>
              <a:t>On the left is a representative image of murine </a:t>
            </a:r>
            <a:r>
              <a:rPr lang="en-US" sz="1200" dirty="0" err="1">
                <a:latin typeface="Times New Roman"/>
                <a:cs typeface="Times New Roman"/>
              </a:rPr>
              <a:t>anorectal</a:t>
            </a:r>
            <a:r>
              <a:rPr lang="en-US" sz="1200" dirty="0">
                <a:latin typeface="Times New Roman"/>
                <a:cs typeface="Times New Roman"/>
              </a:rPr>
              <a:t> tissue with the arrows indicating the approximate locations used for the determination of tumor location during </a:t>
            </a:r>
            <a:r>
              <a:rPr lang="en-US" sz="1200" dirty="0" err="1">
                <a:latin typeface="Times New Roman"/>
                <a:cs typeface="Times New Roman"/>
              </a:rPr>
              <a:t>histopathologic</a:t>
            </a:r>
            <a:r>
              <a:rPr lang="en-US" sz="1200" dirty="0">
                <a:latin typeface="Times New Roman"/>
                <a:cs typeface="Times New Roman"/>
              </a:rPr>
              <a:t> </a:t>
            </a:r>
            <a:r>
              <a:rPr lang="en-US" sz="1200" dirty="0" smtClean="0">
                <a:latin typeface="Times New Roman"/>
                <a:cs typeface="Times New Roman"/>
              </a:rPr>
              <a:t>review.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244687"/>
            <a:ext cx="68564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/>
                <a:cs typeface="Times New Roman"/>
              </a:rPr>
              <a:t>Figure </a:t>
            </a:r>
            <a:r>
              <a:rPr lang="en-US" b="1" dirty="0" smtClean="0">
                <a:latin typeface="Times New Roman"/>
                <a:cs typeface="Times New Roman"/>
              </a:rPr>
              <a:t>S1. </a:t>
            </a:r>
            <a:r>
              <a:rPr lang="en-US" b="1" dirty="0">
                <a:latin typeface="Times New Roman"/>
                <a:cs typeface="Times New Roman"/>
              </a:rPr>
              <a:t>Classification of anal tumors by location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8446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</Words>
  <Application>Microsoft Macintosh PowerPoint</Application>
  <PresentationFormat>On-screen Show (4:3)</PresentationFormat>
  <Paragraphs>32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Wisconsin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Lambert</dc:creator>
  <cp:lastModifiedBy>Paul Lambert</cp:lastModifiedBy>
  <cp:revision>1</cp:revision>
  <dcterms:created xsi:type="dcterms:W3CDTF">2018-11-23T21:06:59Z</dcterms:created>
  <dcterms:modified xsi:type="dcterms:W3CDTF">2018-11-23T21:07:30Z</dcterms:modified>
</cp:coreProperties>
</file>