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8"/>
  </p:notesMasterIdLst>
  <p:handoutMasterIdLst>
    <p:handoutMasterId r:id="rId19"/>
  </p:handoutMasterIdLst>
  <p:sldIdLst>
    <p:sldId id="276" r:id="rId6"/>
    <p:sldId id="262" r:id="rId7"/>
    <p:sldId id="263" r:id="rId8"/>
    <p:sldId id="264" r:id="rId9"/>
    <p:sldId id="274" r:id="rId10"/>
    <p:sldId id="273" r:id="rId11"/>
    <p:sldId id="265" r:id="rId12"/>
    <p:sldId id="275" r:id="rId13"/>
    <p:sldId id="266" r:id="rId14"/>
    <p:sldId id="267" r:id="rId15"/>
    <p:sldId id="272" r:id="rId16"/>
    <p:sldId id="270" r:id="rId1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onymous -" initials="NN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1566" autoAdjust="0"/>
  </p:normalViewPr>
  <p:slideViewPr>
    <p:cSldViewPr snapToGrid="0" showGuides="1">
      <p:cViewPr varScale="1">
        <p:scale>
          <a:sx n="151" d="100"/>
          <a:sy n="151" d="100"/>
        </p:scale>
        <p:origin x="474" y="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13/09/2018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745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17453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/>
              <a:t>Month and year of presentation (e.g. ‘October 2017’)</a:t>
            </a:r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Article Reference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/>
              <a:t>Article Reference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 Rare Case of Primary Cardiac Lymphoma and The Role of Early Surgical </a:t>
            </a:r>
            <a:r>
              <a:rPr lang="en-GB" dirty="0" err="1"/>
              <a:t>Debulking</a:t>
            </a:r>
            <a:r>
              <a:rPr lang="en-GB" dirty="0"/>
              <a:t>: a Case Report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September 2018</a:t>
            </a:r>
          </a:p>
        </p:txBody>
      </p:sp>
    </p:spTree>
    <p:extLst>
      <p:ext uri="{BB962C8B-B14F-4D97-AF65-F5344CB8AC3E}">
        <p14:creationId xmlns:p14="http://schemas.microsoft.com/office/powerpoint/2010/main" val="3839905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10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pPr marL="342900" lvl="1" indent="-342900">
              <a:buFont typeface="Arial"/>
              <a:buChar char="•"/>
            </a:pPr>
            <a:r>
              <a:rPr lang="en-GB" sz="2000" dirty="0"/>
              <a:t>After surgery, patient's symptoms were improved and diagnosis of DLBCL was confirmed.</a:t>
            </a:r>
          </a:p>
          <a:p>
            <a:pPr marL="342900" lvl="1" indent="-342900">
              <a:buFont typeface="Arial"/>
              <a:buChar char="•"/>
            </a:pPr>
            <a:r>
              <a:rPr lang="en-US" sz="2000" b="0" dirty="0"/>
              <a:t>Chemotherapy </a:t>
            </a:r>
            <a:r>
              <a:rPr lang="en-US" sz="2000" dirty="0"/>
              <a:t>with main regimen of CHOP with or without radiotherapy could improve PCL patients’ prognosis.</a:t>
            </a:r>
            <a:r>
              <a:rPr lang="en-GB" sz="2000" baseline="30000" dirty="0"/>
              <a:t>2,3,5</a:t>
            </a:r>
            <a:r>
              <a:rPr lang="en-GB" sz="2000" dirty="0"/>
              <a:t> </a:t>
            </a:r>
          </a:p>
          <a:p>
            <a:pPr marL="342900" lvl="1" indent="-342900">
              <a:buFont typeface="Arial"/>
              <a:buChar char="•"/>
            </a:pPr>
            <a:r>
              <a:rPr lang="en-GB" sz="2000" dirty="0"/>
              <a:t>Meanwhile, total surgical resection is difficult and is not proven to increase </a:t>
            </a:r>
            <a:r>
              <a:rPr lang="en-GB" sz="2000" dirty="0" err="1"/>
              <a:t>surviva</a:t>
            </a:r>
            <a:r>
              <a:rPr lang="en-US" sz="2000" dirty="0"/>
              <a:t>l.</a:t>
            </a:r>
            <a:r>
              <a:rPr lang="en-GB" sz="2000" baseline="30000" dirty="0"/>
              <a:t>2,3,5</a:t>
            </a:r>
            <a:r>
              <a:rPr lang="en-GB" sz="2000" dirty="0"/>
              <a:t> </a:t>
            </a:r>
            <a:endParaRPr lang="en-US" sz="2000" b="0" dirty="0"/>
          </a:p>
          <a:p>
            <a:pPr marL="702900" lvl="3" indent="-342900">
              <a:buFont typeface="Arial"/>
              <a:buChar char="•"/>
            </a:pPr>
            <a:r>
              <a:rPr lang="en-US" dirty="0"/>
              <a:t>Therefore, we referred our patient to internal medicine department.</a:t>
            </a:r>
            <a:endParaRPr lang="en-US" sz="1600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03998"/>
            <a:ext cx="7200800" cy="274637"/>
          </a:xfrm>
        </p:spPr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Learning Points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007804" y="1844724"/>
            <a:ext cx="7128392" cy="31680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0" dirty="0"/>
              <a:t>Early diagnosis is crucial in PCL cases as its non-specific symptoms often lead to delayed diagnosis and poor prognosis.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0" dirty="0"/>
              <a:t>Early surgical </a:t>
            </a:r>
            <a:r>
              <a:rPr lang="en-US" b="0" dirty="0" err="1"/>
              <a:t>debulking</a:t>
            </a:r>
            <a:r>
              <a:rPr lang="en-US" b="0" dirty="0"/>
              <a:t> should be considered to improve symptoms, prevent sudden death, and confirm diagnosis in PCL cases with concerning </a:t>
            </a:r>
            <a:r>
              <a:rPr lang="en-US" b="0" dirty="0" err="1"/>
              <a:t>tumour</a:t>
            </a:r>
            <a:r>
              <a:rPr lang="en-US" b="0" dirty="0"/>
              <a:t> size and symptoms due to cardiac obstruction.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03998"/>
            <a:ext cx="7200800" cy="274637"/>
          </a:xfrm>
        </p:spPr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6109615"/>
      </p:ext>
    </p:extLst>
  </p:cSld>
  <p:clrMapOvr>
    <a:masterClrMapping/>
  </p:clrMapOvr>
  <p:transition spd="med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References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 fontScale="85000" lnSpcReduction="1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GB" b="0" dirty="0"/>
              <a:t>Travis WD, Marx A, </a:t>
            </a:r>
            <a:r>
              <a:rPr lang="en-GB" b="0" dirty="0" err="1"/>
              <a:t>Brambilla</a:t>
            </a:r>
            <a:r>
              <a:rPr lang="en-GB" b="0" dirty="0"/>
              <a:t> E, Nicholson A, Burke A. WHO classification of tumours of the lung, pleura, thymus and heart. Lyon: IARC; 2015. p. 340–1. </a:t>
            </a:r>
            <a:endParaRPr lang="en-US" b="0" dirty="0"/>
          </a:p>
          <a:p>
            <a:pPr marL="457200" lvl="0" indent="-457200">
              <a:buFont typeface="+mj-lt"/>
              <a:buAutoNum type="arabicPeriod"/>
            </a:pPr>
            <a:r>
              <a:rPr lang="en-GB" b="0" dirty="0"/>
              <a:t>Miguel CE, </a:t>
            </a:r>
            <a:r>
              <a:rPr lang="en-GB" b="0" dirty="0" err="1"/>
              <a:t>Bestetti</a:t>
            </a:r>
            <a:r>
              <a:rPr lang="en-GB" b="0" dirty="0"/>
              <a:t> RB. Primary cardiac lymphoma. </a:t>
            </a:r>
            <a:r>
              <a:rPr lang="en-GB" b="0" dirty="0" err="1"/>
              <a:t>Int</a:t>
            </a:r>
            <a:r>
              <a:rPr lang="en-GB" b="0" dirty="0"/>
              <a:t> J </a:t>
            </a:r>
            <a:r>
              <a:rPr lang="en-GB" b="0" dirty="0" err="1"/>
              <a:t>Cardiol</a:t>
            </a:r>
            <a:r>
              <a:rPr lang="en-GB" b="0" dirty="0"/>
              <a:t>. 2011;149:358-63.</a:t>
            </a:r>
            <a:endParaRPr lang="en-US" b="0" dirty="0"/>
          </a:p>
          <a:p>
            <a:pPr marL="457200" lvl="0" indent="-457200">
              <a:buFont typeface="+mj-lt"/>
              <a:buAutoNum type="arabicPeriod"/>
            </a:pPr>
            <a:r>
              <a:rPr lang="en-GB" b="0" dirty="0" err="1"/>
              <a:t>Petrich</a:t>
            </a:r>
            <a:r>
              <a:rPr lang="en-GB" b="0" dirty="0"/>
              <a:t> A, Cho SI, </a:t>
            </a:r>
            <a:r>
              <a:rPr lang="en-GB" b="0" dirty="0" err="1"/>
              <a:t>Billett</a:t>
            </a:r>
            <a:r>
              <a:rPr lang="en-GB" b="0" dirty="0"/>
              <a:t> H. Primary cardiac lymphoma an analysis of presentation, treatment, and outcome patterns. Cancer. 2011.117:581-9.  </a:t>
            </a:r>
            <a:endParaRPr lang="en-US" b="0" dirty="0"/>
          </a:p>
          <a:p>
            <a:pPr marL="457200" lvl="0" indent="-457200">
              <a:buFont typeface="+mj-lt"/>
              <a:buAutoNum type="arabicPeriod"/>
            </a:pPr>
            <a:r>
              <a:rPr lang="en-GB" b="0" dirty="0" err="1"/>
              <a:t>Habertheuer</a:t>
            </a:r>
            <a:r>
              <a:rPr lang="en-GB" b="0" dirty="0"/>
              <a:t> A, Ehrlich M, </a:t>
            </a:r>
            <a:r>
              <a:rPr lang="en-GB" b="0" dirty="0" err="1"/>
              <a:t>Wiedemann</a:t>
            </a:r>
            <a:r>
              <a:rPr lang="en-GB" b="0" dirty="0"/>
              <a:t> D, Mora B, </a:t>
            </a:r>
            <a:r>
              <a:rPr lang="en-GB" b="0" dirty="0" err="1"/>
              <a:t>Rath</a:t>
            </a:r>
            <a:r>
              <a:rPr lang="en-GB" b="0" dirty="0"/>
              <a:t> C, Kocher A. A rare case of primary cardiac B cell lymphoma. J Cardiothoracic Surg. 2014;9:14. </a:t>
            </a:r>
            <a:endParaRPr lang="en-US" b="0" dirty="0"/>
          </a:p>
          <a:p>
            <a:pPr marL="457200" lvl="0" indent="-457200">
              <a:buFont typeface="+mj-lt"/>
              <a:buAutoNum type="arabicPeriod"/>
            </a:pPr>
            <a:r>
              <a:rPr lang="en-GB" b="0" dirty="0" err="1"/>
              <a:t>Yanase</a:t>
            </a:r>
            <a:r>
              <a:rPr lang="en-GB" b="0" dirty="0"/>
              <a:t> Y, Yamauchi A, </a:t>
            </a:r>
            <a:r>
              <a:rPr lang="en-GB" b="0" dirty="0" err="1"/>
              <a:t>Uehara</a:t>
            </a:r>
            <a:r>
              <a:rPr lang="en-GB" b="0" dirty="0"/>
              <a:t> M, Tachibana K, </a:t>
            </a:r>
            <a:r>
              <a:rPr lang="en-GB" b="0" dirty="0" err="1"/>
              <a:t>Muraki</a:t>
            </a:r>
            <a:r>
              <a:rPr lang="en-GB" b="0" dirty="0"/>
              <a:t> S, Takagi N, et al. Surgical resection of primary cardiac lymphoma presenting as a huge mass: report of two cases. Gen </a:t>
            </a:r>
            <a:r>
              <a:rPr lang="en-GB" b="0" dirty="0" err="1"/>
              <a:t>Thorac</a:t>
            </a:r>
            <a:r>
              <a:rPr lang="en-GB" b="0" dirty="0"/>
              <a:t> </a:t>
            </a:r>
            <a:r>
              <a:rPr lang="en-GB" b="0" dirty="0" err="1"/>
              <a:t>Cardiovasc</a:t>
            </a:r>
            <a:r>
              <a:rPr lang="en-GB" b="0" dirty="0"/>
              <a:t> Surg. 2012;60:494-7.</a:t>
            </a:r>
            <a:endParaRPr lang="en-US" b="0" dirty="0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03998"/>
            <a:ext cx="7200800" cy="274637"/>
          </a:xfrm>
        </p:spPr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/>
              <a:t>Introduction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59920" cy="3168000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GB" b="0" dirty="0"/>
              <a:t>Primary cardiac lymphoma (PCL) : rare extra-nodal lymphoma involving only the heart and/or the pericardium.</a:t>
            </a:r>
            <a:r>
              <a:rPr lang="en-GB" b="0" baseline="30000" dirty="0"/>
              <a:t>1 </a:t>
            </a:r>
          </a:p>
          <a:p>
            <a:pPr marL="342900" indent="-342900">
              <a:buFont typeface="Arial"/>
              <a:buChar char="•"/>
            </a:pPr>
            <a:r>
              <a:rPr lang="en-GB" b="0" dirty="0"/>
              <a:t>More common among </a:t>
            </a:r>
            <a:r>
              <a:rPr lang="en-GB" b="0" dirty="0" err="1"/>
              <a:t>immunocompromised</a:t>
            </a:r>
            <a:r>
              <a:rPr lang="en-GB" b="0" dirty="0"/>
              <a:t> patients with male predominance.</a:t>
            </a:r>
            <a:r>
              <a:rPr lang="en-GB" b="0" baseline="30000" dirty="0"/>
              <a:t>2,3</a:t>
            </a:r>
          </a:p>
          <a:p>
            <a:pPr marL="342900" indent="-342900">
              <a:buFont typeface="Arial"/>
              <a:buChar char="•"/>
            </a:pPr>
            <a:r>
              <a:rPr lang="en-GB" b="0" dirty="0"/>
              <a:t>Its non-specific cardiac manifestations often delay diagnosis, resulting in poor prognosis.</a:t>
            </a:r>
            <a:r>
              <a:rPr lang="en-GB" b="0" baseline="30000" dirty="0"/>
              <a:t>2,3</a:t>
            </a:r>
            <a:endParaRPr lang="en-GB" b="0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03998"/>
            <a:ext cx="7200800" cy="274637"/>
          </a:xfrm>
        </p:spPr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History and Examination Findings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7128392" cy="3168000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Patient was a 73-year-old male.</a:t>
            </a:r>
          </a:p>
          <a:p>
            <a:pPr marL="342900" indent="-342900">
              <a:buFont typeface="Arial"/>
              <a:buChar char="•"/>
            </a:pPr>
            <a:r>
              <a:rPr lang="en-US" b="0" dirty="0"/>
              <a:t>Chief complaint: worsening </a:t>
            </a:r>
            <a:r>
              <a:rPr lang="en-US" b="0" dirty="0" err="1"/>
              <a:t>dyspnoea</a:t>
            </a:r>
            <a:r>
              <a:rPr lang="en-US" b="0" dirty="0"/>
              <a:t> on exertion for 2 months.</a:t>
            </a:r>
          </a:p>
          <a:p>
            <a:pPr marL="702900" lvl="3" indent="-342900">
              <a:buFont typeface="Arial"/>
              <a:buChar char="•"/>
            </a:pPr>
            <a:r>
              <a:rPr lang="en-US" dirty="0"/>
              <a:t>1 month ago: Patient lost weight (10 kg).</a:t>
            </a:r>
          </a:p>
          <a:p>
            <a:pPr marL="702900" lvl="3" indent="-342900">
              <a:buFont typeface="Arial"/>
              <a:buChar char="•"/>
            </a:pPr>
            <a:r>
              <a:rPr lang="en-US" dirty="0"/>
              <a:t>1 week ago: Patient had 2 episodes of syncope.</a:t>
            </a:r>
          </a:p>
          <a:p>
            <a:pPr marL="342900" indent="-342900">
              <a:buFont typeface="Arial"/>
              <a:buChar char="•"/>
            </a:pPr>
            <a:r>
              <a:rPr lang="en-US" b="0" dirty="0"/>
              <a:t>Drug history: </a:t>
            </a:r>
            <a:r>
              <a:rPr lang="en-GB" b="0" dirty="0"/>
              <a:t>aspirin, metformin, </a:t>
            </a:r>
            <a:r>
              <a:rPr lang="en-GB" b="0" dirty="0" err="1"/>
              <a:t>bisoprolol</a:t>
            </a:r>
            <a:r>
              <a:rPr lang="en-GB" b="0" dirty="0"/>
              <a:t>, candesartan, and atorvastatin.</a:t>
            </a:r>
          </a:p>
          <a:p>
            <a:pPr marL="342900" indent="-342900">
              <a:buFont typeface="Arial"/>
              <a:buChar char="•"/>
            </a:pPr>
            <a:endParaRPr lang="en-US" b="0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03998"/>
            <a:ext cx="7200800" cy="274637"/>
          </a:xfrm>
        </p:spPr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Laboratory results</a:t>
            </a:r>
          </a:p>
          <a:p>
            <a:pPr marL="702900" lvl="3" indent="-342900">
              <a:buFont typeface="Arial"/>
              <a:buChar char="•"/>
            </a:pPr>
            <a:r>
              <a:rPr lang="en-US" dirty="0" err="1"/>
              <a:t>Anaemia</a:t>
            </a:r>
            <a:r>
              <a:rPr lang="en-US" dirty="0"/>
              <a:t> with </a:t>
            </a:r>
            <a:r>
              <a:rPr lang="en-GB" dirty="0" err="1"/>
              <a:t>Hb</a:t>
            </a:r>
            <a:r>
              <a:rPr lang="en-GB" dirty="0"/>
              <a:t> of 11.7 g/</a:t>
            </a:r>
            <a:r>
              <a:rPr lang="en-GB" dirty="0" err="1"/>
              <a:t>dL</a:t>
            </a:r>
            <a:r>
              <a:rPr lang="en-GB" dirty="0"/>
              <a:t> (13.0-16.0).</a:t>
            </a:r>
            <a:endParaRPr lang="en-US" dirty="0"/>
          </a:p>
          <a:p>
            <a:pPr marL="702900" lvl="3" indent="-342900">
              <a:buFont typeface="Arial"/>
              <a:buChar char="•"/>
            </a:pPr>
            <a:r>
              <a:rPr lang="en-US" dirty="0"/>
              <a:t>Leukocytosis </a:t>
            </a:r>
            <a:r>
              <a:rPr lang="en-GB" dirty="0"/>
              <a:t>with leukocyte  of 10.210x10</a:t>
            </a:r>
            <a:r>
              <a:rPr lang="en-GB" baseline="30000" dirty="0"/>
              <a:t>3</a:t>
            </a:r>
            <a:r>
              <a:rPr lang="en-GB" dirty="0"/>
              <a:t>/</a:t>
            </a:r>
            <a:r>
              <a:rPr lang="en-GB" dirty="0" err="1"/>
              <a:t>μlitre</a:t>
            </a:r>
            <a:r>
              <a:rPr lang="en-GB" dirty="0"/>
              <a:t> (5-10).</a:t>
            </a:r>
            <a:r>
              <a:rPr lang="en-US" dirty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en-GB" b="0" dirty="0"/>
              <a:t>12 lead ECG (Fig. 1)</a:t>
            </a:r>
          </a:p>
          <a:p>
            <a:pPr marL="702900" lvl="3" indent="-342900">
              <a:buFont typeface="Arial"/>
              <a:buChar char="•"/>
            </a:pPr>
            <a:r>
              <a:rPr lang="en-GB" dirty="0"/>
              <a:t>LAD</a:t>
            </a:r>
          </a:p>
          <a:p>
            <a:pPr marL="702900" lvl="3" indent="-342900">
              <a:buFont typeface="Arial"/>
              <a:buChar char="•"/>
            </a:pPr>
            <a:r>
              <a:rPr lang="en-GB" dirty="0"/>
              <a:t>low QRS voltage in V1 and V2</a:t>
            </a:r>
          </a:p>
          <a:p>
            <a:pPr marL="702900" lvl="3" indent="-342900">
              <a:buFont typeface="Arial"/>
              <a:buChar char="•"/>
            </a:pPr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grade AV block</a:t>
            </a:r>
          </a:p>
          <a:p>
            <a:pPr marL="702900" lvl="3" indent="-342900">
              <a:buFont typeface="Arial"/>
              <a:buChar char="•"/>
            </a:pPr>
            <a:r>
              <a:rPr lang="en-GB" dirty="0"/>
              <a:t>P </a:t>
            </a:r>
            <a:r>
              <a:rPr lang="en-GB" dirty="0" err="1"/>
              <a:t>mitrale</a:t>
            </a:r>
            <a:endParaRPr lang="en-GB" dirty="0"/>
          </a:p>
          <a:p>
            <a:pPr marL="702900" lvl="3" indent="-342900">
              <a:buFont typeface="Arial"/>
              <a:buChar char="•"/>
            </a:pPr>
            <a:endParaRPr lang="en-US" dirty="0"/>
          </a:p>
        </p:txBody>
      </p:sp>
      <p:pic>
        <p:nvPicPr>
          <p:cNvPr id="7" name="Picture 6" descr="Macintosh HD:Users:jennipratita:Desktop:figure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7664" y="1175272"/>
            <a:ext cx="3846058" cy="26849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4526397" y="3877043"/>
            <a:ext cx="38824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1. Preoperative ECG showing LAD, low QRS voltage in V1 and V2, 1</a:t>
            </a:r>
            <a:r>
              <a:rPr lang="en-US" sz="1200" baseline="30000" dirty="0"/>
              <a:t>st</a:t>
            </a:r>
            <a:r>
              <a:rPr lang="en-US" sz="1200" dirty="0"/>
              <a:t> grade AV block, and P </a:t>
            </a:r>
            <a:r>
              <a:rPr lang="en-US" sz="1200" dirty="0" err="1"/>
              <a:t>mitrale</a:t>
            </a:r>
            <a:endParaRPr lang="en-US" sz="1200" b="1" dirty="0"/>
          </a:p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03998"/>
            <a:ext cx="7200800" cy="274637"/>
          </a:xfrm>
        </p:spPr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Chest radiograph</a:t>
            </a:r>
          </a:p>
          <a:p>
            <a:pPr marL="702900" lvl="3" indent="-342900">
              <a:buFont typeface="Arial"/>
              <a:buChar char="•"/>
            </a:pPr>
            <a:r>
              <a:rPr lang="en-US" dirty="0"/>
              <a:t>Cardiomegaly</a:t>
            </a:r>
          </a:p>
          <a:p>
            <a:pPr marL="702900" lvl="3" indent="-342900">
              <a:buFont typeface="Arial"/>
              <a:buChar char="•"/>
            </a:pPr>
            <a:r>
              <a:rPr lang="en-US" b="0" dirty="0"/>
              <a:t>Elongated and calcified aorta</a:t>
            </a:r>
          </a:p>
          <a:p>
            <a:pPr marL="342900" indent="-342900">
              <a:buFont typeface="Arial"/>
              <a:buChar char="•"/>
            </a:pPr>
            <a:r>
              <a:rPr lang="en-US" b="0" dirty="0"/>
              <a:t>TTE (Fig.2)</a:t>
            </a:r>
          </a:p>
          <a:p>
            <a:pPr marL="702900" lvl="3" indent="-342900">
              <a:buFont typeface="Arial"/>
              <a:buChar char="•"/>
            </a:pPr>
            <a:r>
              <a:rPr lang="en-US" dirty="0"/>
              <a:t>Sessile </a:t>
            </a:r>
            <a:r>
              <a:rPr lang="en-US" dirty="0" err="1"/>
              <a:t>intracardiac</a:t>
            </a:r>
            <a:r>
              <a:rPr lang="en-US" dirty="0"/>
              <a:t> </a:t>
            </a:r>
            <a:r>
              <a:rPr lang="en-US" dirty="0" err="1"/>
              <a:t>tumour</a:t>
            </a:r>
            <a:r>
              <a:rPr lang="en-US" dirty="0"/>
              <a:t> from RA to RV, traversing TV</a:t>
            </a:r>
          </a:p>
          <a:p>
            <a:pPr marL="702900" lvl="3" indent="-342900">
              <a:buFont typeface="Arial"/>
              <a:buChar char="•"/>
            </a:pPr>
            <a:r>
              <a:rPr lang="en-US" dirty="0"/>
              <a:t>Mild MR, AR, AS</a:t>
            </a:r>
          </a:p>
          <a:p>
            <a:pPr marL="702900" lvl="3" indent="-342900">
              <a:buFont typeface="Arial"/>
              <a:buChar char="•"/>
            </a:pPr>
            <a:r>
              <a:rPr lang="en-US" dirty="0"/>
              <a:t>Large pericardial effusion (21.6 mm)</a:t>
            </a:r>
          </a:p>
          <a:p>
            <a:pPr marL="702900" lvl="3" indent="-342900">
              <a:buFont typeface="Arial"/>
              <a:buChar char="•"/>
            </a:pPr>
            <a:r>
              <a:rPr lang="en-US" dirty="0"/>
              <a:t>Preserved EF (59.1%)</a:t>
            </a:r>
          </a:p>
          <a:p>
            <a:pPr marL="702900" lvl="3" indent="-342900">
              <a:buFont typeface="Arial"/>
              <a:buChar char="•"/>
            </a:pP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26398" y="3877043"/>
            <a:ext cx="39071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Figure 2. Echocardiography showing tumour extending from RA to RV through the TV.</a:t>
            </a:r>
            <a:endParaRPr lang="en-US" sz="1200" dirty="0"/>
          </a:p>
        </p:txBody>
      </p:sp>
      <p:pic>
        <p:nvPicPr>
          <p:cNvPr id="8" name="Picture 7" descr="Macintosh HD:Users:jennipratita:Documents:CASE REPORT:echo preop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295" y="1056685"/>
            <a:ext cx="3938270" cy="28575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03998"/>
            <a:ext cx="7200800" cy="274637"/>
          </a:xfrm>
        </p:spPr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7852984"/>
      </p:ext>
    </p:extLst>
  </p:cSld>
  <p:clrMapOvr>
    <a:masterClrMapping/>
  </p:clrMapOvr>
  <p:transition spd="med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600" b="0" dirty="0"/>
            </a:br>
            <a:r>
              <a:rPr lang="en-GB" sz="2200" b="0" dirty="0"/>
              <a:t>Investigations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6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730082" y="1183473"/>
            <a:ext cx="4053833" cy="3168000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GB" b="0" dirty="0"/>
              <a:t>Multi-slice CT Coronary Angiogram (Fig. 3)</a:t>
            </a:r>
          </a:p>
          <a:p>
            <a:pPr marL="702900" lvl="3" indent="-342900">
              <a:buFont typeface="Arial"/>
              <a:buChar char="•"/>
            </a:pPr>
            <a:r>
              <a:rPr lang="en-GB" dirty="0"/>
              <a:t>Calcified plaque in LAD, RCA, LMS, LCX.</a:t>
            </a:r>
          </a:p>
          <a:p>
            <a:pPr marL="702900" lvl="3" indent="-342900">
              <a:buFont typeface="Arial"/>
              <a:buChar char="•"/>
            </a:pPr>
            <a:r>
              <a:rPr lang="en-GB" dirty="0"/>
              <a:t>7.2x10.2 cm intramural tumour RA-RV with t</a:t>
            </a:r>
            <a:r>
              <a:rPr lang="en-US" dirty="0"/>
              <a:t>issue density and few necrotic areas, affecting TV and RCA.</a:t>
            </a:r>
          </a:p>
          <a:p>
            <a:pPr marL="702900" lvl="3" indent="-342900">
              <a:buFont typeface="Arial"/>
              <a:buChar char="•"/>
            </a:pPr>
            <a:r>
              <a:rPr lang="en-GB" dirty="0"/>
              <a:t>Multiple lymphadenopathy on stations 4L, 5, and 6.</a:t>
            </a:r>
          </a:p>
          <a:p>
            <a:pPr marL="702900" lvl="3" indent="-342900">
              <a:buFont typeface="Arial"/>
              <a:buChar char="•"/>
            </a:pPr>
            <a:r>
              <a:rPr lang="en-GB" dirty="0"/>
              <a:t>25 mm pericardial effusion.</a:t>
            </a:r>
          </a:p>
          <a:p>
            <a:pPr marL="342900" indent="-342900">
              <a:buFont typeface="Arial"/>
              <a:buChar char="•"/>
            </a:pPr>
            <a:endParaRPr lang="en-GB" dirty="0"/>
          </a:p>
          <a:p>
            <a:pPr marL="342900" indent="-342900">
              <a:buFont typeface="Arial"/>
              <a:buChar char="•"/>
            </a:pPr>
            <a:endParaRPr lang="en-GB" dirty="0"/>
          </a:p>
          <a:p>
            <a:pPr marL="342900" lvl="2" indent="-342900">
              <a:buFont typeface="Arial"/>
              <a:buChar char="•"/>
            </a:pPr>
            <a:endParaRPr lang="en-GB" dirty="0"/>
          </a:p>
          <a:p>
            <a:pPr marL="702900" lvl="3" indent="-342900">
              <a:buFont typeface="Arial"/>
              <a:buChar char="•"/>
            </a:pP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976960" y="3966124"/>
            <a:ext cx="34072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Figure 3. </a:t>
            </a:r>
            <a:r>
              <a:rPr lang="en-GB" sz="1100" dirty="0"/>
              <a:t>MSCT showing a tumour at right </a:t>
            </a:r>
            <a:r>
              <a:rPr lang="en-GB" sz="1100" dirty="0" err="1"/>
              <a:t>atrioventricular</a:t>
            </a:r>
            <a:r>
              <a:rPr lang="en-GB" sz="1100" dirty="0"/>
              <a:t> region</a:t>
            </a:r>
            <a:r>
              <a:rPr lang="en-US" sz="1100" dirty="0"/>
              <a:t>.</a:t>
            </a:r>
            <a:endParaRPr lang="en-US" dirty="0"/>
          </a:p>
        </p:txBody>
      </p:sp>
      <p:pic>
        <p:nvPicPr>
          <p:cNvPr id="9" name="Picture 8" descr="Macintosh HD:Users:jennipratita:Documents:CASE REPORT:figure2revise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593" y="880729"/>
            <a:ext cx="3430905" cy="30861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03998"/>
            <a:ext cx="7200800" cy="274637"/>
          </a:xfrm>
        </p:spPr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5991954"/>
      </p:ext>
    </p:extLst>
  </p:cSld>
  <p:clrMapOvr>
    <a:masterClrMapping/>
  </p:clrMapOvr>
  <p:transition spd="med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50512" y="0"/>
            <a:ext cx="4910436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3644060" y="937438"/>
            <a:ext cx="4851091" cy="3168000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GB" b="0" dirty="0"/>
              <a:t>Surgical </a:t>
            </a:r>
            <a:r>
              <a:rPr lang="en-GB" b="0" dirty="0" err="1"/>
              <a:t>debulking</a:t>
            </a:r>
            <a:r>
              <a:rPr lang="en-GB" b="0" dirty="0"/>
              <a:t> and biopsy was done.</a:t>
            </a:r>
            <a:endParaRPr lang="en-US" b="0" dirty="0"/>
          </a:p>
          <a:p>
            <a:pPr marL="342900" indent="-342900">
              <a:buFont typeface="Arial"/>
              <a:buChar char="•"/>
            </a:pPr>
            <a:r>
              <a:rPr lang="en-US" b="0" dirty="0" err="1"/>
              <a:t>Tumour</a:t>
            </a:r>
            <a:r>
              <a:rPr lang="en-US" b="0" dirty="0"/>
              <a:t> appeared globular, yellowish white in </a:t>
            </a:r>
            <a:r>
              <a:rPr lang="en-US" b="0" dirty="0" err="1"/>
              <a:t>colour</a:t>
            </a:r>
            <a:r>
              <a:rPr lang="en-US" b="0" dirty="0"/>
              <a:t>, with unclear border, and did not bleed easily (Fig. 4).</a:t>
            </a:r>
          </a:p>
          <a:p>
            <a:pPr marL="342900" indent="-342900">
              <a:buFont typeface="Arial"/>
              <a:buChar char="•"/>
            </a:pPr>
            <a:r>
              <a:rPr lang="en-US" b="0" dirty="0" err="1"/>
              <a:t>Debulking</a:t>
            </a:r>
            <a:r>
              <a:rPr lang="en-US" b="0" dirty="0"/>
              <a:t> was performed until the TV became visible.</a:t>
            </a:r>
          </a:p>
          <a:p>
            <a:pPr marL="342900" indent="-342900">
              <a:buFont typeface="Arial"/>
              <a:buChar char="•"/>
            </a:pPr>
            <a:r>
              <a:rPr lang="en-US" b="0" dirty="0"/>
              <a:t>The annulus appeared dilated and the chordae were ruptured</a:t>
            </a:r>
          </a:p>
          <a:p>
            <a:pPr marL="342900" indent="-342900">
              <a:buFont typeface="Arial"/>
              <a:buChar char="•"/>
            </a:pPr>
            <a:r>
              <a:rPr lang="en-US" b="0" dirty="0">
                <a:sym typeface="Wingdings"/>
              </a:rPr>
              <a:t>V</a:t>
            </a:r>
            <a:r>
              <a:rPr lang="en-US" b="0" dirty="0"/>
              <a:t>alve repair with anterior-</a:t>
            </a:r>
            <a:r>
              <a:rPr lang="en-US" b="0" dirty="0" err="1"/>
              <a:t>septal</a:t>
            </a:r>
            <a:r>
              <a:rPr lang="en-US" b="0" dirty="0"/>
              <a:t> </a:t>
            </a:r>
            <a:r>
              <a:rPr lang="en-US" b="0" dirty="0" err="1"/>
              <a:t>commisuroplasty</a:t>
            </a:r>
            <a:r>
              <a:rPr lang="en-US" b="0" dirty="0"/>
              <a:t> and De Vega’s procedure was done.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309328"/>
            <a:ext cx="34589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4. Intraoperative pictures of the </a:t>
            </a:r>
            <a:r>
              <a:rPr lang="en-US" sz="1200" dirty="0" err="1"/>
              <a:t>tumour</a:t>
            </a:r>
            <a:endParaRPr lang="en-US" sz="1200" b="1" dirty="0"/>
          </a:p>
          <a:p>
            <a:endParaRPr lang="en-US" dirty="0"/>
          </a:p>
        </p:txBody>
      </p:sp>
      <p:pic>
        <p:nvPicPr>
          <p:cNvPr id="7" name="Picture 6" descr="Macintosh HD:Users:jennipratita:Documents:CASE REPORT:figure5revise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912802"/>
            <a:ext cx="3415322" cy="341532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03998"/>
            <a:ext cx="7200800" cy="274637"/>
          </a:xfrm>
        </p:spPr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213" y="160301"/>
            <a:ext cx="4910436" cy="857250"/>
          </a:xfrm>
        </p:spPr>
        <p:txBody>
          <a:bodyPr anchor="t">
            <a:normAutofit fontScale="90000"/>
          </a:bodyPr>
          <a:lstStyle/>
          <a:p>
            <a:r>
              <a:rPr lang="en-GB" sz="3600" b="0" dirty="0"/>
              <a:t>Case Presentation</a:t>
            </a:r>
            <a:br>
              <a:rPr lang="en-GB" sz="3200" b="0" dirty="0"/>
            </a:br>
            <a:r>
              <a:rPr lang="en-GB" sz="2200" b="0" dirty="0"/>
              <a:t>Management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01354" y="1147062"/>
            <a:ext cx="7859533" cy="3168000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GB" b="0" dirty="0"/>
              <a:t>Cytological examination of the resected specimen demonstrated diffuse large B-cell lymphoma (DLBCL).</a:t>
            </a:r>
          </a:p>
          <a:p>
            <a:pPr marL="342900" indent="-342900">
              <a:buFont typeface="Arial"/>
              <a:buChar char="•"/>
            </a:pPr>
            <a:r>
              <a:rPr lang="en-GB" b="0" dirty="0"/>
              <a:t>According to the Ann </a:t>
            </a:r>
            <a:r>
              <a:rPr lang="en-GB" b="0" dirty="0" err="1"/>
              <a:t>Arbor</a:t>
            </a:r>
            <a:r>
              <a:rPr lang="en-GB" b="0" dirty="0"/>
              <a:t> staging of non-Hodgkin lymphomas, the patient was classified as stage IV-B DLBCL.</a:t>
            </a:r>
          </a:p>
          <a:p>
            <a:pPr marL="342900" indent="-342900">
              <a:buFont typeface="Arial"/>
              <a:buChar char="•"/>
            </a:pPr>
            <a:r>
              <a:rPr lang="en-GB" b="0" dirty="0"/>
              <a:t>No dyspnoea was reported postoperatively.</a:t>
            </a:r>
          </a:p>
          <a:p>
            <a:pPr marL="342900" indent="-342900">
              <a:buFont typeface="Arial"/>
              <a:buChar char="•"/>
            </a:pPr>
            <a:r>
              <a:rPr lang="en-GB" b="0" dirty="0"/>
              <a:t>Patient was referred to internal medicine department for chemotherapy but refused further treatment and chose palliative home care instead.</a:t>
            </a:r>
          </a:p>
          <a:p>
            <a:pPr marL="342900" indent="-342900">
              <a:buFont typeface="Arial"/>
              <a:buChar char="•"/>
            </a:pPr>
            <a:r>
              <a:rPr lang="en-GB" b="0" dirty="0"/>
              <a:t>He died 44 days after surgery. </a:t>
            </a:r>
            <a:endParaRPr lang="en-US" b="0" dirty="0"/>
          </a:p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03998"/>
            <a:ext cx="7200800" cy="274637"/>
          </a:xfrm>
        </p:spPr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6034550"/>
      </p:ext>
    </p:extLst>
  </p:cSld>
  <p:clrMapOvr>
    <a:masterClrMapping/>
  </p:clrMapOvr>
  <p:transition spd="med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/>
              <a:t>Discussion</a:t>
            </a:r>
            <a:br>
              <a:rPr lang="en-GB" sz="3600" b="0" dirty="0"/>
            </a:br>
            <a:endParaRPr lang="en-GB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539552" y="926013"/>
            <a:ext cx="7817019" cy="3168000"/>
          </a:xfrm>
        </p:spPr>
        <p:txBody>
          <a:bodyPr>
            <a:noAutofit/>
          </a:bodyPr>
          <a:lstStyle/>
          <a:p>
            <a:pPr marL="342900" indent="-342900">
              <a:buFont typeface="Arial"/>
              <a:buChar char="•"/>
            </a:pPr>
            <a:r>
              <a:rPr lang="en-US" b="0" dirty="0"/>
              <a:t>PCL </a:t>
            </a:r>
            <a:r>
              <a:rPr lang="en-GB" b="0" dirty="0"/>
              <a:t>is more commonly found among </a:t>
            </a:r>
            <a:r>
              <a:rPr lang="en-GB" b="0" dirty="0" err="1"/>
              <a:t>immunocompromised</a:t>
            </a:r>
            <a:r>
              <a:rPr lang="en-GB" b="0" dirty="0"/>
              <a:t> patients with male predominance and usually affects the right chambers of the heart.</a:t>
            </a:r>
            <a:r>
              <a:rPr lang="en-GB" b="0" baseline="30000" dirty="0"/>
              <a:t>2,3</a:t>
            </a:r>
            <a:endParaRPr lang="en-US" b="0" dirty="0"/>
          </a:p>
          <a:p>
            <a:pPr marL="702900" lvl="3" indent="-342900">
              <a:buFont typeface="Arial"/>
              <a:buChar char="•"/>
            </a:pPr>
            <a:r>
              <a:rPr lang="en-GB" dirty="0"/>
              <a:t>These characteristics correspond with our patient's. </a:t>
            </a:r>
          </a:p>
          <a:p>
            <a:pPr marL="342900" indent="-342900">
              <a:buFont typeface="Arial"/>
              <a:buChar char="•"/>
            </a:pPr>
            <a:r>
              <a:rPr lang="en-US" b="0" dirty="0"/>
              <a:t>Due to </a:t>
            </a:r>
            <a:r>
              <a:rPr lang="en-US" b="0" dirty="0" err="1"/>
              <a:t>tumour’s</a:t>
            </a:r>
            <a:r>
              <a:rPr lang="en-US" b="0" dirty="0"/>
              <a:t> size and extension, surgical </a:t>
            </a:r>
            <a:r>
              <a:rPr lang="en-US" b="0" dirty="0" err="1"/>
              <a:t>debulking</a:t>
            </a:r>
            <a:r>
              <a:rPr lang="en-US" b="0" dirty="0"/>
              <a:t> was done.</a:t>
            </a:r>
          </a:p>
          <a:p>
            <a:pPr marL="702900" lvl="3" indent="-342900">
              <a:buFont typeface="Arial"/>
              <a:buChar char="•"/>
            </a:pPr>
            <a:r>
              <a:rPr lang="en-US" dirty="0" err="1"/>
              <a:t>Debulking</a:t>
            </a:r>
            <a:r>
              <a:rPr lang="en-US" dirty="0"/>
              <a:t> has shown to </a:t>
            </a:r>
            <a:r>
              <a:rPr lang="en-GB" dirty="0"/>
              <a:t>improve </a:t>
            </a:r>
            <a:r>
              <a:rPr lang="en-GB" dirty="0" err="1"/>
              <a:t>haemodynamics</a:t>
            </a:r>
            <a:r>
              <a:rPr lang="en-GB" dirty="0"/>
              <a:t> and prevent sudden death due to arrhythmia or tumour emboli.</a:t>
            </a:r>
            <a:r>
              <a:rPr lang="en-GB" baseline="30000" dirty="0"/>
              <a:t>4</a:t>
            </a:r>
            <a:endParaRPr lang="en-GB" dirty="0"/>
          </a:p>
          <a:p>
            <a:pPr marL="702900" lvl="3" indent="-342900">
              <a:buFont typeface="Arial"/>
              <a:buChar char="•"/>
            </a:pPr>
            <a:endParaRPr lang="en-US" sz="1600" dirty="0"/>
          </a:p>
          <a:p>
            <a:pPr marL="702900" lvl="3" indent="-342900">
              <a:buFont typeface="Arial"/>
              <a:buChar char="•"/>
            </a:pPr>
            <a:endParaRPr lang="en-US" sz="1600" b="0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971600" y="4803998"/>
            <a:ext cx="7200800" cy="274637"/>
          </a:xfrm>
        </p:spPr>
        <p:txBody>
          <a:bodyPr/>
          <a:lstStyle/>
          <a:p>
            <a:r>
              <a:rPr lang="da-DK" dirty="0"/>
              <a:t>EHJ-CR-D-18-00163R2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818</Words>
  <Application>Microsoft Office PowerPoint</Application>
  <PresentationFormat>On-screen Show (16:9)</PresentationFormat>
  <Paragraphs>98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Wingdings</vt:lpstr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A Rare Case of Primary Cardiac Lymphoma and The Role of Early Surgical Debulking: a Case Report</vt:lpstr>
      <vt:lpstr>Introduction</vt:lpstr>
      <vt:lpstr>Case Presentation History and Examination Findings</vt:lpstr>
      <vt:lpstr>Case Presentation Investigations</vt:lpstr>
      <vt:lpstr>Case Presentation Investigations</vt:lpstr>
      <vt:lpstr>Case Presentation Investigations</vt:lpstr>
      <vt:lpstr>Case Presentation Management</vt:lpstr>
      <vt:lpstr>Case Presentation Management</vt:lpstr>
      <vt:lpstr>Discussion 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jonathan grantomo</cp:lastModifiedBy>
  <cp:revision>168</cp:revision>
  <dcterms:created xsi:type="dcterms:W3CDTF">2017-10-02T09:19:02Z</dcterms:created>
  <dcterms:modified xsi:type="dcterms:W3CDTF">2018-09-13T04:52:29Z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446924040</vt:i4>
  </property>
  <property fmtid="{D5CDD505-2E9C-101B-9397-08002B2CF9AE}" pid="3" name="_NewReviewCycle">
    <vt:lpwstr/>
  </property>
  <property fmtid="{D5CDD505-2E9C-101B-9397-08002B2CF9AE}" pid="4" name="_EmailSubject">
    <vt:lpwstr>EHJ-CR Template</vt:lpwstr>
  </property>
  <property fmtid="{D5CDD505-2E9C-101B-9397-08002B2CF9AE}" pid="5" name="_AuthorEmail">
    <vt:lpwstr>charley.james@oup.com</vt:lpwstr>
  </property>
  <property fmtid="{D5CDD505-2E9C-101B-9397-08002B2CF9AE}" pid="6" name="_AuthorEmailDisplayName">
    <vt:lpwstr>JAMES, Charley</vt:lpwstr>
  </property>
</Properties>
</file>