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4"/>
  </p:notesMasterIdLst>
  <p:handoutMasterIdLst>
    <p:handoutMasterId r:id="rId15"/>
  </p:handoutMasterIdLst>
  <p:sldIdLst>
    <p:sldId id="260" r:id="rId6"/>
    <p:sldId id="262" r:id="rId7"/>
    <p:sldId id="263" r:id="rId8"/>
    <p:sldId id="264" r:id="rId9"/>
    <p:sldId id="271" r:id="rId10"/>
    <p:sldId id="265" r:id="rId11"/>
    <p:sldId id="266" r:id="rId12"/>
    <p:sldId id="270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-1384" y="-2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19.09.18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19.09.18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xmlns:p14="http://schemas.microsoft.com/office/powerpoint/2010/main"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xmlns:p14="http://schemas.microsoft.com/office/powerpoint/2010/main"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xmlns:p14="http://schemas.microsoft.com/office/powerpoint/2010/main"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xmlns:p14="http://schemas.microsoft.com/office/powerpoint/2010/main"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xmlns:p14="http://schemas.microsoft.com/office/powerpoint/2010/main"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xmlns:p14="http://schemas.microsoft.com/office/powerpoint/2010/main"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xmlns:p14="http://schemas.microsoft.com/office/powerpoint/2010/main"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theme" Target="../theme/theme3.xml"/><Relationship Id="rId3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theme" Target="../theme/theme4.xml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2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xmlns:p14="http://schemas.microsoft.com/office/powerpoint/2010/main"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xmlns:p14="http://schemas.microsoft.com/office/powerpoint/2010/main"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xmlns:p14="http://schemas.microsoft.com/office/powerpoint/2010/main"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295" y="3507854"/>
            <a:ext cx="7919009" cy="360040"/>
          </a:xfrm>
        </p:spPr>
        <p:txBody>
          <a:bodyPr>
            <a:noAutofit/>
          </a:bodyPr>
          <a:lstStyle/>
          <a:p>
            <a:r>
              <a:rPr lang="en-GB" dirty="0"/>
              <a:t>Carotid sinus syndrome: an unusual presentation of cardiac arrest while diving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067696" y="3963978"/>
            <a:ext cx="6119812" cy="360363"/>
          </a:xfrm>
        </p:spPr>
        <p:txBody>
          <a:bodyPr>
            <a:normAutofit/>
          </a:bodyPr>
          <a:lstStyle/>
          <a:p>
            <a:r>
              <a:rPr lang="en-GB" sz="1400" dirty="0" smtClean="0"/>
              <a:t>Sep 2018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05200" cy="3168000"/>
          </a:xfrm>
        </p:spPr>
        <p:txBody>
          <a:bodyPr>
            <a:normAutofit/>
          </a:bodyPr>
          <a:lstStyle/>
          <a:p>
            <a:r>
              <a:rPr lang="en-GB" dirty="0"/>
              <a:t>Carotid sinus syndrome (CSS):</a:t>
            </a:r>
          </a:p>
          <a:p>
            <a:r>
              <a:rPr lang="en-GB" b="0" dirty="0"/>
              <a:t>exaggerated response to carotid sinus baroreceptor stimulation</a:t>
            </a:r>
          </a:p>
          <a:p>
            <a:r>
              <a:rPr lang="en-GB" b="0" dirty="0"/>
              <a:t>heart rate decrease, asystole and transient loss of consciousness</a:t>
            </a:r>
          </a:p>
          <a:p>
            <a:r>
              <a:rPr lang="en-GB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common syndrome (</a:t>
            </a:r>
            <a:r>
              <a:rPr lang="en-GB" dirty="0" smtClean="0"/>
              <a:t>1-</a:t>
            </a:r>
            <a:r>
              <a:rPr lang="en-GB" dirty="0"/>
              <a:t>60%), mostly benign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serious risk under special circumstances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manifestations unknown during SCUBA diving </a:t>
            </a:r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xmlns:p14="http://schemas.microsoft.com/office/powerpoint/2010/main"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3200" b="0" dirty="0"/>
              <a:t/>
            </a:r>
            <a:br>
              <a:rPr lang="en-GB" sz="3200" b="0" dirty="0"/>
            </a:br>
            <a:r>
              <a:rPr lang="en-US" sz="2200" b="0" dirty="0" smtClean="0"/>
              <a:t>Patient </a:t>
            </a:r>
            <a:r>
              <a:rPr lang="en-US" sz="2200" b="0" dirty="0"/>
              <a:t>information and medical history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well trained 73-year-old man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certified medical fitness for scuba diving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no history of cardiovascular disease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no medication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SCUBA rescue </a:t>
            </a:r>
            <a:r>
              <a:rPr lang="en-US" dirty="0"/>
              <a:t>diver course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ice vest with a neoprene hood:  narrow at the neck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xmlns:p14="http://schemas.microsoft.com/office/powerpoint/2010/main"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Cardiac arrest while diving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6724200" cy="3168000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 smtClean="0"/>
              <a:t>loss </a:t>
            </a:r>
            <a:r>
              <a:rPr lang="en-GB" b="0" dirty="0"/>
              <a:t>of consciousness during the ascent at 6 m depth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 smtClean="0"/>
              <a:t>transport </a:t>
            </a:r>
            <a:r>
              <a:rPr lang="en-GB" b="0" dirty="0"/>
              <a:t>to lakeshore, </a:t>
            </a:r>
            <a:r>
              <a:rPr lang="en-GB" b="0" dirty="0" smtClean="0"/>
              <a:t>CPR (30:2 compression/ventilation) by his dive buddies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AED: non-shockable rhythm </a:t>
            </a:r>
            <a:r>
              <a:rPr lang="en-GB" b="0" dirty="0" smtClean="0"/>
              <a:t>documented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 smtClean="0"/>
              <a:t>Epinephrine administered by paramedics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 smtClean="0"/>
              <a:t>return </a:t>
            </a:r>
            <a:r>
              <a:rPr lang="en-GB" b="0" dirty="0"/>
              <a:t>of spontaneous circulation (ROSC) after </a:t>
            </a:r>
            <a:r>
              <a:rPr lang="en-GB" b="0" dirty="0" smtClean="0"/>
              <a:t>15 min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mtClean="0"/>
              <a:t>local </a:t>
            </a:r>
            <a:r>
              <a:rPr lang="en-GB" dirty="0"/>
              <a:t>hospital: normal ECG, echocardiography, CT scan, coronary angiography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“cardiac arrest, cause unknown”</a:t>
            </a:r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xmlns:p14="http://schemas.microsoft.com/office/powerpoint/2010/main"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3200" b="0" dirty="0"/>
              <a:t/>
            </a:r>
            <a:br>
              <a:rPr lang="en-GB" sz="3200" b="0" dirty="0"/>
            </a:br>
            <a:r>
              <a:rPr lang="en-GB" b="0" dirty="0"/>
              <a:t>Carotid Sinus Massage: 6 sec asystole</a:t>
            </a:r>
            <a:r>
              <a:rPr lang="en-GB" dirty="0"/>
              <a:t/>
            </a:r>
            <a:br>
              <a:rPr lang="en-GB" dirty="0"/>
            </a:br>
            <a:r>
              <a:rPr lang="de-DE" dirty="0"/>
              <a:t/>
            </a:r>
            <a:br>
              <a:rPr lang="de-DE" dirty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0CA5C544-5D29-483F-98F0-0DBBB65A0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100" y="1266658"/>
            <a:ext cx="6479864" cy="309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154402"/>
      </p:ext>
    </p:extLst>
  </p:cSld>
  <p:clrMapOvr>
    <a:masterClrMapping/>
  </p:clrMapOvr>
  <p:transition xmlns:p14="http://schemas.microsoft.com/office/powerpoint/2010/main"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3200" b="0" dirty="0"/>
              <a:t/>
            </a:r>
            <a:br>
              <a:rPr lang="en-GB" sz="3200" b="0" dirty="0"/>
            </a:br>
            <a:r>
              <a:rPr lang="en-GB" b="0" dirty="0" smtClean="0"/>
              <a:t>Implantation of </a:t>
            </a:r>
            <a:r>
              <a:rPr lang="en-GB" b="0" dirty="0"/>
              <a:t>leadless pacemaker: VVI 40bpm</a:t>
            </a:r>
            <a:r>
              <a:rPr lang="de-DE" dirty="0"/>
              <a:t/>
            </a:r>
            <a:br>
              <a:rPr lang="de-DE" dirty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50A16FB6-3329-490D-BB06-FB7E7F52131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652" y="1106010"/>
            <a:ext cx="6552728" cy="273693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80FE0A74-26A5-4A32-BBC9-6117CF39E934}"/>
              </a:ext>
            </a:extLst>
          </p:cNvPr>
          <p:cNvSpPr txBox="1"/>
          <p:nvPr/>
        </p:nvSpPr>
        <p:spPr>
          <a:xfrm>
            <a:off x="3468875" y="1701148"/>
            <a:ext cx="3282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N</a:t>
            </a:r>
            <a:r>
              <a:rPr lang="de-DE" dirty="0" err="1" smtClean="0"/>
              <a:t>o</a:t>
            </a:r>
            <a:r>
              <a:rPr lang="de-DE" dirty="0" smtClean="0"/>
              <a:t> </a:t>
            </a:r>
            <a:r>
              <a:rPr lang="de-DE" dirty="0" err="1"/>
              <a:t>symptoms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CS </a:t>
            </a:r>
            <a:r>
              <a:rPr lang="de-DE" dirty="0" err="1"/>
              <a:t>massage</a:t>
            </a:r>
            <a:endParaRPr lang="de-DE" dirty="0"/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5930272" y="2300636"/>
            <a:ext cx="0" cy="3235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6430103" y="2300636"/>
            <a:ext cx="0" cy="3235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934466" y="3774485"/>
            <a:ext cx="748771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dirty="0" err="1" smtClean="0"/>
              <a:t>Telemetry</a:t>
            </a:r>
            <a:r>
              <a:rPr lang="de-DE" sz="1500" dirty="0" smtClean="0"/>
              <a:t> </a:t>
            </a:r>
            <a:r>
              <a:rPr lang="de-DE" sz="1500" dirty="0" err="1"/>
              <a:t>report</a:t>
            </a:r>
            <a:r>
              <a:rPr lang="de-DE" sz="1500" dirty="0"/>
              <a:t> </a:t>
            </a:r>
            <a:r>
              <a:rPr lang="de-DE" sz="1500" dirty="0" err="1"/>
              <a:t>of</a:t>
            </a:r>
            <a:r>
              <a:rPr lang="de-DE" sz="1500" dirty="0"/>
              <a:t> </a:t>
            </a:r>
            <a:r>
              <a:rPr lang="de-DE" sz="1500" dirty="0" err="1"/>
              <a:t>heart</a:t>
            </a:r>
            <a:r>
              <a:rPr lang="de-DE" sz="1500" dirty="0"/>
              <a:t> rate </a:t>
            </a:r>
            <a:r>
              <a:rPr lang="de-DE" sz="1500" dirty="0" err="1" smtClean="0"/>
              <a:t>trend</a:t>
            </a:r>
            <a:r>
              <a:rPr lang="de-DE" sz="1500" dirty="0" smtClean="0"/>
              <a:t>. The </a:t>
            </a:r>
            <a:r>
              <a:rPr lang="de-DE" sz="1500" dirty="0"/>
              <a:t>light </a:t>
            </a:r>
            <a:r>
              <a:rPr lang="de-DE" sz="1500" dirty="0" err="1"/>
              <a:t>grey</a:t>
            </a:r>
            <a:r>
              <a:rPr lang="de-DE" sz="1500" dirty="0"/>
              <a:t> </a:t>
            </a:r>
            <a:r>
              <a:rPr lang="de-DE" sz="1500" dirty="0" err="1"/>
              <a:t>line</a:t>
            </a:r>
            <a:r>
              <a:rPr lang="de-DE" sz="1500" dirty="0"/>
              <a:t> </a:t>
            </a:r>
            <a:r>
              <a:rPr lang="de-DE" sz="1500" dirty="0" err="1"/>
              <a:t>indicates</a:t>
            </a:r>
            <a:r>
              <a:rPr lang="de-DE" sz="1500" dirty="0"/>
              <a:t> </a:t>
            </a:r>
            <a:r>
              <a:rPr lang="de-DE" sz="1500" dirty="0" err="1"/>
              <a:t>actual</a:t>
            </a:r>
            <a:r>
              <a:rPr lang="de-DE" sz="1500" dirty="0"/>
              <a:t> </a:t>
            </a:r>
            <a:r>
              <a:rPr lang="de-DE" sz="1500" dirty="0" err="1"/>
              <a:t>heart</a:t>
            </a:r>
            <a:r>
              <a:rPr lang="de-DE" sz="1500" dirty="0"/>
              <a:t> rate, </a:t>
            </a:r>
            <a:r>
              <a:rPr lang="de-DE" sz="1500" dirty="0" err="1"/>
              <a:t>the</a:t>
            </a:r>
            <a:r>
              <a:rPr lang="de-DE" sz="1500" dirty="0"/>
              <a:t> </a:t>
            </a:r>
            <a:r>
              <a:rPr lang="de-DE" sz="1500" dirty="0" err="1"/>
              <a:t>black</a:t>
            </a:r>
            <a:r>
              <a:rPr lang="de-DE" sz="1500" dirty="0"/>
              <a:t> </a:t>
            </a:r>
            <a:r>
              <a:rPr lang="de-DE" sz="1500" dirty="0" err="1"/>
              <a:t>line</a:t>
            </a:r>
            <a:r>
              <a:rPr lang="de-DE" sz="1500" dirty="0"/>
              <a:t> </a:t>
            </a:r>
            <a:r>
              <a:rPr lang="de-DE" sz="1500" dirty="0" err="1"/>
              <a:t>sensor</a:t>
            </a:r>
            <a:r>
              <a:rPr lang="de-DE" sz="1500" dirty="0"/>
              <a:t> </a:t>
            </a:r>
            <a:r>
              <a:rPr lang="de-DE" sz="1500" dirty="0" err="1"/>
              <a:t>activation</a:t>
            </a:r>
            <a:r>
              <a:rPr lang="de-DE" sz="1500" dirty="0"/>
              <a:t> </a:t>
            </a:r>
            <a:r>
              <a:rPr lang="de-DE" sz="1500" dirty="0" err="1"/>
              <a:t>during</a:t>
            </a:r>
            <a:r>
              <a:rPr lang="de-DE" sz="1500" dirty="0"/>
              <a:t> 20 min </a:t>
            </a:r>
            <a:r>
              <a:rPr lang="de-DE" sz="1500" dirty="0" err="1"/>
              <a:t>of</a:t>
            </a:r>
            <a:r>
              <a:rPr lang="de-DE" sz="1500" dirty="0"/>
              <a:t> </a:t>
            </a:r>
            <a:r>
              <a:rPr lang="de-DE" sz="1500" dirty="0" err="1"/>
              <a:t>diving</a:t>
            </a:r>
            <a:r>
              <a:rPr lang="de-DE" sz="1500" dirty="0"/>
              <a:t>. A </a:t>
            </a:r>
            <a:r>
              <a:rPr lang="de-DE" sz="1500" dirty="0" smtClean="0"/>
              <a:t>CSM </a:t>
            </a:r>
            <a:r>
              <a:rPr lang="de-DE" sz="1500" dirty="0" err="1" smtClean="0"/>
              <a:t>at</a:t>
            </a:r>
            <a:r>
              <a:rPr lang="de-DE" sz="1500" dirty="0" smtClean="0"/>
              <a:t> </a:t>
            </a:r>
            <a:r>
              <a:rPr lang="de-DE" sz="1500" dirty="0"/>
              <a:t>16 </a:t>
            </a:r>
            <a:r>
              <a:rPr lang="de-DE" sz="1500" dirty="0" err="1"/>
              <a:t>and</a:t>
            </a:r>
            <a:r>
              <a:rPr lang="de-DE" sz="1500" dirty="0"/>
              <a:t> 17 min </a:t>
            </a:r>
            <a:r>
              <a:rPr lang="de-DE" sz="1500" dirty="0" err="1"/>
              <a:t>resulted</a:t>
            </a:r>
            <a:r>
              <a:rPr lang="de-DE" sz="1500" dirty="0"/>
              <a:t> in a </a:t>
            </a:r>
            <a:r>
              <a:rPr lang="de-DE" sz="1500" dirty="0" err="1"/>
              <a:t>drop</a:t>
            </a:r>
            <a:r>
              <a:rPr lang="de-DE" sz="1500" dirty="0"/>
              <a:t> </a:t>
            </a:r>
            <a:r>
              <a:rPr lang="de-DE" sz="1500" dirty="0" err="1"/>
              <a:t>of</a:t>
            </a:r>
            <a:r>
              <a:rPr lang="de-DE" sz="1500" dirty="0"/>
              <a:t> </a:t>
            </a:r>
            <a:r>
              <a:rPr lang="de-DE" sz="1500" dirty="0" err="1"/>
              <a:t>heart</a:t>
            </a:r>
            <a:r>
              <a:rPr lang="de-DE" sz="1500" dirty="0"/>
              <a:t> rate. </a:t>
            </a:r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xmlns:p14="http://schemas.microsoft.com/office/powerpoint/2010/main"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Discussion and Learning Points</a:t>
            </a:r>
            <a:r>
              <a:rPr lang="en-GB" sz="3600" b="0" dirty="0"/>
              <a:t/>
            </a:r>
            <a:br>
              <a:rPr lang="en-GB" sz="3600" b="0" dirty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147082"/>
            <a:ext cx="6911068" cy="3168000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2100"/>
              </a:spcBef>
              <a:buFont typeface="Arial"/>
              <a:buChar char="•"/>
            </a:pPr>
            <a:r>
              <a:rPr lang="en-GB" sz="1800" b="0" dirty="0" smtClean="0"/>
              <a:t>Carotid </a:t>
            </a:r>
            <a:r>
              <a:rPr lang="en-GB" sz="1800" b="0" dirty="0"/>
              <a:t>sinus syndrome (CSS) may be an </a:t>
            </a:r>
            <a:r>
              <a:rPr lang="en-GB" sz="1800" b="0" dirty="0" err="1"/>
              <a:t>underdiagnosed</a:t>
            </a:r>
            <a:r>
              <a:rPr lang="en-GB" sz="1800" b="0" dirty="0"/>
              <a:t> cause of loss of consciousness with potential lethal </a:t>
            </a:r>
            <a:r>
              <a:rPr lang="en-GB" sz="1800" b="0" dirty="0" smtClean="0"/>
              <a:t>consequences, especially for elderly divers and athletes with risky sports activities. </a:t>
            </a:r>
            <a:endParaRPr lang="en-GB" sz="1800" b="0" dirty="0"/>
          </a:p>
          <a:p>
            <a:pPr marL="285750" indent="-285750">
              <a:spcBef>
                <a:spcPts val="2100"/>
              </a:spcBef>
              <a:buFont typeface="Arial"/>
              <a:buChar char="•"/>
            </a:pPr>
            <a:r>
              <a:rPr lang="en-GB" sz="1800" b="0" dirty="0"/>
              <a:t>Carotid sinus massage should be included in medical examinations in elderly divers and athletes.</a:t>
            </a:r>
          </a:p>
          <a:p>
            <a:pPr marL="285750" indent="-285750">
              <a:spcBef>
                <a:spcPts val="2100"/>
              </a:spcBef>
              <a:buFont typeface="Arial"/>
              <a:buChar char="•"/>
            </a:pPr>
            <a:r>
              <a:rPr lang="en-GB" sz="1800" b="0" dirty="0" err="1"/>
              <a:t>Asystole</a:t>
            </a:r>
            <a:r>
              <a:rPr lang="en-GB" sz="1800" b="0" dirty="0"/>
              <a:t> and syncope can be prevented by cardiac pacing in CSS. </a:t>
            </a:r>
          </a:p>
          <a:p>
            <a:pPr marL="285750" indent="-285750">
              <a:spcBef>
                <a:spcPts val="2100"/>
              </a:spcBef>
              <a:buFont typeface="Arial"/>
              <a:buChar char="•"/>
            </a:pPr>
            <a:r>
              <a:rPr lang="en-GB" sz="1800" b="0" dirty="0"/>
              <a:t>A leadless pacemaker </a:t>
            </a:r>
            <a:r>
              <a:rPr lang="en-GB" sz="1800" b="0" dirty="0" smtClean="0"/>
              <a:t>may be advantageous and is working properly in </a:t>
            </a:r>
            <a:r>
              <a:rPr lang="en-GB" sz="1800" b="0" dirty="0"/>
              <a:t>CSS patients during SCUBA diving.</a:t>
            </a:r>
          </a:p>
          <a:p>
            <a:endParaRPr lang="en-GB" b="0" dirty="0"/>
          </a:p>
          <a:p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xmlns:p14="http://schemas.microsoft.com/office/powerpoint/2010/main"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34478" y="970581"/>
            <a:ext cx="7564457" cy="351088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200" b="0" dirty="0"/>
              <a:t>1. Winkler BE, </a:t>
            </a:r>
            <a:r>
              <a:rPr lang="en-US" sz="1200" b="0" dirty="0" err="1"/>
              <a:t>Hartig</a:t>
            </a:r>
            <a:r>
              <a:rPr lang="en-US" sz="1200" b="0" dirty="0"/>
              <a:t> F, </a:t>
            </a:r>
            <a:r>
              <a:rPr lang="en-US" sz="1200" b="0" dirty="0" err="1"/>
              <a:t>DuCanto</a:t>
            </a:r>
            <a:r>
              <a:rPr lang="en-US" sz="1200" b="0" dirty="0"/>
              <a:t> J, Koch A, </a:t>
            </a:r>
            <a:r>
              <a:rPr lang="en-US" sz="1200" b="0" dirty="0" err="1"/>
              <a:t>Georgieff</a:t>
            </a:r>
            <a:r>
              <a:rPr lang="en-US" sz="1200" b="0" dirty="0"/>
              <a:t> M, </a:t>
            </a:r>
            <a:r>
              <a:rPr lang="en-US" sz="1200" b="0" dirty="0" err="1"/>
              <a:t>Lungwitz</a:t>
            </a:r>
            <a:r>
              <a:rPr lang="en-US" sz="1200" b="0" dirty="0"/>
              <a:t> YP, et al. Helicopter-based in-water resuscitation with chest compressions: A pilot study. </a:t>
            </a:r>
            <a:r>
              <a:rPr lang="en-US" sz="1200" b="0" dirty="0" err="1"/>
              <a:t>Emerg</a:t>
            </a:r>
            <a:r>
              <a:rPr lang="en-US" sz="1200" b="0" dirty="0"/>
              <a:t> Med J 2015, Jul;32(7):553-8.</a:t>
            </a:r>
            <a:endParaRPr lang="de-DE" sz="1200" b="0" dirty="0"/>
          </a:p>
          <a:p>
            <a:pPr>
              <a:lnSpc>
                <a:spcPct val="120000"/>
              </a:lnSpc>
            </a:pPr>
            <a:r>
              <a:rPr lang="en-US" sz="1200" b="0" dirty="0" smtClean="0"/>
              <a:t>2. </a:t>
            </a:r>
            <a:r>
              <a:rPr lang="en-US" sz="1200" b="0" dirty="0" err="1"/>
              <a:t>Varosy</a:t>
            </a:r>
            <a:r>
              <a:rPr lang="en-US" sz="1200" b="0" dirty="0"/>
              <a:t> PD, Chen LY, Miller AL, Noseworthy PA, </a:t>
            </a:r>
            <a:r>
              <a:rPr lang="en-US" sz="1200" b="0" dirty="0" err="1"/>
              <a:t>Slotwiner</a:t>
            </a:r>
            <a:r>
              <a:rPr lang="en-US" sz="1200" b="0" dirty="0"/>
              <a:t> DJ, </a:t>
            </a:r>
            <a:r>
              <a:rPr lang="en-US" sz="1200" b="0" dirty="0" err="1"/>
              <a:t>Thiruganasambandamoorthy</a:t>
            </a:r>
            <a:r>
              <a:rPr lang="en-US" sz="1200" b="0" dirty="0"/>
              <a:t> V. Pacing as a treatment for reflex-mediated (vasovagal, situational, or carotid sinus hypersensitivity) syncope: A systematic review for the 2017 ACC/AHA/HRS guideline for the evaluation and management of patients with syncope: A report of the </a:t>
            </a:r>
            <a:r>
              <a:rPr lang="en-US" sz="1200" b="0" dirty="0"/>
              <a:t>A</a:t>
            </a:r>
            <a:r>
              <a:rPr lang="en-US" sz="1200" b="0" dirty="0" smtClean="0"/>
              <a:t>merican College </a:t>
            </a:r>
            <a:r>
              <a:rPr lang="en-US" sz="1200" b="0" dirty="0"/>
              <a:t>of </a:t>
            </a:r>
            <a:r>
              <a:rPr lang="en-US" sz="1200" b="0" dirty="0" smtClean="0"/>
              <a:t>Cardiology/American Heart Association Task Force </a:t>
            </a:r>
            <a:r>
              <a:rPr lang="en-US" sz="1200" b="0" dirty="0"/>
              <a:t>on </a:t>
            </a:r>
            <a:r>
              <a:rPr lang="en-US" sz="1200" b="0" dirty="0" smtClean="0"/>
              <a:t>Clinical Practice Guidelines </a:t>
            </a:r>
            <a:r>
              <a:rPr lang="en-US" sz="1200" b="0" dirty="0"/>
              <a:t>and the </a:t>
            </a:r>
            <a:r>
              <a:rPr lang="en-US" sz="1200" b="0" dirty="0" smtClean="0"/>
              <a:t>Heart Rhythm Society</a:t>
            </a:r>
            <a:r>
              <a:rPr lang="en-US" sz="1200" b="0" dirty="0"/>
              <a:t>. Circulation 2017, Aug 1;136(5):e123-35.</a:t>
            </a:r>
            <a:endParaRPr lang="de-DE" sz="1200" b="0" dirty="0"/>
          </a:p>
          <a:p>
            <a:pPr>
              <a:lnSpc>
                <a:spcPct val="120000"/>
              </a:lnSpc>
            </a:pPr>
            <a:r>
              <a:rPr lang="en-US" sz="1200" b="0" dirty="0"/>
              <a:t>3</a:t>
            </a:r>
            <a:r>
              <a:rPr lang="en-US" sz="1200" b="0" dirty="0" smtClean="0"/>
              <a:t>. </a:t>
            </a:r>
            <a:r>
              <a:rPr lang="en-US" sz="1200" b="0" dirty="0"/>
              <a:t>Maggi R, </a:t>
            </a:r>
            <a:r>
              <a:rPr lang="en-US" sz="1200" b="0" dirty="0" err="1"/>
              <a:t>Menozzi</a:t>
            </a:r>
            <a:r>
              <a:rPr lang="en-US" sz="1200" b="0" dirty="0"/>
              <a:t> C, </a:t>
            </a:r>
            <a:r>
              <a:rPr lang="en-US" sz="1200" b="0" dirty="0" err="1"/>
              <a:t>Brignole</a:t>
            </a:r>
            <a:r>
              <a:rPr lang="en-US" sz="1200" b="0" dirty="0"/>
              <a:t> M, </a:t>
            </a:r>
            <a:r>
              <a:rPr lang="en-US" sz="1200" b="0" dirty="0" err="1"/>
              <a:t>Podoleanu</a:t>
            </a:r>
            <a:r>
              <a:rPr lang="en-US" sz="1200" b="0" dirty="0"/>
              <a:t> C, </a:t>
            </a:r>
            <a:r>
              <a:rPr lang="en-US" sz="1200" b="0" dirty="0" err="1"/>
              <a:t>Iori</a:t>
            </a:r>
            <a:r>
              <a:rPr lang="en-US" sz="1200" b="0" dirty="0"/>
              <a:t> M, Sutton R, et al. Cardioinhibitory carotid sinus hypersensitivity predicts an </a:t>
            </a:r>
            <a:r>
              <a:rPr lang="en-US" sz="1200" b="0" dirty="0" err="1"/>
              <a:t>asystolic</a:t>
            </a:r>
            <a:r>
              <a:rPr lang="en-US" sz="1200" b="0" dirty="0"/>
              <a:t> mechanism of spontaneous </a:t>
            </a:r>
            <a:r>
              <a:rPr lang="en-US" sz="1200" b="0" dirty="0" err="1"/>
              <a:t>neurally</a:t>
            </a:r>
            <a:r>
              <a:rPr lang="en-US" sz="1200" b="0" dirty="0"/>
              <a:t> mediated syncope. </a:t>
            </a:r>
            <a:r>
              <a:rPr lang="en-US" sz="1200" b="0" dirty="0" err="1"/>
              <a:t>Europace</a:t>
            </a:r>
            <a:r>
              <a:rPr lang="en-US" sz="1200" b="0" dirty="0"/>
              <a:t> 2007, Aug;9(8):563-7.</a:t>
            </a:r>
            <a:endParaRPr lang="de-DE" sz="1200" b="0" dirty="0"/>
          </a:p>
          <a:p>
            <a:pPr>
              <a:lnSpc>
                <a:spcPct val="120000"/>
              </a:lnSpc>
            </a:pPr>
            <a:r>
              <a:rPr lang="en-US" sz="1200" b="0" dirty="0"/>
              <a:t>4</a:t>
            </a:r>
            <a:r>
              <a:rPr lang="en-US" sz="1200" b="0" dirty="0" smtClean="0"/>
              <a:t>. </a:t>
            </a:r>
            <a:r>
              <a:rPr lang="en-US" sz="1200" b="0" dirty="0" err="1"/>
              <a:t>Claesson</a:t>
            </a:r>
            <a:r>
              <a:rPr lang="en-US" sz="1200" b="0" dirty="0"/>
              <a:t> JE, </a:t>
            </a:r>
            <a:r>
              <a:rPr lang="en-US" sz="1200" b="0" dirty="0" err="1"/>
              <a:t>Kristensson</a:t>
            </a:r>
            <a:r>
              <a:rPr lang="en-US" sz="1200" b="0" dirty="0"/>
              <a:t> BE, </a:t>
            </a:r>
            <a:r>
              <a:rPr lang="en-US" sz="1200" b="0" dirty="0" err="1"/>
              <a:t>Edvardsson</a:t>
            </a:r>
            <a:r>
              <a:rPr lang="en-US" sz="1200" b="0" dirty="0"/>
              <a:t> N, </a:t>
            </a:r>
            <a:r>
              <a:rPr lang="en-US" sz="1200" b="0" dirty="0" err="1"/>
              <a:t>Währborg</a:t>
            </a:r>
            <a:r>
              <a:rPr lang="en-US" sz="1200" b="0" dirty="0"/>
              <a:t> P. Less syncope and milder symptoms in patients treated with pacing for induced cardioinhibitory carotid sinus syndrome: A randomized study. </a:t>
            </a:r>
            <a:r>
              <a:rPr lang="en-US" sz="1200" b="0" dirty="0" err="1"/>
              <a:t>Europace</a:t>
            </a:r>
            <a:r>
              <a:rPr lang="en-US" sz="1200" b="0" dirty="0"/>
              <a:t> 2007, Oct;9(10):932-6.</a:t>
            </a:r>
            <a:endParaRPr lang="de-DE" sz="1200" b="0" dirty="0"/>
          </a:p>
          <a:p>
            <a:pPr>
              <a:lnSpc>
                <a:spcPct val="120000"/>
              </a:lnSpc>
            </a:pPr>
            <a:r>
              <a:rPr lang="en-US" sz="1200" b="0" dirty="0"/>
              <a:t>5</a:t>
            </a:r>
            <a:r>
              <a:rPr lang="en-US" sz="1200" b="0" dirty="0" smtClean="0"/>
              <a:t>. </a:t>
            </a:r>
            <a:r>
              <a:rPr lang="en-US" sz="1200" b="0" dirty="0" err="1"/>
              <a:t>Bartoletti</a:t>
            </a:r>
            <a:r>
              <a:rPr lang="en-US" sz="1200" b="0" dirty="0"/>
              <a:t> A, </a:t>
            </a:r>
            <a:r>
              <a:rPr lang="en-US" sz="1200" b="0" dirty="0" err="1"/>
              <a:t>Fabiani</a:t>
            </a:r>
            <a:r>
              <a:rPr lang="en-US" sz="1200" b="0" dirty="0"/>
              <a:t> P, Bagnoli L, Cappelletti C, </a:t>
            </a:r>
            <a:r>
              <a:rPr lang="en-US" sz="1200" b="0" dirty="0" err="1"/>
              <a:t>Cappellini</a:t>
            </a:r>
            <a:r>
              <a:rPr lang="en-US" sz="1200" b="0" dirty="0"/>
              <a:t> M, </a:t>
            </a:r>
            <a:r>
              <a:rPr lang="en-US" sz="1200" b="0" dirty="0" err="1"/>
              <a:t>Nappini</a:t>
            </a:r>
            <a:r>
              <a:rPr lang="en-US" sz="1200" b="0" dirty="0"/>
              <a:t> G, et al. Physical injuries caused by a transient loss of consciousness: Main clinical characteristics of patients and diagnostic contribution of carotid sinus massage. Eur Heart J 2008, Mar;29(5):618-24</a:t>
            </a:r>
            <a:r>
              <a:rPr lang="en-US" sz="1200" b="0" dirty="0" smtClean="0"/>
              <a:t>.</a:t>
            </a:r>
            <a:endParaRPr lang="de-DE" sz="1200" b="0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xmlns:p14="http://schemas.microsoft.com/office/powerpoint/2010/main"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636</Words>
  <Application>Microsoft Macintosh PowerPoint</Application>
  <PresentationFormat>Bildschirmpräsentation (16:9)</PresentationFormat>
  <Paragraphs>56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5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Carotid sinus syndrome: an unusual presentation of cardiac arrest while diving</vt:lpstr>
      <vt:lpstr>Introduction</vt:lpstr>
      <vt:lpstr>Case Presentation Patient information and medical history</vt:lpstr>
      <vt:lpstr>Case Presentation Cardiac arrest while diving</vt:lpstr>
      <vt:lpstr>Case Presentation Carotid Sinus Massage: 6 sec asystole  </vt:lpstr>
      <vt:lpstr>Case Presentation Implantation of leadless pacemaker: VVI 40bpm </vt:lpstr>
      <vt:lpstr>Discussion and Learning Points 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user anonym</cp:lastModifiedBy>
  <cp:revision>61</cp:revision>
  <dcterms:created xsi:type="dcterms:W3CDTF">2017-10-02T09:19:02Z</dcterms:created>
  <dcterms:modified xsi:type="dcterms:W3CDTF">2018-09-29T14:17:15Z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