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8" r:id="rId2"/>
    <p:sldId id="260" r:id="rId3"/>
    <p:sldId id="259" r:id="rId4"/>
    <p:sldId id="261" r:id="rId5"/>
    <p:sldId id="256" r:id="rId6"/>
    <p:sldId id="262" r:id="rId7"/>
    <p:sldId id="257"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9" d="100"/>
          <a:sy n="109" d="100"/>
        </p:scale>
        <p:origin x="63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image" Target="../media/image11.emf"/><Relationship Id="rId4"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image" Target="../media/image23.emf"/><Relationship Id="rId4" Type="http://schemas.openxmlformats.org/officeDocument/2006/relationships/image" Target="../media/image2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7BEB6B-01ED-443F-8DE6-A89543BACA43}" type="datetimeFigureOut">
              <a:rPr lang="en-US" smtClean="0"/>
              <a:t>2/28/2019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A7EA06-BB68-4AE2-98D2-487AFB3785D0}" type="slidenum">
              <a:rPr lang="en-US" smtClean="0"/>
              <a:t>‹#›</a:t>
            </a:fld>
            <a:endParaRPr lang="en-US"/>
          </a:p>
        </p:txBody>
      </p:sp>
    </p:spTree>
    <p:extLst>
      <p:ext uri="{BB962C8B-B14F-4D97-AF65-F5344CB8AC3E}">
        <p14:creationId xmlns:p14="http://schemas.microsoft.com/office/powerpoint/2010/main" val="38663711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8507">
              <a:defRPr/>
            </a:pPr>
            <a:endParaRPr lang="en-US" dirty="0"/>
          </a:p>
        </p:txBody>
      </p:sp>
      <p:sp>
        <p:nvSpPr>
          <p:cNvPr id="4" name="Slide Number Placeholder 3"/>
          <p:cNvSpPr>
            <a:spLocks noGrp="1"/>
          </p:cNvSpPr>
          <p:nvPr>
            <p:ph type="sldNum" sz="quarter" idx="10"/>
          </p:nvPr>
        </p:nvSpPr>
        <p:spPr/>
        <p:txBody>
          <a:bodyPr/>
          <a:lstStyle/>
          <a:p>
            <a:fld id="{F51A69F3-EBB7-4D56-813B-B9C27B8DB49F}" type="slidenum">
              <a:rPr lang="en-US" smtClean="0"/>
              <a:t>1</a:t>
            </a:fld>
            <a:endParaRPr lang="en-US"/>
          </a:p>
        </p:txBody>
      </p:sp>
    </p:spTree>
    <p:extLst>
      <p:ext uri="{BB962C8B-B14F-4D97-AF65-F5344CB8AC3E}">
        <p14:creationId xmlns:p14="http://schemas.microsoft.com/office/powerpoint/2010/main" val="2967754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1A69F3-EBB7-4D56-813B-B9C27B8DB49F}" type="slidenum">
              <a:rPr lang="en-US" smtClean="0"/>
              <a:t>3</a:t>
            </a:fld>
            <a:endParaRPr lang="en-US"/>
          </a:p>
        </p:txBody>
      </p:sp>
    </p:spTree>
    <p:extLst>
      <p:ext uri="{BB962C8B-B14F-4D97-AF65-F5344CB8AC3E}">
        <p14:creationId xmlns:p14="http://schemas.microsoft.com/office/powerpoint/2010/main" val="885909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B82FCD-18B7-4DC4-88C6-2F4370D92390}" type="datetimeFigureOut">
              <a:rPr lang="en-US" smtClean="0"/>
              <a:t>2/28/2019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B0D66E-3271-4FDD-9CBC-3BF8032525E1}" type="slidenum">
              <a:rPr lang="en-US" smtClean="0"/>
              <a:t>‹#›</a:t>
            </a:fld>
            <a:endParaRPr lang="en-US"/>
          </a:p>
        </p:txBody>
      </p:sp>
    </p:spTree>
    <p:extLst>
      <p:ext uri="{BB962C8B-B14F-4D97-AF65-F5344CB8AC3E}">
        <p14:creationId xmlns:p14="http://schemas.microsoft.com/office/powerpoint/2010/main" val="3990065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B82FCD-18B7-4DC4-88C6-2F4370D92390}" type="datetimeFigureOut">
              <a:rPr lang="en-US" smtClean="0"/>
              <a:t>2/28/2019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B0D66E-3271-4FDD-9CBC-3BF8032525E1}" type="slidenum">
              <a:rPr lang="en-US" smtClean="0"/>
              <a:t>‹#›</a:t>
            </a:fld>
            <a:endParaRPr lang="en-US"/>
          </a:p>
        </p:txBody>
      </p:sp>
    </p:spTree>
    <p:extLst>
      <p:ext uri="{BB962C8B-B14F-4D97-AF65-F5344CB8AC3E}">
        <p14:creationId xmlns:p14="http://schemas.microsoft.com/office/powerpoint/2010/main" val="12713315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B82FCD-18B7-4DC4-88C6-2F4370D92390}" type="datetimeFigureOut">
              <a:rPr lang="en-US" smtClean="0"/>
              <a:t>2/28/2019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B0D66E-3271-4FDD-9CBC-3BF8032525E1}" type="slidenum">
              <a:rPr lang="en-US" smtClean="0"/>
              <a:t>‹#›</a:t>
            </a:fld>
            <a:endParaRPr lang="en-US"/>
          </a:p>
        </p:txBody>
      </p:sp>
    </p:spTree>
    <p:extLst>
      <p:ext uri="{BB962C8B-B14F-4D97-AF65-F5344CB8AC3E}">
        <p14:creationId xmlns:p14="http://schemas.microsoft.com/office/powerpoint/2010/main" val="23936313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B82FCD-18B7-4DC4-88C6-2F4370D92390}" type="datetimeFigureOut">
              <a:rPr lang="en-US" smtClean="0"/>
              <a:t>2/28/2019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B0D66E-3271-4FDD-9CBC-3BF8032525E1}" type="slidenum">
              <a:rPr lang="en-US" smtClean="0"/>
              <a:t>‹#›</a:t>
            </a:fld>
            <a:endParaRPr lang="en-US"/>
          </a:p>
        </p:txBody>
      </p:sp>
    </p:spTree>
    <p:extLst>
      <p:ext uri="{BB962C8B-B14F-4D97-AF65-F5344CB8AC3E}">
        <p14:creationId xmlns:p14="http://schemas.microsoft.com/office/powerpoint/2010/main" val="23983661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9B82FCD-18B7-4DC4-88C6-2F4370D92390}" type="datetimeFigureOut">
              <a:rPr lang="en-US" smtClean="0"/>
              <a:t>2/28/2019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B0D66E-3271-4FDD-9CBC-3BF8032525E1}" type="slidenum">
              <a:rPr lang="en-US" smtClean="0"/>
              <a:t>‹#›</a:t>
            </a:fld>
            <a:endParaRPr lang="en-US"/>
          </a:p>
        </p:txBody>
      </p:sp>
    </p:spTree>
    <p:extLst>
      <p:ext uri="{BB962C8B-B14F-4D97-AF65-F5344CB8AC3E}">
        <p14:creationId xmlns:p14="http://schemas.microsoft.com/office/powerpoint/2010/main" val="14627665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B82FCD-18B7-4DC4-88C6-2F4370D92390}" type="datetimeFigureOut">
              <a:rPr lang="en-US" smtClean="0"/>
              <a:t>2/28/2019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B0D66E-3271-4FDD-9CBC-3BF8032525E1}" type="slidenum">
              <a:rPr lang="en-US" smtClean="0"/>
              <a:t>‹#›</a:t>
            </a:fld>
            <a:endParaRPr lang="en-US"/>
          </a:p>
        </p:txBody>
      </p:sp>
    </p:spTree>
    <p:extLst>
      <p:ext uri="{BB962C8B-B14F-4D97-AF65-F5344CB8AC3E}">
        <p14:creationId xmlns:p14="http://schemas.microsoft.com/office/powerpoint/2010/main" val="4007460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B82FCD-18B7-4DC4-88C6-2F4370D92390}" type="datetimeFigureOut">
              <a:rPr lang="en-US" smtClean="0"/>
              <a:t>2/28/2019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B0D66E-3271-4FDD-9CBC-3BF8032525E1}" type="slidenum">
              <a:rPr lang="en-US" smtClean="0"/>
              <a:t>‹#›</a:t>
            </a:fld>
            <a:endParaRPr lang="en-US"/>
          </a:p>
        </p:txBody>
      </p:sp>
    </p:spTree>
    <p:extLst>
      <p:ext uri="{BB962C8B-B14F-4D97-AF65-F5344CB8AC3E}">
        <p14:creationId xmlns:p14="http://schemas.microsoft.com/office/powerpoint/2010/main" val="6031211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B82FCD-18B7-4DC4-88C6-2F4370D92390}" type="datetimeFigureOut">
              <a:rPr lang="en-US" smtClean="0"/>
              <a:t>2/28/2019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B0D66E-3271-4FDD-9CBC-3BF8032525E1}" type="slidenum">
              <a:rPr lang="en-US" smtClean="0"/>
              <a:t>‹#›</a:t>
            </a:fld>
            <a:endParaRPr lang="en-US"/>
          </a:p>
        </p:txBody>
      </p:sp>
    </p:spTree>
    <p:extLst>
      <p:ext uri="{BB962C8B-B14F-4D97-AF65-F5344CB8AC3E}">
        <p14:creationId xmlns:p14="http://schemas.microsoft.com/office/powerpoint/2010/main" val="12274636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B82FCD-18B7-4DC4-88C6-2F4370D92390}" type="datetimeFigureOut">
              <a:rPr lang="en-US" smtClean="0"/>
              <a:t>2/28/2019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B0D66E-3271-4FDD-9CBC-3BF8032525E1}" type="slidenum">
              <a:rPr lang="en-US" smtClean="0"/>
              <a:t>‹#›</a:t>
            </a:fld>
            <a:endParaRPr lang="en-US"/>
          </a:p>
        </p:txBody>
      </p:sp>
    </p:spTree>
    <p:extLst>
      <p:ext uri="{BB962C8B-B14F-4D97-AF65-F5344CB8AC3E}">
        <p14:creationId xmlns:p14="http://schemas.microsoft.com/office/powerpoint/2010/main" val="2378283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9B82FCD-18B7-4DC4-88C6-2F4370D92390}" type="datetimeFigureOut">
              <a:rPr lang="en-US" smtClean="0"/>
              <a:t>2/28/2019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B0D66E-3271-4FDD-9CBC-3BF8032525E1}" type="slidenum">
              <a:rPr lang="en-US" smtClean="0"/>
              <a:t>‹#›</a:t>
            </a:fld>
            <a:endParaRPr lang="en-US"/>
          </a:p>
        </p:txBody>
      </p:sp>
    </p:spTree>
    <p:extLst>
      <p:ext uri="{BB962C8B-B14F-4D97-AF65-F5344CB8AC3E}">
        <p14:creationId xmlns:p14="http://schemas.microsoft.com/office/powerpoint/2010/main" val="3330956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9B82FCD-18B7-4DC4-88C6-2F4370D92390}" type="datetimeFigureOut">
              <a:rPr lang="en-US" smtClean="0"/>
              <a:t>2/28/2019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B0D66E-3271-4FDD-9CBC-3BF8032525E1}" type="slidenum">
              <a:rPr lang="en-US" smtClean="0"/>
              <a:t>‹#›</a:t>
            </a:fld>
            <a:endParaRPr lang="en-US"/>
          </a:p>
        </p:txBody>
      </p:sp>
    </p:spTree>
    <p:extLst>
      <p:ext uri="{BB962C8B-B14F-4D97-AF65-F5344CB8AC3E}">
        <p14:creationId xmlns:p14="http://schemas.microsoft.com/office/powerpoint/2010/main" val="4248459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B82FCD-18B7-4DC4-88C6-2F4370D92390}" type="datetimeFigureOut">
              <a:rPr lang="en-US" smtClean="0"/>
              <a:t>2/28/2019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B0D66E-3271-4FDD-9CBC-3BF8032525E1}" type="slidenum">
              <a:rPr lang="en-US" smtClean="0"/>
              <a:t>‹#›</a:t>
            </a:fld>
            <a:endParaRPr lang="en-US"/>
          </a:p>
        </p:txBody>
      </p:sp>
    </p:spTree>
    <p:extLst>
      <p:ext uri="{BB962C8B-B14F-4D97-AF65-F5344CB8AC3E}">
        <p14:creationId xmlns:p14="http://schemas.microsoft.com/office/powerpoint/2010/main" val="9671081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tiff"/><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emf"/><Relationship Id="rId5" Type="http://schemas.openxmlformats.org/officeDocument/2006/relationships/image" Target="../media/image3.png"/><Relationship Id="rId10" Type="http://schemas.openxmlformats.org/officeDocument/2006/relationships/image" Target="../media/image8.emf"/><Relationship Id="rId4" Type="http://schemas.openxmlformats.org/officeDocument/2006/relationships/image" Target="../media/image2.tiff"/><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14.emf"/><Relationship Id="rId3" Type="http://schemas.openxmlformats.org/officeDocument/2006/relationships/notesSlide" Target="../notesSlides/notesSlide2.xml"/><Relationship Id="rId7" Type="http://schemas.openxmlformats.org/officeDocument/2006/relationships/image" Target="../media/image11.emf"/><Relationship Id="rId12"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13.emf"/><Relationship Id="rId5" Type="http://schemas.openxmlformats.org/officeDocument/2006/relationships/image" Target="../media/image16.tiff"/><Relationship Id="rId10" Type="http://schemas.openxmlformats.org/officeDocument/2006/relationships/oleObject" Target="../embeddings/oleObject3.bin"/><Relationship Id="rId4" Type="http://schemas.openxmlformats.org/officeDocument/2006/relationships/image" Target="../media/image15.tiff"/><Relationship Id="rId9" Type="http://schemas.openxmlformats.org/officeDocument/2006/relationships/image" Target="../media/image1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8.tiff"/><Relationship Id="rId7" Type="http://schemas.openxmlformats.org/officeDocument/2006/relationships/image" Target="../media/image22.png"/><Relationship Id="rId2" Type="http://schemas.openxmlformats.org/officeDocument/2006/relationships/image" Target="../media/image17.tiff"/><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18.tiff"/><Relationship Id="rId3" Type="http://schemas.openxmlformats.org/officeDocument/2006/relationships/oleObject" Target="../embeddings/oleObject5.bin"/><Relationship Id="rId7" Type="http://schemas.openxmlformats.org/officeDocument/2006/relationships/image" Target="../media/image27.tiff"/><Relationship Id="rId12" Type="http://schemas.openxmlformats.org/officeDocument/2006/relationships/image" Target="../media/image26.emf"/><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24.emf"/><Relationship Id="rId11" Type="http://schemas.openxmlformats.org/officeDocument/2006/relationships/oleObject" Target="../embeddings/oleObject8.bin"/><Relationship Id="rId5" Type="http://schemas.openxmlformats.org/officeDocument/2006/relationships/oleObject" Target="../embeddings/oleObject6.bin"/><Relationship Id="rId10" Type="http://schemas.openxmlformats.org/officeDocument/2006/relationships/image" Target="../media/image25.emf"/><Relationship Id="rId4" Type="http://schemas.openxmlformats.org/officeDocument/2006/relationships/image" Target="../media/image23.emf"/><Relationship Id="rId9" Type="http://schemas.openxmlformats.org/officeDocument/2006/relationships/oleObject" Target="../embeddings/oleObject7.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TextBox 65"/>
          <p:cNvSpPr txBox="1"/>
          <p:nvPr/>
        </p:nvSpPr>
        <p:spPr>
          <a:xfrm>
            <a:off x="8387101" y="915893"/>
            <a:ext cx="950557" cy="3693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VX809</a:t>
            </a:r>
          </a:p>
          <a:p>
            <a:r>
              <a:rPr lang="en-US" sz="900" dirty="0">
                <a:latin typeface="Arial" panose="020B0604020202020204" pitchFamily="34" charset="0"/>
                <a:cs typeface="Arial" panose="020B0604020202020204" pitchFamily="34" charset="0"/>
              </a:rPr>
              <a:t>+Tuba</a:t>
            </a:r>
          </a:p>
        </p:txBody>
      </p:sp>
      <p:grpSp>
        <p:nvGrpSpPr>
          <p:cNvPr id="73" name="Group 72"/>
          <p:cNvGrpSpPr/>
          <p:nvPr/>
        </p:nvGrpSpPr>
        <p:grpSpPr>
          <a:xfrm>
            <a:off x="2345759" y="909523"/>
            <a:ext cx="6644354" cy="764121"/>
            <a:chOff x="88766" y="916299"/>
            <a:chExt cx="7116939" cy="1018829"/>
          </a:xfrm>
        </p:grpSpPr>
        <p:pic>
          <p:nvPicPr>
            <p:cNvPr id="57" name="Picture 56"/>
            <p:cNvPicPr>
              <a:picLocks noChangeAspect="1"/>
            </p:cNvPicPr>
            <p:nvPr/>
          </p:nvPicPr>
          <p:blipFill rotWithShape="1">
            <a:blip r:embed="rId3" cstate="print">
              <a:extLst>
                <a:ext uri="{28A0092B-C50C-407E-A947-70E740481C1C}">
                  <a14:useLocalDpi xmlns:a14="http://schemas.microsoft.com/office/drawing/2010/main" val="0"/>
                </a:ext>
              </a:extLst>
            </a:blip>
            <a:srcRect b="84212"/>
            <a:stretch/>
          </p:blipFill>
          <p:spPr>
            <a:xfrm>
              <a:off x="1267181" y="1405121"/>
              <a:ext cx="5938524" cy="530007"/>
            </a:xfrm>
            <a:prstGeom prst="rect">
              <a:avLst/>
            </a:prstGeom>
            <a:ln>
              <a:solidFill>
                <a:schemeClr val="tx1"/>
              </a:solidFill>
            </a:ln>
          </p:spPr>
        </p:pic>
        <p:sp>
          <p:nvSpPr>
            <p:cNvPr id="58" name="TextBox 57"/>
            <p:cNvSpPr txBox="1"/>
            <p:nvPr/>
          </p:nvSpPr>
          <p:spPr>
            <a:xfrm>
              <a:off x="1219415" y="1085720"/>
              <a:ext cx="747405" cy="307776"/>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Control</a:t>
              </a:r>
            </a:p>
          </p:txBody>
        </p:sp>
        <p:sp>
          <p:nvSpPr>
            <p:cNvPr id="59" name="TextBox 58"/>
            <p:cNvSpPr txBox="1"/>
            <p:nvPr/>
          </p:nvSpPr>
          <p:spPr>
            <a:xfrm>
              <a:off x="1966822" y="1085720"/>
              <a:ext cx="569688" cy="307776"/>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E64</a:t>
              </a:r>
            </a:p>
          </p:txBody>
        </p:sp>
        <p:sp>
          <p:nvSpPr>
            <p:cNvPr id="60" name="TextBox 59"/>
            <p:cNvSpPr txBox="1"/>
            <p:nvPr/>
          </p:nvSpPr>
          <p:spPr>
            <a:xfrm>
              <a:off x="2638261" y="1083676"/>
              <a:ext cx="569688" cy="307776"/>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Tuba</a:t>
              </a:r>
            </a:p>
          </p:txBody>
        </p:sp>
        <p:sp>
          <p:nvSpPr>
            <p:cNvPr id="61" name="TextBox 60"/>
            <p:cNvSpPr txBox="1"/>
            <p:nvPr/>
          </p:nvSpPr>
          <p:spPr>
            <a:xfrm>
              <a:off x="3218443" y="1083676"/>
              <a:ext cx="772131" cy="307776"/>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C4+C18</a:t>
              </a:r>
            </a:p>
          </p:txBody>
        </p:sp>
        <p:sp>
          <p:nvSpPr>
            <p:cNvPr id="62" name="TextBox 61"/>
            <p:cNvSpPr txBox="1"/>
            <p:nvPr/>
          </p:nvSpPr>
          <p:spPr>
            <a:xfrm>
              <a:off x="3976196" y="916300"/>
              <a:ext cx="772131" cy="492443"/>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C4+C18</a:t>
              </a:r>
            </a:p>
            <a:p>
              <a:r>
                <a:rPr lang="en-US" sz="900" dirty="0">
                  <a:latin typeface="Arial" panose="020B0604020202020204" pitchFamily="34" charset="0"/>
                  <a:cs typeface="Arial" panose="020B0604020202020204" pitchFamily="34" charset="0"/>
                </a:rPr>
                <a:t>+E64</a:t>
              </a:r>
            </a:p>
          </p:txBody>
        </p:sp>
        <p:sp>
          <p:nvSpPr>
            <p:cNvPr id="63" name="TextBox 62"/>
            <p:cNvSpPr txBox="1"/>
            <p:nvPr/>
          </p:nvSpPr>
          <p:spPr>
            <a:xfrm>
              <a:off x="4658130" y="916299"/>
              <a:ext cx="772131" cy="492443"/>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C4+C18</a:t>
              </a:r>
            </a:p>
            <a:p>
              <a:r>
                <a:rPr lang="en-US" sz="900" dirty="0">
                  <a:latin typeface="Arial" panose="020B0604020202020204" pitchFamily="34" charset="0"/>
                  <a:cs typeface="Arial" panose="020B0604020202020204" pitchFamily="34" charset="0"/>
                </a:rPr>
                <a:t>+Tuba</a:t>
              </a:r>
            </a:p>
          </p:txBody>
        </p:sp>
        <p:sp>
          <p:nvSpPr>
            <p:cNvPr id="64" name="TextBox 63"/>
            <p:cNvSpPr txBox="1"/>
            <p:nvPr/>
          </p:nvSpPr>
          <p:spPr>
            <a:xfrm>
              <a:off x="5333635" y="1083674"/>
              <a:ext cx="618593" cy="307776"/>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VX809</a:t>
              </a:r>
            </a:p>
          </p:txBody>
        </p:sp>
        <p:sp>
          <p:nvSpPr>
            <p:cNvPr id="65" name="TextBox 64"/>
            <p:cNvSpPr txBox="1"/>
            <p:nvPr/>
          </p:nvSpPr>
          <p:spPr>
            <a:xfrm>
              <a:off x="5920455" y="924794"/>
              <a:ext cx="868241" cy="492443"/>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 VX809</a:t>
              </a:r>
            </a:p>
            <a:p>
              <a:r>
                <a:rPr lang="en-US" sz="900" dirty="0">
                  <a:latin typeface="Arial" panose="020B0604020202020204" pitchFamily="34" charset="0"/>
                  <a:cs typeface="Arial" panose="020B0604020202020204" pitchFamily="34" charset="0"/>
                </a:rPr>
                <a:t>   +E64</a:t>
              </a:r>
            </a:p>
          </p:txBody>
        </p:sp>
        <p:sp>
          <p:nvSpPr>
            <p:cNvPr id="67" name="TextBox 66"/>
            <p:cNvSpPr txBox="1"/>
            <p:nvPr/>
          </p:nvSpPr>
          <p:spPr>
            <a:xfrm>
              <a:off x="88766" y="1033154"/>
              <a:ext cx="1205819" cy="338555"/>
            </a:xfrm>
            <a:prstGeom prst="rect">
              <a:avLst/>
            </a:prstGeom>
            <a:noFill/>
          </p:spPr>
          <p:txBody>
            <a:bodyPr wrap="square" rtlCol="0">
              <a:spAutoFit/>
            </a:bodyPr>
            <a:lstStyle/>
            <a:p>
              <a:r>
                <a:rPr lang="en-US" sz="1050" dirty="0">
                  <a:latin typeface="Arial" panose="020B0604020202020204" pitchFamily="34" charset="0"/>
                  <a:cs typeface="Arial" panose="020B0604020202020204" pitchFamily="34" charset="0"/>
                </a:rPr>
                <a:t>WT CFTR</a:t>
              </a:r>
            </a:p>
          </p:txBody>
        </p:sp>
      </p:grpSp>
      <p:pic>
        <p:nvPicPr>
          <p:cNvPr id="75" name="Picture 74"/>
          <p:cNvPicPr>
            <a:picLocks noChangeAspect="1"/>
          </p:cNvPicPr>
          <p:nvPr/>
        </p:nvPicPr>
        <p:blipFill rotWithShape="1">
          <a:blip r:embed="rId4" cstate="print">
            <a:extLst>
              <a:ext uri="{28A0092B-C50C-407E-A947-70E740481C1C}">
                <a14:useLocalDpi xmlns:a14="http://schemas.microsoft.com/office/drawing/2010/main" val="0"/>
              </a:ext>
            </a:extLst>
          </a:blip>
          <a:srcRect l="2415" t="-521" b="83127"/>
          <a:stretch/>
        </p:blipFill>
        <p:spPr>
          <a:xfrm>
            <a:off x="3445923" y="1816353"/>
            <a:ext cx="5564836" cy="364792"/>
          </a:xfrm>
          <a:prstGeom prst="rect">
            <a:avLst/>
          </a:prstGeom>
          <a:ln>
            <a:solidFill>
              <a:schemeClr val="tx1"/>
            </a:solidFill>
          </a:ln>
        </p:spPr>
      </p:pic>
      <p:sp>
        <p:nvSpPr>
          <p:cNvPr id="78" name="TextBox 77"/>
          <p:cNvSpPr txBox="1"/>
          <p:nvPr/>
        </p:nvSpPr>
        <p:spPr>
          <a:xfrm>
            <a:off x="3523808" y="430920"/>
            <a:ext cx="5786953"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Expression of CFTR in CFBE 41o</a:t>
            </a:r>
            <a:r>
              <a:rPr lang="en-US" baseline="300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WT CFTR cells</a:t>
            </a:r>
          </a:p>
        </p:txBody>
      </p:sp>
      <p:pic>
        <p:nvPicPr>
          <p:cNvPr id="6" name="Picture 5">
            <a:extLst>
              <a:ext uri="{FF2B5EF4-FFF2-40B4-BE49-F238E27FC236}">
                <a16:creationId xmlns:a16="http://schemas.microsoft.com/office/drawing/2014/main" id="{32BC4652-C923-4D8D-8806-CCB45B07515D}"/>
              </a:ext>
            </a:extLst>
          </p:cNvPr>
          <p:cNvPicPr>
            <a:picLocks noChangeAspect="1"/>
          </p:cNvPicPr>
          <p:nvPr/>
        </p:nvPicPr>
        <p:blipFill>
          <a:blip r:embed="rId5"/>
          <a:stretch>
            <a:fillRect/>
          </a:stretch>
        </p:blipFill>
        <p:spPr>
          <a:xfrm>
            <a:off x="3985444" y="2517115"/>
            <a:ext cx="2011208" cy="1838605"/>
          </a:xfrm>
          <a:prstGeom prst="rect">
            <a:avLst/>
          </a:prstGeom>
        </p:spPr>
      </p:pic>
      <p:pic>
        <p:nvPicPr>
          <p:cNvPr id="11" name="Picture 10">
            <a:extLst>
              <a:ext uri="{FF2B5EF4-FFF2-40B4-BE49-F238E27FC236}">
                <a16:creationId xmlns:a16="http://schemas.microsoft.com/office/drawing/2014/main" id="{7B72CCC1-C101-4006-9624-0E475BAE2CAC}"/>
              </a:ext>
            </a:extLst>
          </p:cNvPr>
          <p:cNvPicPr>
            <a:picLocks noChangeAspect="1"/>
          </p:cNvPicPr>
          <p:nvPr/>
        </p:nvPicPr>
        <p:blipFill>
          <a:blip r:embed="rId6"/>
          <a:stretch>
            <a:fillRect/>
          </a:stretch>
        </p:blipFill>
        <p:spPr>
          <a:xfrm>
            <a:off x="1741209" y="2602871"/>
            <a:ext cx="2108603" cy="1869483"/>
          </a:xfrm>
          <a:prstGeom prst="rect">
            <a:avLst/>
          </a:prstGeom>
        </p:spPr>
      </p:pic>
      <p:pic>
        <p:nvPicPr>
          <p:cNvPr id="13" name="Picture 12">
            <a:extLst>
              <a:ext uri="{FF2B5EF4-FFF2-40B4-BE49-F238E27FC236}">
                <a16:creationId xmlns:a16="http://schemas.microsoft.com/office/drawing/2014/main" id="{BBA55BB0-43B1-4F2F-9A18-F444D3BD9130}"/>
              </a:ext>
            </a:extLst>
          </p:cNvPr>
          <p:cNvPicPr>
            <a:picLocks noChangeAspect="1"/>
          </p:cNvPicPr>
          <p:nvPr/>
        </p:nvPicPr>
        <p:blipFill>
          <a:blip r:embed="rId7"/>
          <a:stretch>
            <a:fillRect/>
          </a:stretch>
        </p:blipFill>
        <p:spPr>
          <a:xfrm>
            <a:off x="8210148" y="2444809"/>
            <a:ext cx="1967700" cy="1784374"/>
          </a:xfrm>
          <a:prstGeom prst="rect">
            <a:avLst/>
          </a:prstGeom>
        </p:spPr>
      </p:pic>
      <p:pic>
        <p:nvPicPr>
          <p:cNvPr id="15" name="Picture 14">
            <a:extLst>
              <a:ext uri="{FF2B5EF4-FFF2-40B4-BE49-F238E27FC236}">
                <a16:creationId xmlns:a16="http://schemas.microsoft.com/office/drawing/2014/main" id="{FEAD91C7-6A29-4374-9FB5-547B119AA3ED}"/>
              </a:ext>
            </a:extLst>
          </p:cNvPr>
          <p:cNvPicPr>
            <a:picLocks noChangeAspect="1"/>
          </p:cNvPicPr>
          <p:nvPr/>
        </p:nvPicPr>
        <p:blipFill>
          <a:blip r:embed="rId8"/>
          <a:stretch>
            <a:fillRect/>
          </a:stretch>
        </p:blipFill>
        <p:spPr>
          <a:xfrm>
            <a:off x="6109313" y="2478861"/>
            <a:ext cx="2073725" cy="1876427"/>
          </a:xfrm>
          <a:prstGeom prst="rect">
            <a:avLst/>
          </a:prstGeom>
        </p:spPr>
      </p:pic>
      <p:sp>
        <p:nvSpPr>
          <p:cNvPr id="31" name="TextBox 30"/>
          <p:cNvSpPr txBox="1"/>
          <p:nvPr/>
        </p:nvSpPr>
        <p:spPr>
          <a:xfrm>
            <a:off x="1676401" y="6456918"/>
            <a:ext cx="4320251" cy="369332"/>
          </a:xfrm>
          <a:prstGeom prst="rect">
            <a:avLst/>
          </a:prstGeom>
          <a:noFill/>
        </p:spPr>
        <p:txBody>
          <a:bodyPr wrap="square" rtlCol="0">
            <a:spAutoFit/>
          </a:bodyPr>
          <a:lstStyle/>
          <a:p>
            <a:r>
              <a:rPr lang="en-US" dirty="0" smtClean="0"/>
              <a:t>Supplemental Figure 1</a:t>
            </a:r>
            <a:endParaRPr lang="en-US" dirty="0"/>
          </a:p>
        </p:txBody>
      </p:sp>
      <p:sp>
        <p:nvSpPr>
          <p:cNvPr id="33" name="TextBox 32"/>
          <p:cNvSpPr txBox="1"/>
          <p:nvPr/>
        </p:nvSpPr>
        <p:spPr>
          <a:xfrm>
            <a:off x="1975558" y="965803"/>
            <a:ext cx="550415" cy="369332"/>
          </a:xfrm>
          <a:prstGeom prst="rect">
            <a:avLst/>
          </a:prstGeom>
          <a:noFill/>
        </p:spPr>
        <p:txBody>
          <a:bodyPr wrap="square" rtlCol="0">
            <a:spAutoFit/>
          </a:bodyPr>
          <a:lstStyle/>
          <a:p>
            <a:r>
              <a:rPr lang="en-US" dirty="0"/>
              <a:t>(A)</a:t>
            </a:r>
          </a:p>
        </p:txBody>
      </p:sp>
      <p:sp>
        <p:nvSpPr>
          <p:cNvPr id="34" name="TextBox 33"/>
          <p:cNvSpPr txBox="1"/>
          <p:nvPr/>
        </p:nvSpPr>
        <p:spPr>
          <a:xfrm>
            <a:off x="4169967" y="4286351"/>
            <a:ext cx="550415" cy="369332"/>
          </a:xfrm>
          <a:prstGeom prst="rect">
            <a:avLst/>
          </a:prstGeom>
          <a:noFill/>
        </p:spPr>
        <p:txBody>
          <a:bodyPr wrap="square" rtlCol="0">
            <a:spAutoFit/>
          </a:bodyPr>
          <a:lstStyle/>
          <a:p>
            <a:r>
              <a:rPr lang="en-US" dirty="0"/>
              <a:t>(E)</a:t>
            </a:r>
          </a:p>
        </p:txBody>
      </p:sp>
      <p:sp>
        <p:nvSpPr>
          <p:cNvPr id="35" name="TextBox 34"/>
          <p:cNvSpPr txBox="1"/>
          <p:nvPr/>
        </p:nvSpPr>
        <p:spPr>
          <a:xfrm>
            <a:off x="4181026" y="2364909"/>
            <a:ext cx="550415" cy="369332"/>
          </a:xfrm>
          <a:prstGeom prst="rect">
            <a:avLst/>
          </a:prstGeom>
          <a:noFill/>
        </p:spPr>
        <p:txBody>
          <a:bodyPr wrap="square" rtlCol="0">
            <a:spAutoFit/>
          </a:bodyPr>
          <a:lstStyle/>
          <a:p>
            <a:r>
              <a:rPr lang="en-US" dirty="0"/>
              <a:t>(D)</a:t>
            </a:r>
          </a:p>
        </p:txBody>
      </p:sp>
      <p:sp>
        <p:nvSpPr>
          <p:cNvPr id="36" name="TextBox 35"/>
          <p:cNvSpPr txBox="1"/>
          <p:nvPr/>
        </p:nvSpPr>
        <p:spPr>
          <a:xfrm>
            <a:off x="2102979" y="4340054"/>
            <a:ext cx="550415" cy="369332"/>
          </a:xfrm>
          <a:prstGeom prst="rect">
            <a:avLst/>
          </a:prstGeom>
          <a:noFill/>
        </p:spPr>
        <p:txBody>
          <a:bodyPr wrap="square" rtlCol="0">
            <a:spAutoFit/>
          </a:bodyPr>
          <a:lstStyle/>
          <a:p>
            <a:r>
              <a:rPr lang="en-US" dirty="0"/>
              <a:t>(C)</a:t>
            </a:r>
          </a:p>
        </p:txBody>
      </p:sp>
      <p:sp>
        <p:nvSpPr>
          <p:cNvPr id="37" name="TextBox 36"/>
          <p:cNvSpPr txBox="1"/>
          <p:nvPr/>
        </p:nvSpPr>
        <p:spPr>
          <a:xfrm>
            <a:off x="2102979" y="2391344"/>
            <a:ext cx="550415" cy="369332"/>
          </a:xfrm>
          <a:prstGeom prst="rect">
            <a:avLst/>
          </a:prstGeom>
          <a:noFill/>
        </p:spPr>
        <p:txBody>
          <a:bodyPr wrap="square" rtlCol="0">
            <a:spAutoFit/>
          </a:bodyPr>
          <a:lstStyle/>
          <a:p>
            <a:r>
              <a:rPr lang="en-US" dirty="0"/>
              <a:t>(B)</a:t>
            </a:r>
          </a:p>
        </p:txBody>
      </p:sp>
      <p:sp>
        <p:nvSpPr>
          <p:cNvPr id="38" name="TextBox 37"/>
          <p:cNvSpPr txBox="1"/>
          <p:nvPr/>
        </p:nvSpPr>
        <p:spPr>
          <a:xfrm>
            <a:off x="8643584" y="2296786"/>
            <a:ext cx="550415" cy="369332"/>
          </a:xfrm>
          <a:prstGeom prst="rect">
            <a:avLst/>
          </a:prstGeom>
          <a:noFill/>
        </p:spPr>
        <p:txBody>
          <a:bodyPr wrap="square" rtlCol="0">
            <a:spAutoFit/>
          </a:bodyPr>
          <a:lstStyle/>
          <a:p>
            <a:r>
              <a:rPr lang="en-US" dirty="0"/>
              <a:t>(H)</a:t>
            </a:r>
          </a:p>
        </p:txBody>
      </p:sp>
      <p:sp>
        <p:nvSpPr>
          <p:cNvPr id="39" name="TextBox 38"/>
          <p:cNvSpPr txBox="1"/>
          <p:nvPr/>
        </p:nvSpPr>
        <p:spPr>
          <a:xfrm>
            <a:off x="6463841" y="2349647"/>
            <a:ext cx="550415" cy="369332"/>
          </a:xfrm>
          <a:prstGeom prst="rect">
            <a:avLst/>
          </a:prstGeom>
          <a:noFill/>
        </p:spPr>
        <p:txBody>
          <a:bodyPr wrap="square" rtlCol="0">
            <a:spAutoFit/>
          </a:bodyPr>
          <a:lstStyle/>
          <a:p>
            <a:r>
              <a:rPr lang="en-US" dirty="0"/>
              <a:t>(F)</a:t>
            </a:r>
          </a:p>
        </p:txBody>
      </p:sp>
      <p:sp>
        <p:nvSpPr>
          <p:cNvPr id="40" name="TextBox 39"/>
          <p:cNvSpPr txBox="1"/>
          <p:nvPr/>
        </p:nvSpPr>
        <p:spPr>
          <a:xfrm>
            <a:off x="8712102" y="4284759"/>
            <a:ext cx="550415" cy="369332"/>
          </a:xfrm>
          <a:prstGeom prst="rect">
            <a:avLst/>
          </a:prstGeom>
          <a:noFill/>
        </p:spPr>
        <p:txBody>
          <a:bodyPr wrap="square" rtlCol="0">
            <a:spAutoFit/>
          </a:bodyPr>
          <a:lstStyle/>
          <a:p>
            <a:r>
              <a:rPr lang="en-US" dirty="0"/>
              <a:t>(I)</a:t>
            </a:r>
          </a:p>
        </p:txBody>
      </p:sp>
      <p:sp>
        <p:nvSpPr>
          <p:cNvPr id="41" name="TextBox 40"/>
          <p:cNvSpPr txBox="1"/>
          <p:nvPr/>
        </p:nvSpPr>
        <p:spPr>
          <a:xfrm>
            <a:off x="6500128" y="4319732"/>
            <a:ext cx="550415" cy="369332"/>
          </a:xfrm>
          <a:prstGeom prst="rect">
            <a:avLst/>
          </a:prstGeom>
          <a:noFill/>
        </p:spPr>
        <p:txBody>
          <a:bodyPr wrap="square" rtlCol="0">
            <a:spAutoFit/>
          </a:bodyPr>
          <a:lstStyle/>
          <a:p>
            <a:r>
              <a:rPr lang="en-US" dirty="0"/>
              <a:t>(G)</a:t>
            </a:r>
          </a:p>
        </p:txBody>
      </p:sp>
      <p:pic>
        <p:nvPicPr>
          <p:cNvPr id="2" name="Picture 1"/>
          <p:cNvPicPr>
            <a:picLocks noChangeAspect="1"/>
          </p:cNvPicPr>
          <p:nvPr/>
        </p:nvPicPr>
        <p:blipFill>
          <a:blip r:embed="rId9"/>
          <a:stretch>
            <a:fillRect/>
          </a:stretch>
        </p:blipFill>
        <p:spPr>
          <a:xfrm>
            <a:off x="3854169" y="4319732"/>
            <a:ext cx="2390021" cy="2167486"/>
          </a:xfrm>
          <a:prstGeom prst="rect">
            <a:avLst/>
          </a:prstGeom>
        </p:spPr>
      </p:pic>
      <p:pic>
        <p:nvPicPr>
          <p:cNvPr id="3" name="Picture 2"/>
          <p:cNvPicPr>
            <a:picLocks noChangeAspect="1"/>
          </p:cNvPicPr>
          <p:nvPr/>
        </p:nvPicPr>
        <p:blipFill>
          <a:blip r:embed="rId10"/>
          <a:stretch>
            <a:fillRect/>
          </a:stretch>
        </p:blipFill>
        <p:spPr>
          <a:xfrm>
            <a:off x="1814796" y="4581441"/>
            <a:ext cx="2051462" cy="1796661"/>
          </a:xfrm>
          <a:prstGeom prst="rect">
            <a:avLst/>
          </a:prstGeom>
        </p:spPr>
      </p:pic>
      <p:pic>
        <p:nvPicPr>
          <p:cNvPr id="4" name="Picture 3"/>
          <p:cNvPicPr>
            <a:picLocks noChangeAspect="1"/>
          </p:cNvPicPr>
          <p:nvPr/>
        </p:nvPicPr>
        <p:blipFill>
          <a:blip r:embed="rId11"/>
          <a:stretch>
            <a:fillRect/>
          </a:stretch>
        </p:blipFill>
        <p:spPr>
          <a:xfrm>
            <a:off x="6109312" y="4326682"/>
            <a:ext cx="2386068" cy="2130236"/>
          </a:xfrm>
          <a:prstGeom prst="rect">
            <a:avLst/>
          </a:prstGeom>
        </p:spPr>
      </p:pic>
      <p:pic>
        <p:nvPicPr>
          <p:cNvPr id="7" name="Picture 6"/>
          <p:cNvPicPr>
            <a:picLocks noChangeAspect="1"/>
          </p:cNvPicPr>
          <p:nvPr/>
        </p:nvPicPr>
        <p:blipFill>
          <a:blip r:embed="rId12"/>
          <a:stretch>
            <a:fillRect/>
          </a:stretch>
        </p:blipFill>
        <p:spPr>
          <a:xfrm>
            <a:off x="8283561" y="4384625"/>
            <a:ext cx="2249464" cy="2008285"/>
          </a:xfrm>
          <a:prstGeom prst="rect">
            <a:avLst/>
          </a:prstGeom>
        </p:spPr>
      </p:pic>
      <p:grpSp>
        <p:nvGrpSpPr>
          <p:cNvPr id="42" name="Group 41"/>
          <p:cNvGrpSpPr/>
          <p:nvPr/>
        </p:nvGrpSpPr>
        <p:grpSpPr>
          <a:xfrm>
            <a:off x="2232726" y="1206356"/>
            <a:ext cx="1218508" cy="549143"/>
            <a:chOff x="514614" y="1149449"/>
            <a:chExt cx="1218508" cy="722126"/>
          </a:xfrm>
        </p:grpSpPr>
        <p:sp>
          <p:nvSpPr>
            <p:cNvPr id="43" name="TextBox 42"/>
            <p:cNvSpPr txBox="1"/>
            <p:nvPr/>
          </p:nvSpPr>
          <p:spPr>
            <a:xfrm>
              <a:off x="1123215" y="1507320"/>
              <a:ext cx="484009" cy="36425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150</a:t>
              </a:r>
            </a:p>
          </p:txBody>
        </p:sp>
        <p:cxnSp>
          <p:nvCxnSpPr>
            <p:cNvPr id="44" name="Straight Arrow Connector 43"/>
            <p:cNvCxnSpPr/>
            <p:nvPr/>
          </p:nvCxnSpPr>
          <p:spPr>
            <a:xfrm>
              <a:off x="1481326" y="1626129"/>
              <a:ext cx="251796"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45" name="Group 44"/>
            <p:cNvGrpSpPr/>
            <p:nvPr/>
          </p:nvGrpSpPr>
          <p:grpSpPr>
            <a:xfrm>
              <a:off x="514614" y="1149449"/>
              <a:ext cx="1098282" cy="563936"/>
              <a:chOff x="514614" y="1149449"/>
              <a:chExt cx="1098282" cy="563936"/>
            </a:xfrm>
          </p:grpSpPr>
          <p:grpSp>
            <p:nvGrpSpPr>
              <p:cNvPr id="46" name="Group 45"/>
              <p:cNvGrpSpPr/>
              <p:nvPr/>
            </p:nvGrpSpPr>
            <p:grpSpPr>
              <a:xfrm>
                <a:off x="520972" y="1349130"/>
                <a:ext cx="1091924" cy="364255"/>
                <a:chOff x="520972" y="1349130"/>
                <a:chExt cx="1091924" cy="364255"/>
              </a:xfrm>
            </p:grpSpPr>
            <p:sp>
              <p:nvSpPr>
                <p:cNvPr id="50" name="TextBox 49"/>
                <p:cNvSpPr txBox="1"/>
                <p:nvPr/>
              </p:nvSpPr>
              <p:spPr>
                <a:xfrm>
                  <a:off x="520972" y="1349130"/>
                  <a:ext cx="747405" cy="36425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B Band</a:t>
                  </a:r>
                </a:p>
              </p:txBody>
            </p:sp>
            <p:cxnSp>
              <p:nvCxnSpPr>
                <p:cNvPr id="51" name="Straight Arrow Connector 50"/>
                <p:cNvCxnSpPr/>
                <p:nvPr/>
              </p:nvCxnSpPr>
              <p:spPr>
                <a:xfrm>
                  <a:off x="1155696" y="1499830"/>
                  <a:ext cx="4572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514614" y="1149449"/>
                <a:ext cx="1092610" cy="364255"/>
                <a:chOff x="520286" y="1301545"/>
                <a:chExt cx="1092610" cy="364255"/>
              </a:xfrm>
            </p:grpSpPr>
            <p:sp>
              <p:nvSpPr>
                <p:cNvPr id="48" name="TextBox 47"/>
                <p:cNvSpPr txBox="1"/>
                <p:nvPr/>
              </p:nvSpPr>
              <p:spPr>
                <a:xfrm>
                  <a:off x="520286" y="1301545"/>
                  <a:ext cx="747405" cy="36425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C Band</a:t>
                  </a:r>
                </a:p>
              </p:txBody>
            </p:sp>
            <p:cxnSp>
              <p:nvCxnSpPr>
                <p:cNvPr id="49" name="Straight Arrow Connector 48"/>
                <p:cNvCxnSpPr/>
                <p:nvPr/>
              </p:nvCxnSpPr>
              <p:spPr>
                <a:xfrm>
                  <a:off x="1155696" y="1499830"/>
                  <a:ext cx="4572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grpSp>
        <p:nvGrpSpPr>
          <p:cNvPr id="52" name="Group 51"/>
          <p:cNvGrpSpPr/>
          <p:nvPr/>
        </p:nvGrpSpPr>
        <p:grpSpPr>
          <a:xfrm>
            <a:off x="2250765" y="1745032"/>
            <a:ext cx="1146497" cy="369332"/>
            <a:chOff x="1170601" y="1414800"/>
            <a:chExt cx="1146497" cy="369332"/>
          </a:xfrm>
        </p:grpSpPr>
        <p:sp>
          <p:nvSpPr>
            <p:cNvPr id="53" name="TextBox 52"/>
            <p:cNvSpPr txBox="1"/>
            <p:nvPr/>
          </p:nvSpPr>
          <p:spPr>
            <a:xfrm>
              <a:off x="1170601" y="1414800"/>
              <a:ext cx="615034" cy="3693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GAPDH(36)</a:t>
              </a:r>
            </a:p>
          </p:txBody>
        </p:sp>
        <p:sp>
          <p:nvSpPr>
            <p:cNvPr id="54" name="TextBox 53"/>
            <p:cNvSpPr txBox="1"/>
            <p:nvPr/>
          </p:nvSpPr>
          <p:spPr>
            <a:xfrm>
              <a:off x="1957501" y="1423436"/>
              <a:ext cx="330795"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38</a:t>
              </a:r>
            </a:p>
          </p:txBody>
        </p:sp>
        <p:cxnSp>
          <p:nvCxnSpPr>
            <p:cNvPr id="55" name="Straight Arrow Connector 54"/>
            <p:cNvCxnSpPr/>
            <p:nvPr/>
          </p:nvCxnSpPr>
          <p:spPr>
            <a:xfrm>
              <a:off x="1940871" y="1610056"/>
              <a:ext cx="376227"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06848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10800000" flipV="1">
            <a:off x="1249135" y="256409"/>
            <a:ext cx="9056008" cy="6555641"/>
          </a:xfrm>
          <a:prstGeom prst="rect">
            <a:avLst/>
          </a:prstGeom>
          <a:noFill/>
        </p:spPr>
        <p:txBody>
          <a:bodyPr wrap="square" rtlCol="0">
            <a:spAutoFit/>
          </a:bodyPr>
          <a:lstStyle/>
          <a:p>
            <a:pPr algn="just"/>
            <a:r>
              <a:rPr lang="en-US" sz="2000" b="1" dirty="0">
                <a:latin typeface="Arial" panose="020B0604020202020204" pitchFamily="34" charset="0"/>
                <a:cs typeface="Arial" panose="020B0604020202020204" pitchFamily="34" charset="0"/>
              </a:rPr>
              <a:t>Supplemental Figure 1: </a:t>
            </a:r>
            <a:r>
              <a:rPr lang="en-US" sz="2000" dirty="0">
                <a:latin typeface="Arial" panose="020B0604020202020204" pitchFamily="34" charset="0"/>
                <a:cs typeface="Arial" panose="020B0604020202020204" pitchFamily="34" charset="0"/>
              </a:rPr>
              <a:t>The degradation of WT-CFTR.  (S1A) Western blot of CFBE41o- cells stably expressing </a:t>
            </a:r>
            <a:r>
              <a:rPr lang="en-US" sz="2000" dirty="0" err="1">
                <a:latin typeface="Arial" panose="020B0604020202020204" pitchFamily="34" charset="0"/>
                <a:cs typeface="Arial" panose="020B0604020202020204" pitchFamily="34" charset="0"/>
              </a:rPr>
              <a:t>wt</a:t>
            </a:r>
            <a:r>
              <a:rPr lang="en-US" sz="2000" dirty="0">
                <a:latin typeface="Arial" panose="020B0604020202020204" pitchFamily="34" charset="0"/>
                <a:cs typeface="Arial" panose="020B0604020202020204" pitchFamily="34" charset="0"/>
              </a:rPr>
              <a:t>-CFTR (lane 1). Note that </a:t>
            </a:r>
            <a:r>
              <a:rPr lang="en-US" sz="2000" dirty="0" err="1">
                <a:latin typeface="Arial" panose="020B0604020202020204" pitchFamily="34" charset="0"/>
                <a:cs typeface="Arial" panose="020B0604020202020204" pitchFamily="34" charset="0"/>
              </a:rPr>
              <a:t>wt</a:t>
            </a:r>
            <a:r>
              <a:rPr lang="en-US" sz="2000" dirty="0">
                <a:latin typeface="Arial" panose="020B0604020202020204" pitchFamily="34" charset="0"/>
                <a:cs typeface="Arial" panose="020B0604020202020204" pitchFamily="34" charset="0"/>
              </a:rPr>
              <a:t>-CFTR protein is present most as the C band.  E64 treatment alone (lane 2) has small effect on </a:t>
            </a:r>
            <a:r>
              <a:rPr lang="en-US" sz="2000" dirty="0" err="1">
                <a:latin typeface="Arial" panose="020B0604020202020204" pitchFamily="34" charset="0"/>
                <a:cs typeface="Arial" panose="020B0604020202020204" pitchFamily="34" charset="0"/>
              </a:rPr>
              <a:t>wt</a:t>
            </a:r>
            <a:r>
              <a:rPr lang="en-US" sz="2000" dirty="0">
                <a:latin typeface="Arial" panose="020B0604020202020204" pitchFamily="34" charset="0"/>
                <a:cs typeface="Arial" panose="020B0604020202020204" pitchFamily="34" charset="0"/>
              </a:rPr>
              <a:t>-CFTR steady-state protein levels, suggesting that the lysosome plays a small role in the degradation of </a:t>
            </a:r>
            <a:r>
              <a:rPr lang="en-US" sz="2000" dirty="0" err="1">
                <a:latin typeface="Arial" panose="020B0604020202020204" pitchFamily="34" charset="0"/>
                <a:cs typeface="Arial" panose="020B0604020202020204" pitchFamily="34" charset="0"/>
              </a:rPr>
              <a:t>wt</a:t>
            </a:r>
            <a:r>
              <a:rPr lang="en-US" sz="2000" dirty="0">
                <a:latin typeface="Arial" panose="020B0604020202020204" pitchFamily="34" charset="0"/>
                <a:cs typeface="Arial" panose="020B0604020202020204" pitchFamily="34" charset="0"/>
              </a:rPr>
              <a:t>-CFTR.  Tubacin treatment alone (lane 3) increases </a:t>
            </a:r>
            <a:r>
              <a:rPr lang="en-US" sz="2000" dirty="0" err="1">
                <a:latin typeface="Arial" panose="020B0604020202020204" pitchFamily="34" charset="0"/>
                <a:cs typeface="Arial" panose="020B0604020202020204" pitchFamily="34" charset="0"/>
              </a:rPr>
              <a:t>wt</a:t>
            </a:r>
            <a:r>
              <a:rPr lang="en-US" sz="2000" dirty="0">
                <a:latin typeface="Arial" panose="020B0604020202020204" pitchFamily="34" charset="0"/>
                <a:cs typeface="Arial" panose="020B0604020202020204" pitchFamily="34" charset="0"/>
              </a:rPr>
              <a:t>-CFTR steady-state protein levels. Note that the combination of correctors C4+C18 increases band B and C of </a:t>
            </a:r>
            <a:r>
              <a:rPr lang="en-US" sz="2000" dirty="0" err="1">
                <a:latin typeface="Arial" panose="020B0604020202020204" pitchFamily="34" charset="0"/>
                <a:cs typeface="Arial" panose="020B0604020202020204" pitchFamily="34" charset="0"/>
              </a:rPr>
              <a:t>wt</a:t>
            </a:r>
            <a:r>
              <a:rPr lang="en-US" sz="2000" dirty="0">
                <a:latin typeface="Arial" panose="020B0604020202020204" pitchFamily="34" charset="0"/>
                <a:cs typeface="Arial" panose="020B0604020202020204" pitchFamily="34" charset="0"/>
              </a:rPr>
              <a:t>-CFTR (lane 4) and shows considerable synergy when combined with E64 (lane 5), Interesting tubacin in combination with the correctors C3+C4 increases the steady state levels of </a:t>
            </a:r>
            <a:r>
              <a:rPr lang="en-US" sz="2000" dirty="0" err="1">
                <a:latin typeface="Arial" panose="020B0604020202020204" pitchFamily="34" charset="0"/>
                <a:cs typeface="Arial" panose="020B0604020202020204" pitchFamily="34" charset="0"/>
              </a:rPr>
              <a:t>wt</a:t>
            </a:r>
            <a:r>
              <a:rPr lang="en-US" sz="2000" dirty="0">
                <a:latin typeface="Arial" panose="020B0604020202020204" pitchFamily="34" charset="0"/>
                <a:cs typeface="Arial" panose="020B0604020202020204" pitchFamily="34" charset="0"/>
              </a:rPr>
              <a:t>-CFTR compared to the corrector combination treatment alone (lane 6). VX-809 treatment in contrast has a smaller effect on </a:t>
            </a:r>
            <a:r>
              <a:rPr lang="en-US" sz="2000" dirty="0" err="1">
                <a:latin typeface="Arial" panose="020B0604020202020204" pitchFamily="34" charset="0"/>
                <a:cs typeface="Arial" panose="020B0604020202020204" pitchFamily="34" charset="0"/>
              </a:rPr>
              <a:t>wt</a:t>
            </a:r>
            <a:r>
              <a:rPr lang="en-US" sz="2000" dirty="0">
                <a:latin typeface="Arial" panose="020B0604020202020204" pitchFamily="34" charset="0"/>
                <a:cs typeface="Arial" panose="020B0604020202020204" pitchFamily="34" charset="0"/>
              </a:rPr>
              <a:t>-CFTR compared to the corrector combination C4+C18 when applied alone (lane 7) but does show an increase in combination with E64 (lane 8) or tubacin (lane 9). Summary data are normalized to the absence of treatment (S1C-I). (S1B&amp;C) depict the B and (S1D&amp;E) the C band summary data respectively. Data are also represented as the ratio of B/B+C (S1F&amp;G) or C/B+C (S1H&amp;I).  Note that treatment with combination of correctors C4+C18 alone or together with E64 or tubacin increases both B and C band expression and lower the ratio of the C relative to the total B+C bands indicating that an increase in B band preferentially over the C band.  In contrast there was an increase in the amount of B band relative to the total of B+C bands. </a:t>
            </a:r>
          </a:p>
        </p:txBody>
      </p:sp>
    </p:spTree>
    <p:extLst>
      <p:ext uri="{BB962C8B-B14F-4D97-AF65-F5344CB8AC3E}">
        <p14:creationId xmlns:p14="http://schemas.microsoft.com/office/powerpoint/2010/main" val="3790964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B43A53F5-5BB9-475B-9575-8D0248C86BAA}"/>
              </a:ext>
            </a:extLst>
          </p:cNvPr>
          <p:cNvGrpSpPr/>
          <p:nvPr/>
        </p:nvGrpSpPr>
        <p:grpSpPr>
          <a:xfrm>
            <a:off x="2644068" y="466478"/>
            <a:ext cx="6524668" cy="1167673"/>
            <a:chOff x="1380501" y="1597077"/>
            <a:chExt cx="5653492" cy="1167673"/>
          </a:xfrm>
        </p:grpSpPr>
        <p:sp>
          <p:nvSpPr>
            <p:cNvPr id="35" name="TextBox 34"/>
            <p:cNvSpPr txBox="1"/>
            <p:nvPr/>
          </p:nvSpPr>
          <p:spPr>
            <a:xfrm>
              <a:off x="1423498" y="2533918"/>
              <a:ext cx="56055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GAPDH</a:t>
              </a:r>
            </a:p>
          </p:txBody>
        </p:sp>
        <p:cxnSp>
          <p:nvCxnSpPr>
            <p:cNvPr id="36" name="Straight Arrow Connector 35"/>
            <p:cNvCxnSpPr/>
            <p:nvPr/>
          </p:nvCxnSpPr>
          <p:spPr>
            <a:xfrm>
              <a:off x="1917080" y="2619980"/>
              <a:ext cx="3429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0" name="Picture 39"/>
            <p:cNvPicPr>
              <a:picLocks noChangeAspect="1"/>
            </p:cNvPicPr>
            <p:nvPr/>
          </p:nvPicPr>
          <p:blipFill rotWithShape="1">
            <a:blip r:embed="rId4" cstate="print">
              <a:extLst>
                <a:ext uri="{28A0092B-C50C-407E-A947-70E740481C1C}">
                  <a14:useLocalDpi xmlns:a14="http://schemas.microsoft.com/office/drawing/2010/main" val="0"/>
                </a:ext>
              </a:extLst>
            </a:blip>
            <a:srcRect l="1351" t="40705" r="1599" b="40228"/>
            <a:stretch/>
          </p:blipFill>
          <p:spPr>
            <a:xfrm>
              <a:off x="2293341" y="2542486"/>
              <a:ext cx="4613003" cy="180140"/>
            </a:xfrm>
            <a:prstGeom prst="rect">
              <a:avLst/>
            </a:prstGeom>
            <a:ln>
              <a:solidFill>
                <a:schemeClr val="tx1"/>
              </a:solidFill>
            </a:ln>
          </p:spPr>
        </p:pic>
        <p:grpSp>
          <p:nvGrpSpPr>
            <p:cNvPr id="2" name="Group 1"/>
            <p:cNvGrpSpPr/>
            <p:nvPr/>
          </p:nvGrpSpPr>
          <p:grpSpPr>
            <a:xfrm>
              <a:off x="1380501" y="1597077"/>
              <a:ext cx="5653492" cy="793476"/>
              <a:chOff x="209231" y="1069762"/>
              <a:chExt cx="7537990" cy="1057969"/>
            </a:xfrm>
          </p:grpSpPr>
          <p:sp>
            <p:nvSpPr>
              <p:cNvPr id="17" name="TextBox 16"/>
              <p:cNvSpPr txBox="1"/>
              <p:nvPr/>
            </p:nvSpPr>
            <p:spPr>
              <a:xfrm>
                <a:off x="6878981" y="1082538"/>
                <a:ext cx="868240" cy="492443"/>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VX809</a:t>
                </a:r>
              </a:p>
              <a:p>
                <a:r>
                  <a:rPr lang="en-US" sz="900" dirty="0">
                    <a:latin typeface="Arial" panose="020B0604020202020204" pitchFamily="34" charset="0"/>
                    <a:cs typeface="Arial" panose="020B0604020202020204" pitchFamily="34" charset="0"/>
                  </a:rPr>
                  <a:t>+Tuba</a:t>
                </a:r>
              </a:p>
            </p:txBody>
          </p:sp>
          <p:grpSp>
            <p:nvGrpSpPr>
              <p:cNvPr id="18" name="Group 17"/>
              <p:cNvGrpSpPr/>
              <p:nvPr/>
            </p:nvGrpSpPr>
            <p:grpSpPr>
              <a:xfrm>
                <a:off x="209231" y="1069762"/>
                <a:ext cx="6924547" cy="847756"/>
                <a:chOff x="61361" y="892044"/>
                <a:chExt cx="6924547" cy="847756"/>
              </a:xfrm>
            </p:grpSpPr>
            <p:sp>
              <p:nvSpPr>
                <p:cNvPr id="21" name="TextBox 20"/>
                <p:cNvSpPr txBox="1"/>
                <p:nvPr/>
              </p:nvSpPr>
              <p:spPr>
                <a:xfrm>
                  <a:off x="1368901" y="1085720"/>
                  <a:ext cx="747405" cy="307776"/>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Control</a:t>
                  </a:r>
                </a:p>
              </p:txBody>
            </p:sp>
            <p:sp>
              <p:nvSpPr>
                <p:cNvPr id="22" name="TextBox 21"/>
                <p:cNvSpPr txBox="1"/>
                <p:nvPr/>
              </p:nvSpPr>
              <p:spPr>
                <a:xfrm>
                  <a:off x="2086410" y="1085721"/>
                  <a:ext cx="569688" cy="307776"/>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E64</a:t>
                  </a:r>
                </a:p>
              </p:txBody>
            </p:sp>
            <p:sp>
              <p:nvSpPr>
                <p:cNvPr id="23" name="TextBox 22"/>
                <p:cNvSpPr txBox="1"/>
                <p:nvPr/>
              </p:nvSpPr>
              <p:spPr>
                <a:xfrm>
                  <a:off x="2698055" y="1083678"/>
                  <a:ext cx="569688" cy="307776"/>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Tuba</a:t>
                  </a:r>
                </a:p>
              </p:txBody>
            </p:sp>
            <p:sp>
              <p:nvSpPr>
                <p:cNvPr id="24" name="TextBox 23"/>
                <p:cNvSpPr txBox="1"/>
                <p:nvPr/>
              </p:nvSpPr>
              <p:spPr>
                <a:xfrm>
                  <a:off x="3318101" y="1083678"/>
                  <a:ext cx="772131" cy="307776"/>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C4+C18</a:t>
                  </a:r>
                </a:p>
              </p:txBody>
            </p:sp>
            <p:sp>
              <p:nvSpPr>
                <p:cNvPr id="25" name="TextBox 24"/>
                <p:cNvSpPr txBox="1"/>
                <p:nvPr/>
              </p:nvSpPr>
              <p:spPr>
                <a:xfrm>
                  <a:off x="4075851" y="916300"/>
                  <a:ext cx="772130" cy="492443"/>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C4+C18</a:t>
                  </a:r>
                </a:p>
                <a:p>
                  <a:r>
                    <a:rPr lang="en-US" sz="900" dirty="0">
                      <a:latin typeface="Arial" panose="020B0604020202020204" pitchFamily="34" charset="0"/>
                      <a:cs typeface="Arial" panose="020B0604020202020204" pitchFamily="34" charset="0"/>
                    </a:rPr>
                    <a:t>   +E64</a:t>
                  </a:r>
                </a:p>
              </p:txBody>
            </p:sp>
            <p:sp>
              <p:nvSpPr>
                <p:cNvPr id="26" name="TextBox 25"/>
                <p:cNvSpPr txBox="1"/>
                <p:nvPr/>
              </p:nvSpPr>
              <p:spPr>
                <a:xfrm>
                  <a:off x="4807616" y="916299"/>
                  <a:ext cx="772131" cy="492443"/>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C4+C18</a:t>
                  </a:r>
                </a:p>
                <a:p>
                  <a:r>
                    <a:rPr lang="en-US" sz="900" dirty="0">
                      <a:latin typeface="Arial" panose="020B0604020202020204" pitchFamily="34" charset="0"/>
                      <a:cs typeface="Arial" panose="020B0604020202020204" pitchFamily="34" charset="0"/>
                    </a:rPr>
                    <a:t>+Tuba</a:t>
                  </a:r>
                </a:p>
              </p:txBody>
            </p:sp>
            <p:sp>
              <p:nvSpPr>
                <p:cNvPr id="27" name="TextBox 26"/>
                <p:cNvSpPr txBox="1"/>
                <p:nvPr/>
              </p:nvSpPr>
              <p:spPr>
                <a:xfrm>
                  <a:off x="5465893" y="1083675"/>
                  <a:ext cx="691729" cy="307776"/>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VX809</a:t>
                  </a:r>
                </a:p>
              </p:txBody>
            </p:sp>
            <p:sp>
              <p:nvSpPr>
                <p:cNvPr id="28" name="TextBox 27"/>
                <p:cNvSpPr txBox="1"/>
                <p:nvPr/>
              </p:nvSpPr>
              <p:spPr>
                <a:xfrm>
                  <a:off x="6117666" y="892044"/>
                  <a:ext cx="868242" cy="492443"/>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VX809</a:t>
                  </a:r>
                </a:p>
                <a:p>
                  <a:r>
                    <a:rPr lang="en-US" sz="900" dirty="0">
                      <a:latin typeface="Arial" panose="020B0604020202020204" pitchFamily="34" charset="0"/>
                      <a:cs typeface="Arial" panose="020B0604020202020204" pitchFamily="34" charset="0"/>
                    </a:rPr>
                    <a:t> +E64</a:t>
                  </a:r>
                </a:p>
              </p:txBody>
            </p:sp>
            <p:sp>
              <p:nvSpPr>
                <p:cNvPr id="29" name="TextBox 28"/>
                <p:cNvSpPr txBox="1"/>
                <p:nvPr/>
              </p:nvSpPr>
              <p:spPr>
                <a:xfrm>
                  <a:off x="61361" y="1047930"/>
                  <a:ext cx="1205819"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WT CFTR</a:t>
                  </a:r>
                </a:p>
              </p:txBody>
            </p:sp>
            <p:cxnSp>
              <p:nvCxnSpPr>
                <p:cNvPr id="30" name="Straight Arrow Connector 29"/>
                <p:cNvCxnSpPr/>
                <p:nvPr/>
              </p:nvCxnSpPr>
              <p:spPr>
                <a:xfrm>
                  <a:off x="762216" y="1583594"/>
                  <a:ext cx="4572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762216" y="1739800"/>
                  <a:ext cx="4572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9" name="TextBox 18"/>
              <p:cNvSpPr txBox="1"/>
              <p:nvPr/>
            </p:nvSpPr>
            <p:spPr>
              <a:xfrm>
                <a:off x="377740" y="1617749"/>
                <a:ext cx="747405" cy="307776"/>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LC3-I</a:t>
                </a:r>
              </a:p>
            </p:txBody>
          </p:sp>
          <p:pic>
            <p:nvPicPr>
              <p:cNvPr id="38" name="Picture 37"/>
              <p:cNvPicPr>
                <a:picLocks noChangeAspect="1"/>
              </p:cNvPicPr>
              <p:nvPr/>
            </p:nvPicPr>
            <p:blipFill rotWithShape="1">
              <a:blip r:embed="rId5" cstate="print">
                <a:extLst>
                  <a:ext uri="{28A0092B-C50C-407E-A947-70E740481C1C}">
                    <a14:useLocalDpi xmlns:a14="http://schemas.microsoft.com/office/drawing/2010/main" val="0"/>
                  </a:ext>
                </a:extLst>
              </a:blip>
              <a:srcRect t="42200" b="38361"/>
              <a:stretch/>
            </p:blipFill>
            <p:spPr>
              <a:xfrm>
                <a:off x="1431540" y="1546847"/>
                <a:ext cx="6145482" cy="569561"/>
              </a:xfrm>
              <a:prstGeom prst="rect">
                <a:avLst/>
              </a:prstGeom>
              <a:ln>
                <a:solidFill>
                  <a:schemeClr val="tx1"/>
                </a:solidFill>
              </a:ln>
            </p:spPr>
          </p:pic>
          <p:sp>
            <p:nvSpPr>
              <p:cNvPr id="47" name="TextBox 46"/>
              <p:cNvSpPr txBox="1"/>
              <p:nvPr/>
            </p:nvSpPr>
            <p:spPr>
              <a:xfrm>
                <a:off x="377740" y="1819955"/>
                <a:ext cx="747405" cy="307776"/>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LC3-II</a:t>
                </a:r>
              </a:p>
            </p:txBody>
          </p:sp>
        </p:grpSp>
      </p:grpSp>
      <p:grpSp>
        <p:nvGrpSpPr>
          <p:cNvPr id="3" name="Group 2">
            <a:extLst>
              <a:ext uri="{FF2B5EF4-FFF2-40B4-BE49-F238E27FC236}">
                <a16:creationId xmlns:a16="http://schemas.microsoft.com/office/drawing/2014/main" id="{EE1F3E19-EC75-4ADE-AF2B-3F406C5F9903}"/>
              </a:ext>
            </a:extLst>
          </p:cNvPr>
          <p:cNvGrpSpPr/>
          <p:nvPr/>
        </p:nvGrpSpPr>
        <p:grpSpPr>
          <a:xfrm>
            <a:off x="5954714" y="1909763"/>
            <a:ext cx="2841625" cy="2324100"/>
            <a:chOff x="1211474" y="3212585"/>
            <a:chExt cx="3316229" cy="3098800"/>
          </a:xfrm>
        </p:grpSpPr>
        <p:graphicFrame>
          <p:nvGraphicFramePr>
            <p:cNvPr id="48" name="Object 47"/>
            <p:cNvGraphicFramePr>
              <a:graphicFrameLocks noChangeAspect="1"/>
            </p:cNvGraphicFramePr>
            <p:nvPr>
              <p:extLst/>
            </p:nvPr>
          </p:nvGraphicFramePr>
          <p:xfrm>
            <a:off x="1211474" y="3212585"/>
            <a:ext cx="3316229" cy="3098800"/>
          </p:xfrm>
          <a:graphic>
            <a:graphicData uri="http://schemas.openxmlformats.org/presentationml/2006/ole">
              <mc:AlternateContent xmlns:mc="http://schemas.openxmlformats.org/markup-compatibility/2006">
                <mc:Choice xmlns:v="urn:schemas-microsoft-com:vml" Requires="v">
                  <p:oleObj spid="_x0000_s1038" name="Prism 7" r:id="rId6" imgW="3341816" imgH="3120867" progId="Prism7.Document">
                    <p:embed/>
                  </p:oleObj>
                </mc:Choice>
                <mc:Fallback>
                  <p:oleObj name="Prism 7" r:id="rId6" imgW="3341816" imgH="3120867" progId="Prism7.Document">
                    <p:embed/>
                    <p:pic>
                      <p:nvPicPr>
                        <p:cNvPr id="48" name="Object 47"/>
                        <p:cNvPicPr/>
                        <p:nvPr/>
                      </p:nvPicPr>
                      <p:blipFill>
                        <a:blip r:embed="rId7"/>
                        <a:stretch>
                          <a:fillRect/>
                        </a:stretch>
                      </p:blipFill>
                      <p:spPr>
                        <a:xfrm>
                          <a:off x="1211474" y="3212585"/>
                          <a:ext cx="3316229" cy="3098800"/>
                        </a:xfrm>
                        <a:prstGeom prst="rect">
                          <a:avLst/>
                        </a:prstGeom>
                      </p:spPr>
                    </p:pic>
                  </p:oleObj>
                </mc:Fallback>
              </mc:AlternateContent>
            </a:graphicData>
          </a:graphic>
        </p:graphicFrame>
        <p:sp>
          <p:nvSpPr>
            <p:cNvPr id="41" name="TextBox 40"/>
            <p:cNvSpPr txBox="1"/>
            <p:nvPr/>
          </p:nvSpPr>
          <p:spPr>
            <a:xfrm>
              <a:off x="2741339" y="4200099"/>
              <a:ext cx="276020"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cxnSp>
          <p:nvCxnSpPr>
            <p:cNvPr id="45" name="Straight Connector 44"/>
            <p:cNvCxnSpPr/>
            <p:nvPr/>
          </p:nvCxnSpPr>
          <p:spPr>
            <a:xfrm>
              <a:off x="3268972" y="3762658"/>
              <a:ext cx="457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2213794" y="3820448"/>
              <a:ext cx="520968"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50" name="TextBox 49"/>
            <p:cNvSpPr txBox="1"/>
            <p:nvPr/>
          </p:nvSpPr>
          <p:spPr>
            <a:xfrm>
              <a:off x="3465688" y="3728876"/>
              <a:ext cx="520968"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51" name="TextBox 50"/>
            <p:cNvSpPr txBox="1"/>
            <p:nvPr/>
          </p:nvSpPr>
          <p:spPr>
            <a:xfrm>
              <a:off x="3273292" y="3559600"/>
              <a:ext cx="520968"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grpSp>
      <p:grpSp>
        <p:nvGrpSpPr>
          <p:cNvPr id="4" name="Group 3">
            <a:extLst>
              <a:ext uri="{FF2B5EF4-FFF2-40B4-BE49-F238E27FC236}">
                <a16:creationId xmlns:a16="http://schemas.microsoft.com/office/drawing/2014/main" id="{4B30199F-E064-4701-A3BF-BE41499098A9}"/>
              </a:ext>
            </a:extLst>
          </p:cNvPr>
          <p:cNvGrpSpPr/>
          <p:nvPr/>
        </p:nvGrpSpPr>
        <p:grpSpPr>
          <a:xfrm>
            <a:off x="2967038" y="1953980"/>
            <a:ext cx="2760662" cy="2340209"/>
            <a:chOff x="6551020" y="3133131"/>
            <a:chExt cx="3248172" cy="3120279"/>
          </a:xfrm>
        </p:grpSpPr>
        <p:graphicFrame>
          <p:nvGraphicFramePr>
            <p:cNvPr id="32" name="Object 31"/>
            <p:cNvGraphicFramePr>
              <a:graphicFrameLocks noChangeAspect="1"/>
            </p:cNvGraphicFramePr>
            <p:nvPr>
              <p:extLst/>
            </p:nvPr>
          </p:nvGraphicFramePr>
          <p:xfrm>
            <a:off x="6551020" y="3184243"/>
            <a:ext cx="3248172" cy="3069167"/>
          </p:xfrm>
          <a:graphic>
            <a:graphicData uri="http://schemas.openxmlformats.org/presentationml/2006/ole">
              <mc:AlternateContent xmlns:mc="http://schemas.openxmlformats.org/markup-compatibility/2006">
                <mc:Choice xmlns:v="urn:schemas-microsoft-com:vml" Requires="v">
                  <p:oleObj spid="_x0000_s1039" name="Prism 7" r:id="rId8" imgW="3341816" imgH="3159023" progId="Prism7.Document">
                    <p:embed/>
                  </p:oleObj>
                </mc:Choice>
                <mc:Fallback>
                  <p:oleObj name="Prism 7" r:id="rId8" imgW="3341816" imgH="3159023" progId="Prism7.Document">
                    <p:embed/>
                    <p:pic>
                      <p:nvPicPr>
                        <p:cNvPr id="32" name="Object 31"/>
                        <p:cNvPicPr/>
                        <p:nvPr/>
                      </p:nvPicPr>
                      <p:blipFill>
                        <a:blip r:embed="rId9"/>
                        <a:stretch>
                          <a:fillRect/>
                        </a:stretch>
                      </p:blipFill>
                      <p:spPr>
                        <a:xfrm>
                          <a:off x="6551020" y="3184243"/>
                          <a:ext cx="3248172" cy="3069167"/>
                        </a:xfrm>
                        <a:prstGeom prst="rect">
                          <a:avLst/>
                        </a:prstGeom>
                      </p:spPr>
                    </p:pic>
                  </p:oleObj>
                </mc:Fallback>
              </mc:AlternateContent>
            </a:graphicData>
          </a:graphic>
        </p:graphicFrame>
        <p:sp>
          <p:nvSpPr>
            <p:cNvPr id="52" name="TextBox 51"/>
            <p:cNvSpPr txBox="1"/>
            <p:nvPr/>
          </p:nvSpPr>
          <p:spPr>
            <a:xfrm>
              <a:off x="7546200" y="3746775"/>
              <a:ext cx="520967"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53" name="TextBox 52"/>
            <p:cNvSpPr txBox="1"/>
            <p:nvPr/>
          </p:nvSpPr>
          <p:spPr>
            <a:xfrm>
              <a:off x="8036821" y="4114394"/>
              <a:ext cx="276020"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54" name="TextBox 53"/>
            <p:cNvSpPr txBox="1"/>
            <p:nvPr/>
          </p:nvSpPr>
          <p:spPr>
            <a:xfrm>
              <a:off x="8418618" y="3756396"/>
              <a:ext cx="369660"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55" name="TextBox 54"/>
            <p:cNvSpPr txBox="1"/>
            <p:nvPr/>
          </p:nvSpPr>
          <p:spPr>
            <a:xfrm>
              <a:off x="8728587" y="3382574"/>
              <a:ext cx="520967"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56" name="TextBox 55"/>
            <p:cNvSpPr txBox="1"/>
            <p:nvPr/>
          </p:nvSpPr>
          <p:spPr>
            <a:xfrm>
              <a:off x="9132267" y="3485035"/>
              <a:ext cx="520967"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cxnSp>
          <p:nvCxnSpPr>
            <p:cNvPr id="57" name="Straight Connector 56"/>
            <p:cNvCxnSpPr/>
            <p:nvPr/>
          </p:nvCxnSpPr>
          <p:spPr>
            <a:xfrm>
              <a:off x="8550630" y="3407671"/>
              <a:ext cx="457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8603448" y="3230931"/>
              <a:ext cx="369660"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cxnSp>
          <p:nvCxnSpPr>
            <p:cNvPr id="59" name="Straight Connector 58"/>
            <p:cNvCxnSpPr/>
            <p:nvPr/>
          </p:nvCxnSpPr>
          <p:spPr>
            <a:xfrm>
              <a:off x="8190018" y="3301169"/>
              <a:ext cx="118872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8659670" y="3133131"/>
              <a:ext cx="520967"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grpSp>
      <p:sp>
        <p:nvSpPr>
          <p:cNvPr id="42" name="TextBox 41"/>
          <p:cNvSpPr txBox="1"/>
          <p:nvPr/>
        </p:nvSpPr>
        <p:spPr>
          <a:xfrm>
            <a:off x="3608174" y="94369"/>
            <a:ext cx="5502641"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Expression of LC3 in CFBE 41o</a:t>
            </a:r>
            <a:r>
              <a:rPr lang="en-US" baseline="300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WT CFTR cells</a:t>
            </a:r>
          </a:p>
        </p:txBody>
      </p:sp>
      <p:graphicFrame>
        <p:nvGraphicFramePr>
          <p:cNvPr id="43" name="Object 42">
            <a:extLst>
              <a:ext uri="{FF2B5EF4-FFF2-40B4-BE49-F238E27FC236}">
                <a16:creationId xmlns:a16="http://schemas.microsoft.com/office/drawing/2014/main" id="{FF00478B-62F4-4BAB-8964-2DEBBB2FDDA1}"/>
              </a:ext>
            </a:extLst>
          </p:cNvPr>
          <p:cNvGraphicFramePr>
            <a:graphicFrameLocks noChangeAspect="1"/>
          </p:cNvGraphicFramePr>
          <p:nvPr>
            <p:extLst/>
          </p:nvPr>
        </p:nvGraphicFramePr>
        <p:xfrm>
          <a:off x="2797175" y="3924300"/>
          <a:ext cx="2973388" cy="2603500"/>
        </p:xfrm>
        <a:graphic>
          <a:graphicData uri="http://schemas.openxmlformats.org/presentationml/2006/ole">
            <mc:AlternateContent xmlns:mc="http://schemas.openxmlformats.org/markup-compatibility/2006">
              <mc:Choice xmlns:v="urn:schemas-microsoft-com:vml" Requires="v">
                <p:oleObj spid="_x0000_s1040" name="Prism 7" r:id="rId10" imgW="3309780" imgH="3047795" progId="Prism7.Document">
                  <p:embed/>
                </p:oleObj>
              </mc:Choice>
              <mc:Fallback>
                <p:oleObj name="Prism 7" r:id="rId10" imgW="3309780" imgH="3047795" progId="Prism7.Document">
                  <p:embed/>
                  <p:pic>
                    <p:nvPicPr>
                      <p:cNvPr id="43" name="Object 42">
                        <a:extLst>
                          <a:ext uri="{FF2B5EF4-FFF2-40B4-BE49-F238E27FC236}">
                            <a16:creationId xmlns:a16="http://schemas.microsoft.com/office/drawing/2014/main" id="{FF00478B-62F4-4BAB-8964-2DEBBB2FDDA1}"/>
                          </a:ext>
                        </a:extLst>
                      </p:cNvPr>
                      <p:cNvPicPr/>
                      <p:nvPr/>
                    </p:nvPicPr>
                    <p:blipFill>
                      <a:blip r:embed="rId11"/>
                      <a:stretch>
                        <a:fillRect/>
                      </a:stretch>
                    </p:blipFill>
                    <p:spPr>
                      <a:xfrm>
                        <a:off x="2797175" y="3924300"/>
                        <a:ext cx="2973388" cy="2603500"/>
                      </a:xfrm>
                      <a:prstGeom prst="rect">
                        <a:avLst/>
                      </a:prstGeom>
                    </p:spPr>
                  </p:pic>
                </p:oleObj>
              </mc:Fallback>
            </mc:AlternateContent>
          </a:graphicData>
        </a:graphic>
      </p:graphicFrame>
      <p:graphicFrame>
        <p:nvGraphicFramePr>
          <p:cNvPr id="44" name="Object 43">
            <a:extLst>
              <a:ext uri="{FF2B5EF4-FFF2-40B4-BE49-F238E27FC236}">
                <a16:creationId xmlns:a16="http://schemas.microsoft.com/office/drawing/2014/main" id="{ED9E8D32-F744-487B-8888-7ACF7EABD1CF}"/>
              </a:ext>
            </a:extLst>
          </p:cNvPr>
          <p:cNvGraphicFramePr>
            <a:graphicFrameLocks noChangeAspect="1"/>
          </p:cNvGraphicFramePr>
          <p:nvPr>
            <p:extLst/>
          </p:nvPr>
        </p:nvGraphicFramePr>
        <p:xfrm>
          <a:off x="5918201" y="3859214"/>
          <a:ext cx="3095625" cy="2803525"/>
        </p:xfrm>
        <a:graphic>
          <a:graphicData uri="http://schemas.openxmlformats.org/presentationml/2006/ole">
            <mc:AlternateContent xmlns:mc="http://schemas.openxmlformats.org/markup-compatibility/2006">
              <mc:Choice xmlns:v="urn:schemas-microsoft-com:vml" Requires="v">
                <p:oleObj spid="_x0000_s1041" name="Prism 7" r:id="rId12" imgW="3443683" imgH="3117628" progId="Prism7.Document">
                  <p:embed/>
                </p:oleObj>
              </mc:Choice>
              <mc:Fallback>
                <p:oleObj name="Prism 7" r:id="rId12" imgW="3443683" imgH="3117628" progId="Prism7.Document">
                  <p:embed/>
                  <p:pic>
                    <p:nvPicPr>
                      <p:cNvPr id="44" name="Object 43">
                        <a:extLst>
                          <a:ext uri="{FF2B5EF4-FFF2-40B4-BE49-F238E27FC236}">
                            <a16:creationId xmlns:a16="http://schemas.microsoft.com/office/drawing/2014/main" id="{ED9E8D32-F744-487B-8888-7ACF7EABD1CF}"/>
                          </a:ext>
                        </a:extLst>
                      </p:cNvPr>
                      <p:cNvPicPr/>
                      <p:nvPr/>
                    </p:nvPicPr>
                    <p:blipFill>
                      <a:blip r:embed="rId13"/>
                      <a:stretch>
                        <a:fillRect/>
                      </a:stretch>
                    </p:blipFill>
                    <p:spPr>
                      <a:xfrm>
                        <a:off x="5918201" y="3859214"/>
                        <a:ext cx="3095625" cy="2803525"/>
                      </a:xfrm>
                      <a:prstGeom prst="rect">
                        <a:avLst/>
                      </a:prstGeom>
                    </p:spPr>
                  </p:pic>
                </p:oleObj>
              </mc:Fallback>
            </mc:AlternateContent>
          </a:graphicData>
        </a:graphic>
      </p:graphicFrame>
      <p:sp>
        <p:nvSpPr>
          <p:cNvPr id="46" name="TextBox 45"/>
          <p:cNvSpPr txBox="1"/>
          <p:nvPr/>
        </p:nvSpPr>
        <p:spPr>
          <a:xfrm>
            <a:off x="1676401" y="6456918"/>
            <a:ext cx="4094162" cy="369332"/>
          </a:xfrm>
          <a:prstGeom prst="rect">
            <a:avLst/>
          </a:prstGeom>
          <a:noFill/>
        </p:spPr>
        <p:txBody>
          <a:bodyPr wrap="square" rtlCol="0">
            <a:spAutoFit/>
          </a:bodyPr>
          <a:lstStyle/>
          <a:p>
            <a:r>
              <a:rPr lang="en-US" dirty="0" smtClean="0"/>
              <a:t>Supplemental Figure 2</a:t>
            </a:r>
            <a:endParaRPr lang="en-US" dirty="0"/>
          </a:p>
        </p:txBody>
      </p:sp>
      <p:sp>
        <p:nvSpPr>
          <p:cNvPr id="62" name="TextBox 61"/>
          <p:cNvSpPr txBox="1"/>
          <p:nvPr/>
        </p:nvSpPr>
        <p:spPr>
          <a:xfrm>
            <a:off x="2285881" y="1075287"/>
            <a:ext cx="550415" cy="369332"/>
          </a:xfrm>
          <a:prstGeom prst="rect">
            <a:avLst/>
          </a:prstGeom>
          <a:noFill/>
        </p:spPr>
        <p:txBody>
          <a:bodyPr wrap="square" rtlCol="0">
            <a:spAutoFit/>
          </a:bodyPr>
          <a:lstStyle/>
          <a:p>
            <a:r>
              <a:rPr lang="en-US" dirty="0"/>
              <a:t>(A)</a:t>
            </a:r>
          </a:p>
        </p:txBody>
      </p:sp>
      <p:sp>
        <p:nvSpPr>
          <p:cNvPr id="63" name="TextBox 62"/>
          <p:cNvSpPr txBox="1"/>
          <p:nvPr/>
        </p:nvSpPr>
        <p:spPr>
          <a:xfrm>
            <a:off x="6425763" y="3987319"/>
            <a:ext cx="550415" cy="369332"/>
          </a:xfrm>
          <a:prstGeom prst="rect">
            <a:avLst/>
          </a:prstGeom>
          <a:noFill/>
        </p:spPr>
        <p:txBody>
          <a:bodyPr wrap="square" rtlCol="0">
            <a:spAutoFit/>
          </a:bodyPr>
          <a:lstStyle/>
          <a:p>
            <a:r>
              <a:rPr lang="en-US" dirty="0"/>
              <a:t>(E)</a:t>
            </a:r>
          </a:p>
        </p:txBody>
      </p:sp>
      <p:sp>
        <p:nvSpPr>
          <p:cNvPr id="64" name="TextBox 63"/>
          <p:cNvSpPr txBox="1"/>
          <p:nvPr/>
        </p:nvSpPr>
        <p:spPr>
          <a:xfrm>
            <a:off x="6366804" y="1800692"/>
            <a:ext cx="550415" cy="369332"/>
          </a:xfrm>
          <a:prstGeom prst="rect">
            <a:avLst/>
          </a:prstGeom>
          <a:noFill/>
        </p:spPr>
        <p:txBody>
          <a:bodyPr wrap="square" rtlCol="0">
            <a:spAutoFit/>
          </a:bodyPr>
          <a:lstStyle/>
          <a:p>
            <a:r>
              <a:rPr lang="en-US" dirty="0"/>
              <a:t>(D)</a:t>
            </a:r>
          </a:p>
        </p:txBody>
      </p:sp>
      <p:sp>
        <p:nvSpPr>
          <p:cNvPr id="65" name="TextBox 64"/>
          <p:cNvSpPr txBox="1"/>
          <p:nvPr/>
        </p:nvSpPr>
        <p:spPr>
          <a:xfrm>
            <a:off x="3340625" y="3912586"/>
            <a:ext cx="550415" cy="369332"/>
          </a:xfrm>
          <a:prstGeom prst="rect">
            <a:avLst/>
          </a:prstGeom>
          <a:noFill/>
        </p:spPr>
        <p:txBody>
          <a:bodyPr wrap="square" rtlCol="0">
            <a:spAutoFit/>
          </a:bodyPr>
          <a:lstStyle/>
          <a:p>
            <a:r>
              <a:rPr lang="en-US" dirty="0"/>
              <a:t>(C)</a:t>
            </a:r>
          </a:p>
        </p:txBody>
      </p:sp>
      <p:sp>
        <p:nvSpPr>
          <p:cNvPr id="66" name="TextBox 65"/>
          <p:cNvSpPr txBox="1"/>
          <p:nvPr/>
        </p:nvSpPr>
        <p:spPr>
          <a:xfrm>
            <a:off x="3328159" y="1933076"/>
            <a:ext cx="550415" cy="369332"/>
          </a:xfrm>
          <a:prstGeom prst="rect">
            <a:avLst/>
          </a:prstGeom>
          <a:noFill/>
        </p:spPr>
        <p:txBody>
          <a:bodyPr wrap="square" rtlCol="0">
            <a:spAutoFit/>
          </a:bodyPr>
          <a:lstStyle/>
          <a:p>
            <a:r>
              <a:rPr lang="en-US" dirty="0"/>
              <a:t>(B)</a:t>
            </a:r>
          </a:p>
        </p:txBody>
      </p:sp>
    </p:spTree>
    <p:extLst>
      <p:ext uri="{BB962C8B-B14F-4D97-AF65-F5344CB8AC3E}">
        <p14:creationId xmlns:p14="http://schemas.microsoft.com/office/powerpoint/2010/main" val="18447685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263775" y="754743"/>
            <a:ext cx="6096000" cy="5078313"/>
          </a:xfrm>
          <a:prstGeom prst="rect">
            <a:avLst/>
          </a:prstGeom>
        </p:spPr>
        <p:txBody>
          <a:bodyPr>
            <a:spAutoFit/>
          </a:bodyPr>
          <a:lstStyle/>
          <a:p>
            <a:pPr algn="just"/>
            <a:r>
              <a:rPr lang="en-US" b="1" dirty="0">
                <a:latin typeface="Arial" panose="020B0604020202020204" pitchFamily="34" charset="0"/>
                <a:cs typeface="Arial" panose="020B0604020202020204" pitchFamily="34" charset="0"/>
              </a:rPr>
              <a:t>Supplemental Figure 2: </a:t>
            </a:r>
            <a:r>
              <a:rPr lang="en-US" dirty="0">
                <a:latin typeface="Arial" panose="020B0604020202020204" pitchFamily="34" charset="0"/>
                <a:cs typeface="Arial" panose="020B0604020202020204" pitchFamily="34" charset="0"/>
              </a:rPr>
              <a:t>Autophagy and WT-CFTR.  (S2A). Western blot of LC3 I&amp;II measured in CFBE41o- cells stably expressing WT-CFTR (Lane1).  Note that treatment with E64 (lane2), or tubacin (Lane3) has a significant effect on the ratio of LC3II/I (S2B &amp; D) and on the absolute amount of LC3-II (S2C&amp;E).  Treatment with the combination of C4+C18 (lane4) has a significant effect on the LC3II/I ratio (S2B) but not on the absolute amount of LC3II (6C).  In contrast, following treatment with the combination of correctors and E64 (lane 5) there is a significant increase in and the LC3II/I ratio (S2B) and the absolute amount of LC3II (S2C). Tubacin treatment has an effect in combination with C4+C18 (lane6).  VX-809 has a similar effect compared to the combination of correctors (lane 6-8) (S2C-D). Data are normalized to the absence of treatment   Data are expressed as the mean ± SEM of 3 independent experiments. Methods as described for Figure 1.</a:t>
            </a:r>
          </a:p>
        </p:txBody>
      </p:sp>
    </p:spTree>
    <p:extLst>
      <p:ext uri="{BB962C8B-B14F-4D97-AF65-F5344CB8AC3E}">
        <p14:creationId xmlns:p14="http://schemas.microsoft.com/office/powerpoint/2010/main" val="32760607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963769" y="105500"/>
            <a:ext cx="7553895" cy="2108311"/>
            <a:chOff x="1707459" y="1113417"/>
            <a:chExt cx="7553895" cy="2108311"/>
          </a:xfrm>
        </p:grpSpPr>
        <p:sp>
          <p:nvSpPr>
            <p:cNvPr id="3" name="TextBox 2"/>
            <p:cNvSpPr txBox="1"/>
            <p:nvPr/>
          </p:nvSpPr>
          <p:spPr>
            <a:xfrm>
              <a:off x="3154280" y="1113417"/>
              <a:ext cx="5221341"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Expression of CFTR in parental CFBE 41o</a:t>
              </a:r>
              <a:r>
                <a:rPr lang="en-US" baseline="30000" dirty="0">
                  <a:latin typeface="Arial" panose="020B0604020202020204" pitchFamily="34" charset="0"/>
                  <a:cs typeface="Arial" panose="020B0604020202020204" pitchFamily="34" charset="0"/>
                </a:rPr>
                <a:t>-</a:t>
              </a:r>
              <a:r>
                <a:rPr lang="en-US" dirty="0">
                  <a:latin typeface="Arial" panose="020B0604020202020204" pitchFamily="34" charset="0"/>
                  <a:cs typeface="Arial" panose="020B0604020202020204" pitchFamily="34" charset="0"/>
                </a:rPr>
                <a:t> cells</a:t>
              </a:r>
            </a:p>
          </p:txBody>
        </p:sp>
        <p:grpSp>
          <p:nvGrpSpPr>
            <p:cNvPr id="4" name="Group 3"/>
            <p:cNvGrpSpPr/>
            <p:nvPr/>
          </p:nvGrpSpPr>
          <p:grpSpPr>
            <a:xfrm>
              <a:off x="1707459" y="1538635"/>
              <a:ext cx="7553895" cy="1683093"/>
              <a:chOff x="1337589" y="963282"/>
              <a:chExt cx="7553895" cy="1683093"/>
            </a:xfrm>
          </p:grpSpPr>
          <p:sp>
            <p:nvSpPr>
              <p:cNvPr id="5" name="TextBox 4"/>
              <p:cNvSpPr txBox="1"/>
              <p:nvPr/>
            </p:nvSpPr>
            <p:spPr>
              <a:xfrm>
                <a:off x="8023243" y="1008962"/>
                <a:ext cx="868241"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VX809</a:t>
                </a:r>
              </a:p>
              <a:p>
                <a:r>
                  <a:rPr lang="en-US" sz="1200" dirty="0">
                    <a:latin typeface="Arial" panose="020B0604020202020204" pitchFamily="34" charset="0"/>
                    <a:cs typeface="Arial" panose="020B0604020202020204" pitchFamily="34" charset="0"/>
                  </a:rPr>
                  <a:t>+Tuba</a:t>
                </a:r>
              </a:p>
            </p:txBody>
          </p:sp>
          <p:sp>
            <p:nvSpPr>
              <p:cNvPr id="6" name="TextBox 5"/>
              <p:cNvSpPr txBox="1"/>
              <p:nvPr/>
            </p:nvSpPr>
            <p:spPr>
              <a:xfrm>
                <a:off x="2750758" y="1132703"/>
                <a:ext cx="7474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Control</a:t>
                </a:r>
              </a:p>
            </p:txBody>
          </p:sp>
          <p:sp>
            <p:nvSpPr>
              <p:cNvPr id="7" name="TextBox 6"/>
              <p:cNvSpPr txBox="1"/>
              <p:nvPr/>
            </p:nvSpPr>
            <p:spPr>
              <a:xfrm>
                <a:off x="3532668" y="1132703"/>
                <a:ext cx="569688"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E64</a:t>
                </a:r>
              </a:p>
            </p:txBody>
          </p:sp>
          <p:sp>
            <p:nvSpPr>
              <p:cNvPr id="8" name="TextBox 7"/>
              <p:cNvSpPr txBox="1"/>
              <p:nvPr/>
            </p:nvSpPr>
            <p:spPr>
              <a:xfrm>
                <a:off x="4143725" y="1130659"/>
                <a:ext cx="569688"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Tuba</a:t>
                </a:r>
              </a:p>
            </p:txBody>
          </p:sp>
          <p:sp>
            <p:nvSpPr>
              <p:cNvPr id="9" name="TextBox 8"/>
              <p:cNvSpPr txBox="1"/>
              <p:nvPr/>
            </p:nvSpPr>
            <p:spPr>
              <a:xfrm>
                <a:off x="4680778" y="1130659"/>
                <a:ext cx="77213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C4+C18</a:t>
                </a:r>
              </a:p>
            </p:txBody>
          </p:sp>
          <p:sp>
            <p:nvSpPr>
              <p:cNvPr id="10" name="TextBox 9"/>
              <p:cNvSpPr txBox="1"/>
              <p:nvPr/>
            </p:nvSpPr>
            <p:spPr>
              <a:xfrm>
                <a:off x="5386774" y="963283"/>
                <a:ext cx="772131"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C4+C18</a:t>
                </a:r>
              </a:p>
              <a:p>
                <a:r>
                  <a:rPr lang="en-US" sz="1200" dirty="0">
                    <a:latin typeface="Arial" panose="020B0604020202020204" pitchFamily="34" charset="0"/>
                    <a:cs typeface="Arial" panose="020B0604020202020204" pitchFamily="34" charset="0"/>
                  </a:rPr>
                  <a:t>  +E64</a:t>
                </a:r>
              </a:p>
            </p:txBody>
          </p:sp>
          <p:sp>
            <p:nvSpPr>
              <p:cNvPr id="11" name="TextBox 10"/>
              <p:cNvSpPr txBox="1"/>
              <p:nvPr/>
            </p:nvSpPr>
            <p:spPr>
              <a:xfrm>
                <a:off x="6120464" y="963282"/>
                <a:ext cx="772131"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C4+C18</a:t>
                </a:r>
              </a:p>
              <a:p>
                <a:r>
                  <a:rPr lang="en-US" sz="1200" dirty="0">
                    <a:latin typeface="Arial" panose="020B0604020202020204" pitchFamily="34" charset="0"/>
                    <a:cs typeface="Arial" panose="020B0604020202020204" pitchFamily="34" charset="0"/>
                  </a:rPr>
                  <a:t>+Tuba</a:t>
                </a:r>
              </a:p>
            </p:txBody>
          </p:sp>
          <p:sp>
            <p:nvSpPr>
              <p:cNvPr id="12" name="TextBox 11"/>
              <p:cNvSpPr txBox="1"/>
              <p:nvPr/>
            </p:nvSpPr>
            <p:spPr>
              <a:xfrm>
                <a:off x="6669861" y="1130658"/>
                <a:ext cx="815867"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VX809</a:t>
                </a:r>
              </a:p>
            </p:txBody>
          </p:sp>
          <p:sp>
            <p:nvSpPr>
              <p:cNvPr id="13" name="TextBox 12"/>
              <p:cNvSpPr txBox="1"/>
              <p:nvPr/>
            </p:nvSpPr>
            <p:spPr>
              <a:xfrm>
                <a:off x="7351795" y="1020560"/>
                <a:ext cx="1054266"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VX809</a:t>
                </a:r>
              </a:p>
              <a:p>
                <a:r>
                  <a:rPr lang="en-US" sz="1200" dirty="0">
                    <a:latin typeface="Arial" panose="020B0604020202020204" pitchFamily="34" charset="0"/>
                    <a:cs typeface="Arial" panose="020B0604020202020204" pitchFamily="34" charset="0"/>
                  </a:rPr>
                  <a:t>+E64</a:t>
                </a:r>
              </a:p>
            </p:txBody>
          </p:sp>
          <p:sp>
            <p:nvSpPr>
              <p:cNvPr id="14" name="TextBox 13"/>
              <p:cNvSpPr txBox="1"/>
              <p:nvPr/>
            </p:nvSpPr>
            <p:spPr>
              <a:xfrm>
                <a:off x="1437085" y="1670700"/>
                <a:ext cx="74740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CFTR</a:t>
                </a:r>
              </a:p>
            </p:txBody>
          </p:sp>
          <p:sp>
            <p:nvSpPr>
              <p:cNvPr id="15" name="TextBox 14"/>
              <p:cNvSpPr txBox="1"/>
              <p:nvPr/>
            </p:nvSpPr>
            <p:spPr>
              <a:xfrm>
                <a:off x="1411014" y="2184710"/>
                <a:ext cx="747405"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GAPDH(36)</a:t>
                </a:r>
              </a:p>
            </p:txBody>
          </p:sp>
          <p:cxnSp>
            <p:nvCxnSpPr>
              <p:cNvPr id="16" name="Straight Arrow Connector 15"/>
              <p:cNvCxnSpPr/>
              <p:nvPr/>
            </p:nvCxnSpPr>
            <p:spPr>
              <a:xfrm>
                <a:off x="2191654" y="2497598"/>
                <a:ext cx="4572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158419" y="1774908"/>
                <a:ext cx="4572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2199415" y="2245406"/>
                <a:ext cx="40199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38</a:t>
                </a:r>
              </a:p>
            </p:txBody>
          </p:sp>
          <p:sp>
            <p:nvSpPr>
              <p:cNvPr id="19" name="TextBox 18"/>
              <p:cNvSpPr txBox="1"/>
              <p:nvPr/>
            </p:nvSpPr>
            <p:spPr>
              <a:xfrm>
                <a:off x="2145014" y="1809200"/>
                <a:ext cx="484009"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150</a:t>
                </a:r>
              </a:p>
            </p:txBody>
          </p:sp>
          <p:sp>
            <p:nvSpPr>
              <p:cNvPr id="20" name="TextBox 19"/>
              <p:cNvSpPr txBox="1"/>
              <p:nvPr/>
            </p:nvSpPr>
            <p:spPr>
              <a:xfrm>
                <a:off x="1337589" y="1148067"/>
                <a:ext cx="1248637"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CFBE 41o</a:t>
                </a:r>
                <a:r>
                  <a:rPr lang="en-US" sz="1600" baseline="30000" dirty="0">
                    <a:latin typeface="Arial" panose="020B0604020202020204" pitchFamily="34" charset="0"/>
                    <a:cs typeface="Arial" panose="020B0604020202020204" pitchFamily="34" charset="0"/>
                  </a:rPr>
                  <a:t>-</a:t>
                </a:r>
                <a:endParaRPr lang="en-US" sz="1600" dirty="0">
                  <a:latin typeface="Arial" panose="020B0604020202020204" pitchFamily="34" charset="0"/>
                  <a:cs typeface="Arial" panose="020B0604020202020204" pitchFamily="34" charset="0"/>
                </a:endParaRPr>
              </a:p>
            </p:txBody>
          </p:sp>
          <p:pic>
            <p:nvPicPr>
              <p:cNvPr id="21" name="Picture 20"/>
              <p:cNvPicPr>
                <a:picLocks noChangeAspect="1"/>
              </p:cNvPicPr>
              <p:nvPr/>
            </p:nvPicPr>
            <p:blipFill rotWithShape="1">
              <a:blip r:embed="rId2" cstate="print">
                <a:extLst>
                  <a:ext uri="{28A0092B-C50C-407E-A947-70E740481C1C}">
                    <a14:useLocalDpi xmlns:a14="http://schemas.microsoft.com/office/drawing/2010/main" val="0"/>
                  </a:ext>
                </a:extLst>
              </a:blip>
              <a:srcRect l="26615" t="17806" r="26787" b="74320"/>
              <a:stretch/>
            </p:blipFill>
            <p:spPr>
              <a:xfrm>
                <a:off x="2784410" y="1482225"/>
                <a:ext cx="5907641" cy="444363"/>
              </a:xfrm>
              <a:prstGeom prst="rect">
                <a:avLst/>
              </a:prstGeom>
              <a:ln>
                <a:solidFill>
                  <a:schemeClr val="tx1"/>
                </a:solidFill>
              </a:ln>
            </p:spPr>
          </p:pic>
          <p:pic>
            <p:nvPicPr>
              <p:cNvPr id="22" name="Picture 21"/>
              <p:cNvPicPr>
                <a:picLocks noChangeAspect="1"/>
              </p:cNvPicPr>
              <p:nvPr/>
            </p:nvPicPr>
            <p:blipFill rotWithShape="1">
              <a:blip r:embed="rId3" cstate="print">
                <a:extLst>
                  <a:ext uri="{28A0092B-C50C-407E-A947-70E740481C1C}">
                    <a14:useLocalDpi xmlns:a14="http://schemas.microsoft.com/office/drawing/2010/main" val="0"/>
                  </a:ext>
                </a:extLst>
              </a:blip>
              <a:srcRect l="27094" t="24659" r="24556" b="68488"/>
              <a:stretch/>
            </p:blipFill>
            <p:spPr>
              <a:xfrm>
                <a:off x="2795777" y="2209784"/>
                <a:ext cx="5906434" cy="434410"/>
              </a:xfrm>
              <a:prstGeom prst="rect">
                <a:avLst/>
              </a:prstGeom>
              <a:ln>
                <a:solidFill>
                  <a:schemeClr val="tx1"/>
                </a:solidFill>
              </a:ln>
            </p:spPr>
          </p:pic>
        </p:grpSp>
      </p:grpSp>
      <p:sp>
        <p:nvSpPr>
          <p:cNvPr id="28" name="TextBox 27"/>
          <p:cNvSpPr txBox="1"/>
          <p:nvPr/>
        </p:nvSpPr>
        <p:spPr>
          <a:xfrm>
            <a:off x="1674145" y="6378109"/>
            <a:ext cx="2447942" cy="369332"/>
          </a:xfrm>
          <a:prstGeom prst="rect">
            <a:avLst/>
          </a:prstGeom>
          <a:noFill/>
        </p:spPr>
        <p:txBody>
          <a:bodyPr wrap="square" rtlCol="0">
            <a:spAutoFit/>
          </a:bodyPr>
          <a:lstStyle/>
          <a:p>
            <a:r>
              <a:rPr lang="en-US" dirty="0" smtClean="0"/>
              <a:t>Supplemental Figure 3</a:t>
            </a:r>
            <a:endParaRPr lang="en-US" dirty="0"/>
          </a:p>
        </p:txBody>
      </p:sp>
      <p:sp>
        <p:nvSpPr>
          <p:cNvPr id="30" name="TextBox 29"/>
          <p:cNvSpPr txBox="1"/>
          <p:nvPr/>
        </p:nvSpPr>
        <p:spPr>
          <a:xfrm>
            <a:off x="1580280" y="748887"/>
            <a:ext cx="550415" cy="369332"/>
          </a:xfrm>
          <a:prstGeom prst="rect">
            <a:avLst/>
          </a:prstGeom>
          <a:noFill/>
        </p:spPr>
        <p:txBody>
          <a:bodyPr wrap="square" rtlCol="0">
            <a:spAutoFit/>
          </a:bodyPr>
          <a:lstStyle/>
          <a:p>
            <a:r>
              <a:rPr lang="en-US" dirty="0"/>
              <a:t>(A)</a:t>
            </a:r>
          </a:p>
        </p:txBody>
      </p:sp>
      <p:sp>
        <p:nvSpPr>
          <p:cNvPr id="31" name="TextBox 30"/>
          <p:cNvSpPr txBox="1"/>
          <p:nvPr/>
        </p:nvSpPr>
        <p:spPr>
          <a:xfrm>
            <a:off x="4229994" y="4372689"/>
            <a:ext cx="550415" cy="369332"/>
          </a:xfrm>
          <a:prstGeom prst="rect">
            <a:avLst/>
          </a:prstGeom>
          <a:noFill/>
        </p:spPr>
        <p:txBody>
          <a:bodyPr wrap="square" rtlCol="0">
            <a:spAutoFit/>
          </a:bodyPr>
          <a:lstStyle/>
          <a:p>
            <a:r>
              <a:rPr lang="en-US" dirty="0"/>
              <a:t>(E)</a:t>
            </a:r>
          </a:p>
        </p:txBody>
      </p:sp>
      <p:sp>
        <p:nvSpPr>
          <p:cNvPr id="32" name="TextBox 31"/>
          <p:cNvSpPr txBox="1"/>
          <p:nvPr/>
        </p:nvSpPr>
        <p:spPr>
          <a:xfrm>
            <a:off x="4216542" y="2453722"/>
            <a:ext cx="550415" cy="369332"/>
          </a:xfrm>
          <a:prstGeom prst="rect">
            <a:avLst/>
          </a:prstGeom>
          <a:noFill/>
        </p:spPr>
        <p:txBody>
          <a:bodyPr wrap="square" rtlCol="0">
            <a:spAutoFit/>
          </a:bodyPr>
          <a:lstStyle/>
          <a:p>
            <a:r>
              <a:rPr lang="en-US" dirty="0"/>
              <a:t>(D)</a:t>
            </a:r>
          </a:p>
        </p:txBody>
      </p:sp>
      <p:sp>
        <p:nvSpPr>
          <p:cNvPr id="33" name="TextBox 32"/>
          <p:cNvSpPr txBox="1"/>
          <p:nvPr/>
        </p:nvSpPr>
        <p:spPr>
          <a:xfrm>
            <a:off x="2067771" y="4731762"/>
            <a:ext cx="550415" cy="369332"/>
          </a:xfrm>
          <a:prstGeom prst="rect">
            <a:avLst/>
          </a:prstGeom>
          <a:noFill/>
        </p:spPr>
        <p:txBody>
          <a:bodyPr wrap="square" rtlCol="0">
            <a:spAutoFit/>
          </a:bodyPr>
          <a:lstStyle/>
          <a:p>
            <a:r>
              <a:rPr lang="en-US" dirty="0"/>
              <a:t>(C)</a:t>
            </a:r>
          </a:p>
        </p:txBody>
      </p:sp>
      <p:sp>
        <p:nvSpPr>
          <p:cNvPr id="34" name="TextBox 33"/>
          <p:cNvSpPr txBox="1"/>
          <p:nvPr/>
        </p:nvSpPr>
        <p:spPr>
          <a:xfrm>
            <a:off x="2037672" y="2450821"/>
            <a:ext cx="550415" cy="369332"/>
          </a:xfrm>
          <a:prstGeom prst="rect">
            <a:avLst/>
          </a:prstGeom>
          <a:noFill/>
        </p:spPr>
        <p:txBody>
          <a:bodyPr wrap="square" rtlCol="0">
            <a:spAutoFit/>
          </a:bodyPr>
          <a:lstStyle/>
          <a:p>
            <a:r>
              <a:rPr lang="en-US" dirty="0"/>
              <a:t>(B)</a:t>
            </a:r>
          </a:p>
        </p:txBody>
      </p:sp>
      <p:sp>
        <p:nvSpPr>
          <p:cNvPr id="35" name="TextBox 34"/>
          <p:cNvSpPr txBox="1"/>
          <p:nvPr/>
        </p:nvSpPr>
        <p:spPr>
          <a:xfrm>
            <a:off x="8367403" y="2516303"/>
            <a:ext cx="550415" cy="369332"/>
          </a:xfrm>
          <a:prstGeom prst="rect">
            <a:avLst/>
          </a:prstGeom>
          <a:noFill/>
        </p:spPr>
        <p:txBody>
          <a:bodyPr wrap="square" rtlCol="0">
            <a:spAutoFit/>
          </a:bodyPr>
          <a:lstStyle/>
          <a:p>
            <a:r>
              <a:rPr lang="en-US" dirty="0"/>
              <a:t>(H)</a:t>
            </a:r>
          </a:p>
        </p:txBody>
      </p:sp>
      <p:sp>
        <p:nvSpPr>
          <p:cNvPr id="36" name="TextBox 35"/>
          <p:cNvSpPr txBox="1"/>
          <p:nvPr/>
        </p:nvSpPr>
        <p:spPr>
          <a:xfrm>
            <a:off x="6295660" y="2347656"/>
            <a:ext cx="550415" cy="369332"/>
          </a:xfrm>
          <a:prstGeom prst="rect">
            <a:avLst/>
          </a:prstGeom>
          <a:noFill/>
        </p:spPr>
        <p:txBody>
          <a:bodyPr wrap="square" rtlCol="0">
            <a:spAutoFit/>
          </a:bodyPr>
          <a:lstStyle/>
          <a:p>
            <a:r>
              <a:rPr lang="en-US" dirty="0"/>
              <a:t>(F)</a:t>
            </a:r>
          </a:p>
        </p:txBody>
      </p:sp>
      <p:sp>
        <p:nvSpPr>
          <p:cNvPr id="37" name="TextBox 36"/>
          <p:cNvSpPr txBox="1"/>
          <p:nvPr/>
        </p:nvSpPr>
        <p:spPr>
          <a:xfrm>
            <a:off x="8481826" y="4372689"/>
            <a:ext cx="550415" cy="369332"/>
          </a:xfrm>
          <a:prstGeom prst="rect">
            <a:avLst/>
          </a:prstGeom>
          <a:noFill/>
        </p:spPr>
        <p:txBody>
          <a:bodyPr wrap="square" rtlCol="0">
            <a:spAutoFit/>
          </a:bodyPr>
          <a:lstStyle/>
          <a:p>
            <a:r>
              <a:rPr lang="en-US" dirty="0"/>
              <a:t>(I)</a:t>
            </a:r>
          </a:p>
        </p:txBody>
      </p:sp>
      <p:sp>
        <p:nvSpPr>
          <p:cNvPr id="38" name="TextBox 37"/>
          <p:cNvSpPr txBox="1"/>
          <p:nvPr/>
        </p:nvSpPr>
        <p:spPr>
          <a:xfrm>
            <a:off x="6437104" y="4278026"/>
            <a:ext cx="550415" cy="369332"/>
          </a:xfrm>
          <a:prstGeom prst="rect">
            <a:avLst/>
          </a:prstGeom>
          <a:noFill/>
        </p:spPr>
        <p:txBody>
          <a:bodyPr wrap="square" rtlCol="0">
            <a:spAutoFit/>
          </a:bodyPr>
          <a:lstStyle/>
          <a:p>
            <a:r>
              <a:rPr lang="en-US" dirty="0"/>
              <a:t>(G)</a:t>
            </a:r>
          </a:p>
        </p:txBody>
      </p:sp>
      <p:pic>
        <p:nvPicPr>
          <p:cNvPr id="41" name="Picture 40"/>
          <p:cNvPicPr>
            <a:picLocks noChangeAspect="1"/>
          </p:cNvPicPr>
          <p:nvPr/>
        </p:nvPicPr>
        <p:blipFill>
          <a:blip r:embed="rId4"/>
          <a:stretch>
            <a:fillRect/>
          </a:stretch>
        </p:blipFill>
        <p:spPr>
          <a:xfrm>
            <a:off x="5810749" y="2280545"/>
            <a:ext cx="2338089" cy="4097565"/>
          </a:xfrm>
          <a:prstGeom prst="rect">
            <a:avLst/>
          </a:prstGeom>
        </p:spPr>
      </p:pic>
      <p:pic>
        <p:nvPicPr>
          <p:cNvPr id="44" name="Picture 43"/>
          <p:cNvPicPr>
            <a:picLocks noChangeAspect="1"/>
          </p:cNvPicPr>
          <p:nvPr/>
        </p:nvPicPr>
        <p:blipFill>
          <a:blip r:embed="rId5"/>
          <a:stretch>
            <a:fillRect/>
          </a:stretch>
        </p:blipFill>
        <p:spPr>
          <a:xfrm>
            <a:off x="7916901" y="2408369"/>
            <a:ext cx="2569425" cy="3969740"/>
          </a:xfrm>
          <a:prstGeom prst="rect">
            <a:avLst/>
          </a:prstGeom>
        </p:spPr>
      </p:pic>
      <p:pic>
        <p:nvPicPr>
          <p:cNvPr id="46" name="Picture 45"/>
          <p:cNvPicPr>
            <a:picLocks noChangeAspect="1"/>
          </p:cNvPicPr>
          <p:nvPr/>
        </p:nvPicPr>
        <p:blipFill>
          <a:blip r:embed="rId6"/>
          <a:stretch>
            <a:fillRect/>
          </a:stretch>
        </p:blipFill>
        <p:spPr>
          <a:xfrm>
            <a:off x="1584737" y="2463821"/>
            <a:ext cx="2388315" cy="3827110"/>
          </a:xfrm>
          <a:prstGeom prst="rect">
            <a:avLst/>
          </a:prstGeom>
        </p:spPr>
      </p:pic>
      <p:pic>
        <p:nvPicPr>
          <p:cNvPr id="47" name="Picture 46"/>
          <p:cNvPicPr>
            <a:picLocks noChangeAspect="1"/>
          </p:cNvPicPr>
          <p:nvPr/>
        </p:nvPicPr>
        <p:blipFill>
          <a:blip r:embed="rId7"/>
          <a:stretch>
            <a:fillRect/>
          </a:stretch>
        </p:blipFill>
        <p:spPr>
          <a:xfrm>
            <a:off x="3744016" y="2494825"/>
            <a:ext cx="2371606" cy="3806492"/>
          </a:xfrm>
          <a:prstGeom prst="rect">
            <a:avLst/>
          </a:prstGeom>
        </p:spPr>
      </p:pic>
    </p:spTree>
    <p:extLst>
      <p:ext uri="{BB962C8B-B14F-4D97-AF65-F5344CB8AC3E}">
        <p14:creationId xmlns:p14="http://schemas.microsoft.com/office/powerpoint/2010/main" val="3128341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53988" y="900954"/>
            <a:ext cx="7903509" cy="4678204"/>
          </a:xfrm>
          <a:prstGeom prst="rect">
            <a:avLst/>
          </a:prstGeom>
          <a:noFill/>
        </p:spPr>
        <p:txBody>
          <a:bodyPr wrap="square" rtlCol="0">
            <a:spAutoFit/>
          </a:bodyPr>
          <a:lstStyle/>
          <a:p>
            <a:pPr algn="just"/>
            <a:r>
              <a:rPr lang="en-US" sz="2000" b="1" dirty="0">
                <a:latin typeface="Arial" panose="020B0604020202020204" pitchFamily="34" charset="0"/>
                <a:cs typeface="Arial" panose="020B0604020202020204" pitchFamily="34" charset="0"/>
              </a:rPr>
              <a:t>Supplemental Figure 3:</a:t>
            </a:r>
            <a:r>
              <a:rPr lang="en-US" sz="2000" dirty="0">
                <a:latin typeface="Arial" panose="020B0604020202020204" pitchFamily="34" charset="0"/>
                <a:cs typeface="Arial" panose="020B0604020202020204" pitchFamily="34" charset="0"/>
              </a:rPr>
              <a:t> Parental CFBE41o- cells.  (S3A) Western blot of parental CFBE41o- cells which express an exceedingly small amount of ΔF508-CFTR (lane 1). Note that ΔF508-CFTR protein is present mostly as the B band.   Although small changes in B band can be noted amount the groups: E64 treatment alone (lane 2), tubacin treatment alone (lane 3); combination of correctors C4+C18 (lane 4); C4+C18 combined with E64 (lane 5); tubacin in combination with the correctors C3+C4; (lane 6); VX-809 treatment (lane 7) or in combination with E64 (lane 8) or tubacin (lane 9); the effects are not statistically significant most likely because of the small qualities of CFTR are below the level of reliable detectability. Summary data are normalized to the absence of treatment (S3C-I). (S3B&amp;C) depict the B and (S3D&amp;E) the C band summary data respectively</a:t>
            </a:r>
            <a:r>
              <a:rPr lang="en-US" dirty="0"/>
              <a:t>. Data are also represented as the ratio of B/B+C (S3F&amp;G) or C/B+C (S3H&amp;I). </a:t>
            </a:r>
          </a:p>
        </p:txBody>
      </p:sp>
    </p:spTree>
    <p:extLst>
      <p:ext uri="{BB962C8B-B14F-4D97-AF65-F5344CB8AC3E}">
        <p14:creationId xmlns:p14="http://schemas.microsoft.com/office/powerpoint/2010/main" val="3551763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46089" y="-13706"/>
            <a:ext cx="547681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Expression of LC3 in parental CFBE 41o- cells</a:t>
            </a:r>
          </a:p>
        </p:txBody>
      </p:sp>
      <p:grpSp>
        <p:nvGrpSpPr>
          <p:cNvPr id="2" name="Group 1"/>
          <p:cNvGrpSpPr/>
          <p:nvPr/>
        </p:nvGrpSpPr>
        <p:grpSpPr>
          <a:xfrm>
            <a:off x="6330950" y="1816100"/>
            <a:ext cx="3005138" cy="2554288"/>
            <a:chOff x="1662519" y="1576900"/>
            <a:chExt cx="4006849" cy="3405717"/>
          </a:xfrm>
        </p:grpSpPr>
        <p:graphicFrame>
          <p:nvGraphicFramePr>
            <p:cNvPr id="10" name="Object 9"/>
            <p:cNvGraphicFramePr>
              <a:graphicFrameLocks noChangeAspect="1"/>
            </p:cNvGraphicFramePr>
            <p:nvPr>
              <p:extLst/>
            </p:nvPr>
          </p:nvGraphicFramePr>
          <p:xfrm>
            <a:off x="1662519" y="1576900"/>
            <a:ext cx="4006849" cy="3405717"/>
          </p:xfrm>
          <a:graphic>
            <a:graphicData uri="http://schemas.openxmlformats.org/presentationml/2006/ole">
              <mc:AlternateContent xmlns:mc="http://schemas.openxmlformats.org/markup-compatibility/2006">
                <mc:Choice xmlns:v="urn:schemas-microsoft-com:vml" Requires="v">
                  <p:oleObj spid="_x0000_s2062" name="Prism 7" r:id="rId3" imgW="3478958" imgH="2956365" progId="Prism7.Document">
                    <p:embed/>
                  </p:oleObj>
                </mc:Choice>
                <mc:Fallback>
                  <p:oleObj name="Prism 7" r:id="rId3" imgW="3478958" imgH="2956365" progId="Prism7.Document">
                    <p:embed/>
                    <p:pic>
                      <p:nvPicPr>
                        <p:cNvPr id="10" name="Object 9"/>
                        <p:cNvPicPr/>
                        <p:nvPr/>
                      </p:nvPicPr>
                      <p:blipFill>
                        <a:blip r:embed="rId4"/>
                        <a:stretch>
                          <a:fillRect/>
                        </a:stretch>
                      </p:blipFill>
                      <p:spPr>
                        <a:xfrm>
                          <a:off x="1662519" y="1576900"/>
                          <a:ext cx="4006849" cy="3405717"/>
                        </a:xfrm>
                        <a:prstGeom prst="rect">
                          <a:avLst/>
                        </a:prstGeom>
                      </p:spPr>
                    </p:pic>
                  </p:oleObj>
                </mc:Fallback>
              </mc:AlternateContent>
            </a:graphicData>
          </a:graphic>
        </p:graphicFrame>
        <p:sp>
          <p:nvSpPr>
            <p:cNvPr id="3" name="TextBox 2"/>
            <p:cNvSpPr txBox="1"/>
            <p:nvPr/>
          </p:nvSpPr>
          <p:spPr>
            <a:xfrm>
              <a:off x="3612367" y="2135606"/>
              <a:ext cx="304800"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7" name="TextBox 6"/>
            <p:cNvSpPr txBox="1"/>
            <p:nvPr/>
          </p:nvSpPr>
          <p:spPr>
            <a:xfrm>
              <a:off x="3044969" y="1848422"/>
              <a:ext cx="499613"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12" name="TextBox 11"/>
            <p:cNvSpPr txBox="1"/>
            <p:nvPr/>
          </p:nvSpPr>
          <p:spPr>
            <a:xfrm>
              <a:off x="4531280" y="1778092"/>
              <a:ext cx="499613"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cxnSp>
          <p:nvCxnSpPr>
            <p:cNvPr id="13" name="Straight Connector 12"/>
            <p:cNvCxnSpPr/>
            <p:nvPr/>
          </p:nvCxnSpPr>
          <p:spPr>
            <a:xfrm>
              <a:off x="4188862" y="1788366"/>
              <a:ext cx="54864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254251" y="1602320"/>
              <a:ext cx="499613"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grpSp>
      <p:grpSp>
        <p:nvGrpSpPr>
          <p:cNvPr id="6" name="Group 5"/>
          <p:cNvGrpSpPr/>
          <p:nvPr/>
        </p:nvGrpSpPr>
        <p:grpSpPr>
          <a:xfrm>
            <a:off x="3463925" y="1795463"/>
            <a:ext cx="2889250" cy="2578100"/>
            <a:chOff x="7409283" y="2719011"/>
            <a:chExt cx="3852333" cy="3437466"/>
          </a:xfrm>
        </p:grpSpPr>
        <p:graphicFrame>
          <p:nvGraphicFramePr>
            <p:cNvPr id="11" name="Object 10"/>
            <p:cNvGraphicFramePr>
              <a:graphicFrameLocks noChangeAspect="1"/>
            </p:cNvGraphicFramePr>
            <p:nvPr>
              <p:extLst/>
            </p:nvPr>
          </p:nvGraphicFramePr>
          <p:xfrm>
            <a:off x="7409283" y="2719011"/>
            <a:ext cx="3852333" cy="3437466"/>
          </p:xfrm>
          <a:graphic>
            <a:graphicData uri="http://schemas.openxmlformats.org/presentationml/2006/ole">
              <mc:AlternateContent xmlns:mc="http://schemas.openxmlformats.org/markup-compatibility/2006">
                <mc:Choice xmlns:v="urn:schemas-microsoft-com:vml" Requires="v">
                  <p:oleObj spid="_x0000_s2063" name="Prism 7" r:id="rId5" imgW="3341816" imgH="2983722" progId="Prism7.Document">
                    <p:embed/>
                  </p:oleObj>
                </mc:Choice>
                <mc:Fallback>
                  <p:oleObj name="Prism 7" r:id="rId5" imgW="3341816" imgH="2983722" progId="Prism7.Document">
                    <p:embed/>
                    <p:pic>
                      <p:nvPicPr>
                        <p:cNvPr id="11" name="Object 10"/>
                        <p:cNvPicPr/>
                        <p:nvPr/>
                      </p:nvPicPr>
                      <p:blipFill>
                        <a:blip r:embed="rId6"/>
                        <a:stretch>
                          <a:fillRect/>
                        </a:stretch>
                      </p:blipFill>
                      <p:spPr>
                        <a:xfrm>
                          <a:off x="7409283" y="2719011"/>
                          <a:ext cx="3852333" cy="3437466"/>
                        </a:xfrm>
                        <a:prstGeom prst="rect">
                          <a:avLst/>
                        </a:prstGeom>
                      </p:spPr>
                    </p:pic>
                  </p:oleObj>
                </mc:Fallback>
              </mc:AlternateContent>
            </a:graphicData>
          </a:graphic>
        </p:graphicFrame>
        <p:sp>
          <p:nvSpPr>
            <p:cNvPr id="9" name="TextBox 8"/>
            <p:cNvSpPr txBox="1"/>
            <p:nvPr/>
          </p:nvSpPr>
          <p:spPr>
            <a:xfrm>
              <a:off x="10672643" y="3677474"/>
              <a:ext cx="304800"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15" name="TextBox 14"/>
            <p:cNvSpPr txBox="1"/>
            <p:nvPr/>
          </p:nvSpPr>
          <p:spPr>
            <a:xfrm>
              <a:off x="8621342" y="3646653"/>
              <a:ext cx="499613"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16" name="TextBox 15"/>
            <p:cNvSpPr txBox="1"/>
            <p:nvPr/>
          </p:nvSpPr>
          <p:spPr>
            <a:xfrm>
              <a:off x="9183518" y="3815930"/>
              <a:ext cx="304800"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17" name="TextBox 16"/>
            <p:cNvSpPr txBox="1"/>
            <p:nvPr/>
          </p:nvSpPr>
          <p:spPr>
            <a:xfrm>
              <a:off x="9654540" y="3646653"/>
              <a:ext cx="443423"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sp>
          <p:nvSpPr>
            <p:cNvPr id="18" name="TextBox 17"/>
            <p:cNvSpPr txBox="1"/>
            <p:nvPr/>
          </p:nvSpPr>
          <p:spPr>
            <a:xfrm>
              <a:off x="10063714" y="3027559"/>
              <a:ext cx="598655"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cxnSp>
          <p:nvCxnSpPr>
            <p:cNvPr id="19" name="Straight Connector 18"/>
            <p:cNvCxnSpPr/>
            <p:nvPr/>
          </p:nvCxnSpPr>
          <p:spPr>
            <a:xfrm>
              <a:off x="8839890" y="3073399"/>
              <a:ext cx="146304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9421020" y="2883737"/>
              <a:ext cx="443423"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cxnSp>
          <p:nvCxnSpPr>
            <p:cNvPr id="21" name="Straight Connector 20"/>
            <p:cNvCxnSpPr/>
            <p:nvPr/>
          </p:nvCxnSpPr>
          <p:spPr>
            <a:xfrm>
              <a:off x="9744016" y="2923783"/>
              <a:ext cx="54864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9842003" y="2728163"/>
              <a:ext cx="443423" cy="369332"/>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a:t>
              </a:r>
            </a:p>
          </p:txBody>
        </p:sp>
      </p:grpSp>
      <p:sp>
        <p:nvSpPr>
          <p:cNvPr id="44" name="TextBox 43"/>
          <p:cNvSpPr txBox="1"/>
          <p:nvPr/>
        </p:nvSpPr>
        <p:spPr>
          <a:xfrm>
            <a:off x="6075024" y="370275"/>
            <a:ext cx="730862" cy="3693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C4+C18</a:t>
            </a:r>
          </a:p>
          <a:p>
            <a:r>
              <a:rPr lang="en-US" sz="900" dirty="0">
                <a:latin typeface="Arial" panose="020B0604020202020204" pitchFamily="34" charset="0"/>
                <a:cs typeface="Arial" panose="020B0604020202020204" pitchFamily="34" charset="0"/>
              </a:rPr>
              <a:t>+E64</a:t>
            </a:r>
          </a:p>
        </p:txBody>
      </p:sp>
      <p:sp>
        <p:nvSpPr>
          <p:cNvPr id="45" name="TextBox 44"/>
          <p:cNvSpPr txBox="1"/>
          <p:nvPr/>
        </p:nvSpPr>
        <p:spPr>
          <a:xfrm>
            <a:off x="6801221" y="397289"/>
            <a:ext cx="623143" cy="3693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C4+C18</a:t>
            </a:r>
          </a:p>
          <a:p>
            <a:r>
              <a:rPr lang="en-US" sz="900" dirty="0">
                <a:latin typeface="Arial" panose="020B0604020202020204" pitchFamily="34" charset="0"/>
                <a:cs typeface="Arial" panose="020B0604020202020204" pitchFamily="34" charset="0"/>
              </a:rPr>
              <a:t>+Tuba</a:t>
            </a:r>
          </a:p>
        </p:txBody>
      </p:sp>
      <p:grpSp>
        <p:nvGrpSpPr>
          <p:cNvPr id="8" name="Group 7">
            <a:extLst>
              <a:ext uri="{FF2B5EF4-FFF2-40B4-BE49-F238E27FC236}">
                <a16:creationId xmlns:a16="http://schemas.microsoft.com/office/drawing/2014/main" id="{A09AC2F6-8857-4088-8653-63F7605359F8}"/>
              </a:ext>
            </a:extLst>
          </p:cNvPr>
          <p:cNvGrpSpPr/>
          <p:nvPr/>
        </p:nvGrpSpPr>
        <p:grpSpPr>
          <a:xfrm>
            <a:off x="2154883" y="364607"/>
            <a:ext cx="7268016" cy="1247218"/>
            <a:chOff x="928973" y="734693"/>
            <a:chExt cx="5758805" cy="1247218"/>
          </a:xfrm>
        </p:grpSpPr>
        <p:sp>
          <p:nvSpPr>
            <p:cNvPr id="39" name="TextBox 38"/>
            <p:cNvSpPr txBox="1"/>
            <p:nvPr/>
          </p:nvSpPr>
          <p:spPr>
            <a:xfrm>
              <a:off x="6036597" y="767375"/>
              <a:ext cx="651181" cy="3693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VX809</a:t>
              </a:r>
            </a:p>
            <a:p>
              <a:r>
                <a:rPr lang="en-US" sz="900" dirty="0">
                  <a:latin typeface="Arial" panose="020B0604020202020204" pitchFamily="34" charset="0"/>
                  <a:cs typeface="Arial" panose="020B0604020202020204" pitchFamily="34" charset="0"/>
                </a:rPr>
                <a:t>+Tuba</a:t>
              </a:r>
            </a:p>
          </p:txBody>
        </p:sp>
        <p:sp>
          <p:nvSpPr>
            <p:cNvPr id="40" name="TextBox 39"/>
            <p:cNvSpPr txBox="1"/>
            <p:nvPr/>
          </p:nvSpPr>
          <p:spPr>
            <a:xfrm>
              <a:off x="2011313" y="779024"/>
              <a:ext cx="56055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Control</a:t>
              </a:r>
            </a:p>
          </p:txBody>
        </p:sp>
        <p:sp>
          <p:nvSpPr>
            <p:cNvPr id="41" name="TextBox 40"/>
            <p:cNvSpPr txBox="1"/>
            <p:nvPr/>
          </p:nvSpPr>
          <p:spPr>
            <a:xfrm>
              <a:off x="2647052" y="779024"/>
              <a:ext cx="427266"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E64</a:t>
              </a:r>
            </a:p>
          </p:txBody>
        </p:sp>
        <p:sp>
          <p:nvSpPr>
            <p:cNvPr id="42" name="TextBox 41"/>
            <p:cNvSpPr txBox="1"/>
            <p:nvPr/>
          </p:nvSpPr>
          <p:spPr>
            <a:xfrm>
              <a:off x="3075446" y="777491"/>
              <a:ext cx="427266"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Tuba</a:t>
              </a:r>
            </a:p>
          </p:txBody>
        </p:sp>
        <p:sp>
          <p:nvSpPr>
            <p:cNvPr id="43" name="TextBox 42"/>
            <p:cNvSpPr txBox="1"/>
            <p:nvPr/>
          </p:nvSpPr>
          <p:spPr>
            <a:xfrm>
              <a:off x="3510584" y="777491"/>
              <a:ext cx="579098"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C4+C18</a:t>
              </a:r>
            </a:p>
          </p:txBody>
        </p:sp>
        <p:sp>
          <p:nvSpPr>
            <p:cNvPr id="46" name="TextBox 45"/>
            <p:cNvSpPr txBox="1"/>
            <p:nvPr/>
          </p:nvSpPr>
          <p:spPr>
            <a:xfrm>
              <a:off x="5166274" y="777491"/>
              <a:ext cx="448022"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VX809</a:t>
              </a:r>
            </a:p>
          </p:txBody>
        </p:sp>
        <p:sp>
          <p:nvSpPr>
            <p:cNvPr id="47" name="TextBox 46"/>
            <p:cNvSpPr txBox="1"/>
            <p:nvPr/>
          </p:nvSpPr>
          <p:spPr>
            <a:xfrm>
              <a:off x="5554003" y="734693"/>
              <a:ext cx="605924" cy="3693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 VX809</a:t>
              </a:r>
            </a:p>
            <a:p>
              <a:r>
                <a:rPr lang="en-US" sz="900" dirty="0">
                  <a:latin typeface="Arial" panose="020B0604020202020204" pitchFamily="34" charset="0"/>
                  <a:cs typeface="Arial" panose="020B0604020202020204" pitchFamily="34" charset="0"/>
                </a:rPr>
                <a:t>+E64</a:t>
              </a:r>
            </a:p>
          </p:txBody>
        </p:sp>
        <p:sp>
          <p:nvSpPr>
            <p:cNvPr id="48" name="TextBox 47"/>
            <p:cNvSpPr txBox="1"/>
            <p:nvPr/>
          </p:nvSpPr>
          <p:spPr>
            <a:xfrm>
              <a:off x="1003192" y="790548"/>
              <a:ext cx="936478"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CFBE 41o</a:t>
              </a:r>
              <a:r>
                <a:rPr lang="en-US" sz="1200" baseline="30000" dirty="0">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sp>
          <p:nvSpPr>
            <p:cNvPr id="49" name="TextBox 48"/>
            <p:cNvSpPr txBox="1"/>
            <p:nvPr/>
          </p:nvSpPr>
          <p:spPr>
            <a:xfrm>
              <a:off x="1023242" y="1251224"/>
              <a:ext cx="380535" cy="230832"/>
            </a:xfrm>
            <a:prstGeom prst="rect">
              <a:avLst/>
            </a:prstGeom>
            <a:noFill/>
          </p:spPr>
          <p:txBody>
            <a:bodyPr wrap="square" rtlCol="0">
              <a:spAutoFit/>
            </a:bodyPr>
            <a:lstStyle/>
            <a:p>
              <a:r>
                <a:rPr lang="en-US" sz="900" b="1" dirty="0">
                  <a:latin typeface="Arial" panose="020B0604020202020204" pitchFamily="34" charset="0"/>
                  <a:cs typeface="Arial" panose="020B0604020202020204" pitchFamily="34" charset="0"/>
                </a:rPr>
                <a:t>LC3</a:t>
              </a:r>
            </a:p>
          </p:txBody>
        </p:sp>
        <p:pic>
          <p:nvPicPr>
            <p:cNvPr id="50" name="Picture 49"/>
            <p:cNvPicPr>
              <a:picLocks noChangeAspect="1"/>
            </p:cNvPicPr>
            <p:nvPr/>
          </p:nvPicPr>
          <p:blipFill rotWithShape="1">
            <a:blip r:embed="rId7" cstate="print">
              <a:extLst>
                <a:ext uri="{28A0092B-C50C-407E-A947-70E740481C1C}">
                  <a14:useLocalDpi xmlns:a14="http://schemas.microsoft.com/office/drawing/2010/main" val="0"/>
                </a:ext>
              </a:extLst>
            </a:blip>
            <a:srcRect l="26903" t="20947" r="23223" b="71058"/>
            <a:stretch/>
          </p:blipFill>
          <p:spPr>
            <a:xfrm>
              <a:off x="2100139" y="1136887"/>
              <a:ext cx="4430731" cy="473514"/>
            </a:xfrm>
            <a:prstGeom prst="rect">
              <a:avLst/>
            </a:prstGeom>
            <a:ln>
              <a:solidFill>
                <a:schemeClr val="tx1"/>
              </a:solidFill>
            </a:ln>
          </p:spPr>
        </p:pic>
        <p:sp>
          <p:nvSpPr>
            <p:cNvPr id="51" name="TextBox 50"/>
            <p:cNvSpPr txBox="1"/>
            <p:nvPr/>
          </p:nvSpPr>
          <p:spPr>
            <a:xfrm>
              <a:off x="1364589" y="1156681"/>
              <a:ext cx="427581"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LC3-I</a:t>
              </a:r>
            </a:p>
          </p:txBody>
        </p:sp>
        <p:sp>
          <p:nvSpPr>
            <p:cNvPr id="52" name="TextBox 51"/>
            <p:cNvSpPr txBox="1"/>
            <p:nvPr/>
          </p:nvSpPr>
          <p:spPr>
            <a:xfrm>
              <a:off x="1364589" y="1410158"/>
              <a:ext cx="560554"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LC3-II</a:t>
              </a:r>
            </a:p>
          </p:txBody>
        </p:sp>
        <p:cxnSp>
          <p:nvCxnSpPr>
            <p:cNvPr id="53" name="Straight Arrow Connector 52"/>
            <p:cNvCxnSpPr/>
            <p:nvPr/>
          </p:nvCxnSpPr>
          <p:spPr>
            <a:xfrm>
              <a:off x="1741502" y="1315615"/>
              <a:ext cx="3429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1741502" y="1460738"/>
              <a:ext cx="3429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928973" y="1637298"/>
              <a:ext cx="694053"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GAPDH(36)</a:t>
              </a:r>
            </a:p>
          </p:txBody>
        </p:sp>
        <p:cxnSp>
          <p:nvCxnSpPr>
            <p:cNvPr id="56" name="Straight Arrow Connector 55"/>
            <p:cNvCxnSpPr/>
            <p:nvPr/>
          </p:nvCxnSpPr>
          <p:spPr>
            <a:xfrm>
              <a:off x="1647952" y="1871964"/>
              <a:ext cx="342900" cy="0"/>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1653773" y="1682820"/>
              <a:ext cx="301493"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38</a:t>
              </a:r>
            </a:p>
          </p:txBody>
        </p:sp>
        <p:pic>
          <p:nvPicPr>
            <p:cNvPr id="58" name="Picture 57"/>
            <p:cNvPicPr>
              <a:picLocks noChangeAspect="1"/>
            </p:cNvPicPr>
            <p:nvPr/>
          </p:nvPicPr>
          <p:blipFill rotWithShape="1">
            <a:blip r:embed="rId8" cstate="print">
              <a:extLst>
                <a:ext uri="{28A0092B-C50C-407E-A947-70E740481C1C}">
                  <a14:useLocalDpi xmlns:a14="http://schemas.microsoft.com/office/drawing/2010/main" val="0"/>
                </a:ext>
              </a:extLst>
            </a:blip>
            <a:srcRect l="27094" t="24659" r="24556" b="68488"/>
            <a:stretch/>
          </p:blipFill>
          <p:spPr>
            <a:xfrm>
              <a:off x="2101044" y="1656103"/>
              <a:ext cx="4429826" cy="325808"/>
            </a:xfrm>
            <a:prstGeom prst="rect">
              <a:avLst/>
            </a:prstGeom>
            <a:ln>
              <a:solidFill>
                <a:schemeClr val="tx1"/>
              </a:solidFill>
            </a:ln>
          </p:spPr>
        </p:pic>
        <p:sp>
          <p:nvSpPr>
            <p:cNvPr id="59" name="TextBox 58"/>
            <p:cNvSpPr txBox="1"/>
            <p:nvPr/>
          </p:nvSpPr>
          <p:spPr>
            <a:xfrm>
              <a:off x="1788923" y="1110932"/>
              <a:ext cx="301493"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17</a:t>
              </a:r>
            </a:p>
          </p:txBody>
        </p:sp>
      </p:grpSp>
      <p:graphicFrame>
        <p:nvGraphicFramePr>
          <p:cNvPr id="61" name="Object 60">
            <a:extLst>
              <a:ext uri="{FF2B5EF4-FFF2-40B4-BE49-F238E27FC236}">
                <a16:creationId xmlns:a16="http://schemas.microsoft.com/office/drawing/2014/main" id="{83B875E5-36C5-4A45-AB8E-58A18861165C}"/>
              </a:ext>
            </a:extLst>
          </p:cNvPr>
          <p:cNvGraphicFramePr>
            <a:graphicFrameLocks noChangeAspect="1"/>
          </p:cNvGraphicFramePr>
          <p:nvPr>
            <p:extLst/>
          </p:nvPr>
        </p:nvGraphicFramePr>
        <p:xfrm>
          <a:off x="6453189" y="4189414"/>
          <a:ext cx="2909887" cy="2573337"/>
        </p:xfrm>
        <a:graphic>
          <a:graphicData uri="http://schemas.openxmlformats.org/presentationml/2006/ole">
            <mc:AlternateContent xmlns:mc="http://schemas.openxmlformats.org/markup-compatibility/2006">
              <mc:Choice xmlns:v="urn:schemas-microsoft-com:vml" Requires="v">
                <p:oleObj spid="_x0000_s2064" name="Prism 7" r:id="rId9" imgW="3436124" imgH="3117628" progId="Prism7.Document">
                  <p:embed/>
                </p:oleObj>
              </mc:Choice>
              <mc:Fallback>
                <p:oleObj name="Prism 7" r:id="rId9" imgW="3436124" imgH="3117628" progId="Prism7.Document">
                  <p:embed/>
                  <p:pic>
                    <p:nvPicPr>
                      <p:cNvPr id="61" name="Object 60">
                        <a:extLst>
                          <a:ext uri="{FF2B5EF4-FFF2-40B4-BE49-F238E27FC236}">
                            <a16:creationId xmlns:a16="http://schemas.microsoft.com/office/drawing/2014/main" id="{83B875E5-36C5-4A45-AB8E-58A18861165C}"/>
                          </a:ext>
                        </a:extLst>
                      </p:cNvPr>
                      <p:cNvPicPr/>
                      <p:nvPr/>
                    </p:nvPicPr>
                    <p:blipFill>
                      <a:blip r:embed="rId10"/>
                      <a:stretch>
                        <a:fillRect/>
                      </a:stretch>
                    </p:blipFill>
                    <p:spPr>
                      <a:xfrm>
                        <a:off x="6453189" y="4189414"/>
                        <a:ext cx="2909887" cy="2573337"/>
                      </a:xfrm>
                      <a:prstGeom prst="rect">
                        <a:avLst/>
                      </a:prstGeom>
                    </p:spPr>
                  </p:pic>
                </p:oleObj>
              </mc:Fallback>
            </mc:AlternateContent>
          </a:graphicData>
        </a:graphic>
      </p:graphicFrame>
      <p:graphicFrame>
        <p:nvGraphicFramePr>
          <p:cNvPr id="62" name="Object 61">
            <a:extLst>
              <a:ext uri="{FF2B5EF4-FFF2-40B4-BE49-F238E27FC236}">
                <a16:creationId xmlns:a16="http://schemas.microsoft.com/office/drawing/2014/main" id="{161EDA89-CCEB-4EAC-B950-7A7115C0A03C}"/>
              </a:ext>
            </a:extLst>
          </p:cNvPr>
          <p:cNvGraphicFramePr>
            <a:graphicFrameLocks noChangeAspect="1"/>
          </p:cNvGraphicFramePr>
          <p:nvPr>
            <p:extLst/>
          </p:nvPr>
        </p:nvGraphicFramePr>
        <p:xfrm>
          <a:off x="3554413" y="4095750"/>
          <a:ext cx="3071812" cy="2719388"/>
        </p:xfrm>
        <a:graphic>
          <a:graphicData uri="http://schemas.openxmlformats.org/presentationml/2006/ole">
            <mc:AlternateContent xmlns:mc="http://schemas.openxmlformats.org/markup-compatibility/2006">
              <mc:Choice xmlns:v="urn:schemas-microsoft-com:vml" Requires="v">
                <p:oleObj spid="_x0000_s2065" name="Prism 7" r:id="rId11" imgW="3352254" imgH="3047795" progId="Prism7.Document">
                  <p:embed/>
                </p:oleObj>
              </mc:Choice>
              <mc:Fallback>
                <p:oleObj name="Prism 7" r:id="rId11" imgW="3352254" imgH="3047795" progId="Prism7.Document">
                  <p:embed/>
                  <p:pic>
                    <p:nvPicPr>
                      <p:cNvPr id="62" name="Object 61">
                        <a:extLst>
                          <a:ext uri="{FF2B5EF4-FFF2-40B4-BE49-F238E27FC236}">
                            <a16:creationId xmlns:a16="http://schemas.microsoft.com/office/drawing/2014/main" id="{161EDA89-CCEB-4EAC-B950-7A7115C0A03C}"/>
                          </a:ext>
                        </a:extLst>
                      </p:cNvPr>
                      <p:cNvPicPr/>
                      <p:nvPr/>
                    </p:nvPicPr>
                    <p:blipFill>
                      <a:blip r:embed="rId12"/>
                      <a:stretch>
                        <a:fillRect/>
                      </a:stretch>
                    </p:blipFill>
                    <p:spPr>
                      <a:xfrm>
                        <a:off x="3554413" y="4095750"/>
                        <a:ext cx="3071812" cy="2719388"/>
                      </a:xfrm>
                      <a:prstGeom prst="rect">
                        <a:avLst/>
                      </a:prstGeom>
                    </p:spPr>
                  </p:pic>
                </p:oleObj>
              </mc:Fallback>
            </mc:AlternateContent>
          </a:graphicData>
        </a:graphic>
      </p:graphicFrame>
      <p:sp>
        <p:nvSpPr>
          <p:cNvPr id="63" name="TextBox 62"/>
          <p:cNvSpPr txBox="1"/>
          <p:nvPr/>
        </p:nvSpPr>
        <p:spPr>
          <a:xfrm>
            <a:off x="1694230" y="6408058"/>
            <a:ext cx="2469120" cy="369332"/>
          </a:xfrm>
          <a:prstGeom prst="rect">
            <a:avLst/>
          </a:prstGeom>
          <a:noFill/>
        </p:spPr>
        <p:txBody>
          <a:bodyPr wrap="square" rtlCol="0">
            <a:spAutoFit/>
          </a:bodyPr>
          <a:lstStyle/>
          <a:p>
            <a:r>
              <a:rPr lang="en-US" dirty="0" smtClean="0"/>
              <a:t>Supplemental Figure 4</a:t>
            </a:r>
            <a:endParaRPr lang="en-US" dirty="0"/>
          </a:p>
        </p:txBody>
      </p:sp>
      <p:sp>
        <p:nvSpPr>
          <p:cNvPr id="65" name="TextBox 64"/>
          <p:cNvSpPr txBox="1"/>
          <p:nvPr/>
        </p:nvSpPr>
        <p:spPr>
          <a:xfrm>
            <a:off x="1777840" y="897880"/>
            <a:ext cx="550415" cy="369332"/>
          </a:xfrm>
          <a:prstGeom prst="rect">
            <a:avLst/>
          </a:prstGeom>
          <a:noFill/>
        </p:spPr>
        <p:txBody>
          <a:bodyPr wrap="square" rtlCol="0">
            <a:spAutoFit/>
          </a:bodyPr>
          <a:lstStyle/>
          <a:p>
            <a:r>
              <a:rPr lang="en-US" dirty="0"/>
              <a:t>(A)</a:t>
            </a:r>
          </a:p>
        </p:txBody>
      </p:sp>
      <p:sp>
        <p:nvSpPr>
          <p:cNvPr id="66" name="TextBox 65"/>
          <p:cNvSpPr txBox="1"/>
          <p:nvPr/>
        </p:nvSpPr>
        <p:spPr>
          <a:xfrm>
            <a:off x="6980277" y="4036312"/>
            <a:ext cx="550415" cy="369332"/>
          </a:xfrm>
          <a:prstGeom prst="rect">
            <a:avLst/>
          </a:prstGeom>
          <a:noFill/>
        </p:spPr>
        <p:txBody>
          <a:bodyPr wrap="square" rtlCol="0">
            <a:spAutoFit/>
          </a:bodyPr>
          <a:lstStyle/>
          <a:p>
            <a:r>
              <a:rPr lang="en-US" dirty="0"/>
              <a:t>(E)</a:t>
            </a:r>
          </a:p>
        </p:txBody>
      </p:sp>
      <p:sp>
        <p:nvSpPr>
          <p:cNvPr id="67" name="TextBox 66"/>
          <p:cNvSpPr txBox="1"/>
          <p:nvPr/>
        </p:nvSpPr>
        <p:spPr>
          <a:xfrm>
            <a:off x="6873949" y="1662242"/>
            <a:ext cx="550415" cy="369332"/>
          </a:xfrm>
          <a:prstGeom prst="rect">
            <a:avLst/>
          </a:prstGeom>
          <a:noFill/>
        </p:spPr>
        <p:txBody>
          <a:bodyPr wrap="square" rtlCol="0">
            <a:spAutoFit/>
          </a:bodyPr>
          <a:lstStyle/>
          <a:p>
            <a:r>
              <a:rPr lang="en-US" dirty="0"/>
              <a:t>(D)</a:t>
            </a:r>
          </a:p>
        </p:txBody>
      </p:sp>
      <p:sp>
        <p:nvSpPr>
          <p:cNvPr id="68" name="TextBox 67"/>
          <p:cNvSpPr txBox="1"/>
          <p:nvPr/>
        </p:nvSpPr>
        <p:spPr>
          <a:xfrm>
            <a:off x="4009910" y="3978380"/>
            <a:ext cx="550415" cy="369332"/>
          </a:xfrm>
          <a:prstGeom prst="rect">
            <a:avLst/>
          </a:prstGeom>
          <a:noFill/>
        </p:spPr>
        <p:txBody>
          <a:bodyPr wrap="square" rtlCol="0">
            <a:spAutoFit/>
          </a:bodyPr>
          <a:lstStyle/>
          <a:p>
            <a:r>
              <a:rPr lang="en-US" dirty="0"/>
              <a:t>(C)</a:t>
            </a:r>
          </a:p>
        </p:txBody>
      </p:sp>
      <p:sp>
        <p:nvSpPr>
          <p:cNvPr id="69" name="TextBox 68"/>
          <p:cNvSpPr txBox="1"/>
          <p:nvPr/>
        </p:nvSpPr>
        <p:spPr>
          <a:xfrm>
            <a:off x="3888143" y="1853874"/>
            <a:ext cx="550415" cy="369332"/>
          </a:xfrm>
          <a:prstGeom prst="rect">
            <a:avLst/>
          </a:prstGeom>
          <a:noFill/>
        </p:spPr>
        <p:txBody>
          <a:bodyPr wrap="square" rtlCol="0">
            <a:spAutoFit/>
          </a:bodyPr>
          <a:lstStyle/>
          <a:p>
            <a:r>
              <a:rPr lang="en-US" dirty="0"/>
              <a:t>(B)</a:t>
            </a:r>
          </a:p>
        </p:txBody>
      </p:sp>
    </p:spTree>
    <p:extLst>
      <p:ext uri="{BB962C8B-B14F-4D97-AF65-F5344CB8AC3E}">
        <p14:creationId xmlns:p14="http://schemas.microsoft.com/office/powerpoint/2010/main" val="20734495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10800000" flipV="1">
            <a:off x="793831" y="1849257"/>
            <a:ext cx="11107456" cy="3170099"/>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Supplemental Figure 4:</a:t>
            </a:r>
            <a:r>
              <a:rPr lang="en-US" sz="2000" dirty="0">
                <a:latin typeface="Arial" panose="020B0604020202020204" pitchFamily="34" charset="0"/>
                <a:cs typeface="Arial" panose="020B0604020202020204" pitchFamily="34" charset="0"/>
              </a:rPr>
              <a:t> Autophagy and Parental CFBE41o- cells.  (S4A). Western blot of LC3 I&amp;II measured in parental CFBE41o- cells (lane 1).  Note that treatment with E64, or tubacin (lanes 2-3) has a significant effect on the ratio of LC3II/I (S4B) with much less relative effect on the absolute amount of LC3-II (lanes 1-4) (S4C).  In contrast, following treatment with the combination of correctors and E64 (lane 5) there is a significant increase in the LC3II/I ratio  (S4C) and absolute amount (S4C) of LC3II. Tubacin treatment has a small effect in combination with C4+C18 (lane 6) (S4B-C).  VX-809 has a similar albeit smaller effect compared to the combination of correctors (lane 7-9) (S4D-E).  Data are normalized to the absence of treatment. (S4B-C). Data are expressed as the mean ± SEM of 3 independent experiments. Methods as described for Figure 1.</a:t>
            </a:r>
          </a:p>
        </p:txBody>
      </p:sp>
    </p:spTree>
    <p:extLst>
      <p:ext uri="{BB962C8B-B14F-4D97-AF65-F5344CB8AC3E}">
        <p14:creationId xmlns:p14="http://schemas.microsoft.com/office/powerpoint/2010/main" val="29155491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TotalTime>
  <Words>1101</Words>
  <Application>Microsoft Office PowerPoint</Application>
  <PresentationFormat>Widescreen</PresentationFormat>
  <Paragraphs>138</Paragraphs>
  <Slides>8</Slides>
  <Notes>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3" baseType="lpstr">
      <vt:lpstr>Arial</vt:lpstr>
      <vt:lpstr>Calibri</vt:lpstr>
      <vt:lpstr>Calibri Light</vt:lpstr>
      <vt:lpstr>Office Theme</vt:lpstr>
      <vt:lpstr>Prism 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Johns Hopkins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Bill Guggino</dc:creator>
  <cp:lastModifiedBy>Esther Choi</cp:lastModifiedBy>
  <cp:revision>7</cp:revision>
  <dcterms:created xsi:type="dcterms:W3CDTF">2018-05-26T23:26:44Z</dcterms:created>
  <dcterms:modified xsi:type="dcterms:W3CDTF">2019-02-28T16:12:07Z</dcterms:modified>
</cp:coreProperties>
</file>