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1"/>
    <p:restoredTop sz="94679"/>
  </p:normalViewPr>
  <p:slideViewPr>
    <p:cSldViewPr snapToGrid="0" snapToObjects="1">
      <p:cViewPr>
        <p:scale>
          <a:sx n="192" d="100"/>
          <a:sy n="192" d="100"/>
        </p:scale>
        <p:origin x="-1744" y="-48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6A6EF-ECBD-D446-9B19-F5833923D8E7}" type="datetimeFigureOut">
              <a:rPr lang="en-US" smtClean="0"/>
              <a:t>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0272-32E8-6A45-A161-9DE0A712D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6A6EF-ECBD-D446-9B19-F5833923D8E7}" type="datetimeFigureOut">
              <a:rPr lang="en-US" smtClean="0"/>
              <a:t>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0272-32E8-6A45-A161-9DE0A712D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6A6EF-ECBD-D446-9B19-F5833923D8E7}" type="datetimeFigureOut">
              <a:rPr lang="en-US" smtClean="0"/>
              <a:t>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0272-32E8-6A45-A161-9DE0A712D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6A6EF-ECBD-D446-9B19-F5833923D8E7}" type="datetimeFigureOut">
              <a:rPr lang="en-US" smtClean="0"/>
              <a:t>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0272-32E8-6A45-A161-9DE0A712D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6A6EF-ECBD-D446-9B19-F5833923D8E7}" type="datetimeFigureOut">
              <a:rPr lang="en-US" smtClean="0"/>
              <a:t>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0272-32E8-6A45-A161-9DE0A712D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6A6EF-ECBD-D446-9B19-F5833923D8E7}" type="datetimeFigureOut">
              <a:rPr lang="en-US" smtClean="0"/>
              <a:t>1/15/19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0272-32E8-6A45-A161-9DE0A712D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6A6EF-ECBD-D446-9B19-F5833923D8E7}" type="datetimeFigureOut">
              <a:rPr lang="en-US" smtClean="0"/>
              <a:t>1/15/19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0272-32E8-6A45-A161-9DE0A712D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6A6EF-ECBD-D446-9B19-F5833923D8E7}" type="datetimeFigureOut">
              <a:rPr lang="en-US" smtClean="0"/>
              <a:t>1/15/19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0272-32E8-6A45-A161-9DE0A712D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6A6EF-ECBD-D446-9B19-F5833923D8E7}" type="datetimeFigureOut">
              <a:rPr lang="en-US" smtClean="0"/>
              <a:t>1/15/19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0272-32E8-6A45-A161-9DE0A712D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6A6EF-ECBD-D446-9B19-F5833923D8E7}" type="datetimeFigureOut">
              <a:rPr lang="en-US" smtClean="0"/>
              <a:t>1/15/19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0272-32E8-6A45-A161-9DE0A712D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6A6EF-ECBD-D446-9B19-F5833923D8E7}" type="datetimeFigureOut">
              <a:rPr lang="en-US" smtClean="0"/>
              <a:t>1/15/19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30272-32E8-6A45-A161-9DE0A712D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6A6EF-ECBD-D446-9B19-F5833923D8E7}" type="datetimeFigureOut">
              <a:rPr lang="en-US" smtClean="0"/>
              <a:t>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30272-32E8-6A45-A161-9DE0A712D2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111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699990"/>
              </p:ext>
            </p:extLst>
          </p:nvPr>
        </p:nvGraphicFramePr>
        <p:xfrm>
          <a:off x="695740" y="2127814"/>
          <a:ext cx="5506277" cy="699281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409607"/>
                <a:gridCol w="1277456"/>
                <a:gridCol w="969106"/>
                <a:gridCol w="925054"/>
                <a:gridCol w="925054"/>
              </a:tblGrid>
              <a:tr h="33049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>
                          <a:effectLst/>
                        </a:rPr>
                        <a:t>Locus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>
                          <a:effectLst/>
                        </a:rPr>
                        <a:t>Known Phenotype Association</a:t>
                      </a:r>
                      <a:r>
                        <a:rPr lang="en-US" sz="1100" b="1" u="none" strike="noStrike" baseline="30000">
                          <a:effectLst/>
                        </a:rPr>
                        <a:t>13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err="1" smtClean="0">
                          <a:effectLst/>
                        </a:rPr>
                        <a:t>PhyC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>
                          <a:effectLst/>
                        </a:rPr>
                        <a:t>Locus-based GWAS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>
                          <a:effectLst/>
                        </a:rPr>
                        <a:t>Variant-based GWAS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err="1">
                          <a:effectLst/>
                        </a:rPr>
                        <a:t>argJ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Novel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smtClean="0">
                          <a:effectLst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smtClean="0">
                          <a:effectLst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2+4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ro-RO" sz="1100" b="1" u="none" strike="noStrike" dirty="0">
                          <a:effectLst/>
                        </a:rPr>
                        <a:t>cut5b-Rv3725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Novel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smtClean="0">
                          <a:effectLst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smtClean="0">
                          <a:effectLst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eis-Rv2417c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AG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smtClean="0">
                          <a:effectLst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smtClean="0">
                          <a:effectLst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embB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EMB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2, 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2, 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smtClean="0">
                          <a:effectLst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embC-embA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EMB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2, 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smtClean="0">
                          <a:effectLst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err="1">
                          <a:effectLst/>
                        </a:rPr>
                        <a:t>espE-espF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Novel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fabG1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>
                          <a:effectLst/>
                        </a:rPr>
                        <a:t>fadB4-Rv3142c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Novel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folC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PAS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gid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STM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4, 2+4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gyrA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FQ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2, 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2, 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gyrB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FQ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err="1">
                          <a:effectLst/>
                        </a:rPr>
                        <a:t>hadA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Novel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3380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inhA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INH, ETH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katG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INH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2, 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2, 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2, 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>
                          <a:effectLst/>
                        </a:rPr>
                        <a:t>lipJ-cinA</a:t>
                      </a:r>
                      <a:endParaRPr lang="en-US" sz="1100" b="1" i="1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Novel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err="1">
                          <a:effectLst/>
                        </a:rPr>
                        <a:t>moeX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Novel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oxyR'-ahpC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INH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>
                          <a:effectLst/>
                        </a:rPr>
                        <a:t>pip-Rv0841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Novel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pncA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PZA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2, 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pncA-Rv2044c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PZA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err="1">
                          <a:effectLst/>
                        </a:rPr>
                        <a:t>recF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Novel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rpoB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RMP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2, 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2, 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2, 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rpoC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RMP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rpsL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STM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2, 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2, 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rrs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STM, AG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2, 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2, 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>
                          <a:effectLst/>
                        </a:rPr>
                        <a:t>Rv0197</a:t>
                      </a:r>
                      <a:endParaRPr lang="en-US" sz="1100" b="1" i="1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Novel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>
                          <a:effectLst/>
                        </a:rPr>
                        <a:t>Rv0526</a:t>
                      </a:r>
                      <a:endParaRPr lang="en-US" sz="1100" b="1" i="1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Novel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>
                          <a:effectLst/>
                        </a:rPr>
                        <a:t>Rv1313c-Rv1314c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Novel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3380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Rv1482c-fabG1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INH, ETH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2, 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>
                          <a:effectLst/>
                        </a:rPr>
                        <a:t>Rv2668</a:t>
                      </a:r>
                      <a:endParaRPr lang="en-US" sz="1100" b="1" i="1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Novel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>
                          <a:effectLst/>
                        </a:rPr>
                        <a:t>Rv3007c</a:t>
                      </a:r>
                      <a:endParaRPr lang="en-US" sz="1100" b="1" i="1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Novel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nl-NL" sz="1100" b="1" u="none" strike="noStrike">
                          <a:effectLst/>
                        </a:rPr>
                        <a:t>Rv3115-moeB2</a:t>
                      </a:r>
                      <a:endParaRPr lang="en-US" sz="1100" b="1" i="1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Novel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>
                          <a:effectLst/>
                        </a:rPr>
                        <a:t>Rv3128c-Rv3129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Novel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thyX-hsdS.1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PAS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2, 4, 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1156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err="1">
                          <a:effectLst/>
                        </a:rPr>
                        <a:t>tuf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Novel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  <a:tr h="3691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whiB6-Rv3863</a:t>
                      </a:r>
                      <a:endParaRPr lang="en-US" sz="1100" b="0" i="1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Putative STM or ETH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2+4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46" marR="6846" marT="6846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47863" y="930079"/>
            <a:ext cx="56020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Locus Comparison Table showing which analyses and in which lineage each loci was identified. A ‘x’ indicates a locus which was not identified by the method of analysis in question. Loci without a known association with the phenotype are highlighted in bold. There </a:t>
            </a:r>
            <a:r>
              <a:rPr lang="en-US" sz="1200" dirty="0"/>
              <a:t>were </a:t>
            </a:r>
            <a:r>
              <a:rPr lang="en-US" sz="1200" dirty="0" smtClean="0"/>
              <a:t>9 </a:t>
            </a:r>
            <a:r>
              <a:rPr lang="en-US" sz="1200" dirty="0"/>
              <a:t>loci identified by </a:t>
            </a:r>
            <a:r>
              <a:rPr lang="en-US" sz="1200" dirty="0" err="1"/>
              <a:t>C</a:t>
            </a:r>
            <a:r>
              <a:rPr lang="en-US" sz="1200" dirty="0" err="1" smtClean="0"/>
              <a:t>oll</a:t>
            </a:r>
            <a:r>
              <a:rPr lang="en-US" sz="1200" dirty="0" smtClean="0"/>
              <a:t> et al. (2018) using </a:t>
            </a:r>
            <a:r>
              <a:rPr lang="en-US" sz="1200" dirty="0"/>
              <a:t>the wider non-lineage specific dataset </a:t>
            </a:r>
            <a:r>
              <a:rPr lang="en-US" sz="1200" dirty="0" smtClean="0"/>
              <a:t>that </a:t>
            </a:r>
            <a:r>
              <a:rPr lang="en-US" sz="1200" dirty="0"/>
              <a:t>were not identified </a:t>
            </a:r>
            <a:r>
              <a:rPr lang="en-US" sz="1200" dirty="0" smtClean="0"/>
              <a:t>here</a:t>
            </a:r>
            <a:r>
              <a:rPr lang="en-US" sz="1200" baseline="30000" dirty="0" smtClean="0"/>
              <a:t>13</a:t>
            </a:r>
            <a:r>
              <a:rPr lang="en-US" sz="1200" dirty="0" smtClean="0"/>
              <a:t>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02949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382</Words>
  <Application>Microsoft Macintosh PowerPoint</Application>
  <PresentationFormat>A4 Paper (210x297 mm)</PresentationFormat>
  <Paragraphs>190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 New Roman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Oppong, Yaa</dc:creator>
  <cp:lastModifiedBy>Oppong, Yaa</cp:lastModifiedBy>
  <cp:revision>6</cp:revision>
  <dcterms:created xsi:type="dcterms:W3CDTF">2018-02-27T17:26:00Z</dcterms:created>
  <dcterms:modified xsi:type="dcterms:W3CDTF">2019-01-15T15:50:40Z</dcterms:modified>
</cp:coreProperties>
</file>