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70"/>
  </p:normalViewPr>
  <p:slideViewPr>
    <p:cSldViewPr snapToGrid="0" snapToObjects="1">
      <p:cViewPr varScale="1">
        <p:scale>
          <a:sx n="136" d="100"/>
          <a:sy n="136" d="100"/>
        </p:scale>
        <p:origin x="216" y="8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5007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6125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4974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3798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379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3451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65685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88450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943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7076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963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78E46-0F93-C54D-97DE-1A68448CD292}" type="datetimeFigureOut">
              <a:rPr lang="en-US" smtClean="0"/>
              <a:t>11/28/18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65A2B4-3C6B-2742-8C5D-F1CBE346E5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128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490912" y="6387793"/>
            <a:ext cx="31770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FIGURE 1</a:t>
            </a:r>
          </a:p>
        </p:txBody>
      </p:sp>
      <p:pic>
        <p:nvPicPr>
          <p:cNvPr id="3" name="図 4" descr="文房具, 名刺, テキスト が含まれている画像&#10;&#10;高い精度で生成された説明">
            <a:extLst>
              <a:ext uri="{FF2B5EF4-FFF2-40B4-BE49-F238E27FC236}">
                <a16:creationId xmlns="" xmlns:a16="http://schemas.microsoft.com/office/drawing/2014/main" id="{7C16A81C-7D42-2645-AB21-8391FB61B8B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366" y="2634298"/>
            <a:ext cx="2568844" cy="328532"/>
          </a:xfrm>
          <a:prstGeom prst="rect">
            <a:avLst/>
          </a:prstGeom>
        </p:spPr>
      </p:pic>
      <p:pic>
        <p:nvPicPr>
          <p:cNvPr id="5" name="図 6" descr="文房具 が含まれている画像&#10;&#10;高い精度で生成された説明">
            <a:extLst>
              <a:ext uri="{FF2B5EF4-FFF2-40B4-BE49-F238E27FC236}">
                <a16:creationId xmlns="" xmlns:a16="http://schemas.microsoft.com/office/drawing/2014/main" id="{7C4601FF-55DC-8743-BB83-5B9B5AA8184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372364" y="2293001"/>
            <a:ext cx="2568847" cy="286194"/>
          </a:xfrm>
          <a:prstGeom prst="rect">
            <a:avLst/>
          </a:prstGeom>
        </p:spPr>
      </p:pic>
      <p:sp>
        <p:nvSpPr>
          <p:cNvPr id="6" name="テキスト ボックス 11">
            <a:extLst>
              <a:ext uri="{FF2B5EF4-FFF2-40B4-BE49-F238E27FC236}">
                <a16:creationId xmlns="" xmlns:a16="http://schemas.microsoft.com/office/drawing/2014/main" id="{5DBC3ADE-6038-DA4E-9413-DF757BCE80A0}"/>
              </a:ext>
            </a:extLst>
          </p:cNvPr>
          <p:cNvSpPr txBox="1"/>
          <p:nvPr/>
        </p:nvSpPr>
        <p:spPr>
          <a:xfrm rot="16200000">
            <a:off x="3369606" y="2041758"/>
            <a:ext cx="38504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PC9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テキスト ボックス 12">
            <a:extLst>
              <a:ext uri="{FF2B5EF4-FFF2-40B4-BE49-F238E27FC236}">
                <a16:creationId xmlns="" xmlns:a16="http://schemas.microsoft.com/office/drawing/2014/main" id="{5AF00E87-B3EA-D845-9327-8304F0383583}"/>
              </a:ext>
            </a:extLst>
          </p:cNvPr>
          <p:cNvSpPr txBox="1"/>
          <p:nvPr/>
        </p:nvSpPr>
        <p:spPr>
          <a:xfrm rot="16200000">
            <a:off x="3598068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H1650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テキスト ボックス 13">
            <a:extLst>
              <a:ext uri="{FF2B5EF4-FFF2-40B4-BE49-F238E27FC236}">
                <a16:creationId xmlns="" xmlns:a16="http://schemas.microsoft.com/office/drawing/2014/main" id="{7411B6A0-D476-2C4E-9EFE-C50A960FC7F2}"/>
              </a:ext>
            </a:extLst>
          </p:cNvPr>
          <p:cNvSpPr txBox="1"/>
          <p:nvPr/>
        </p:nvSpPr>
        <p:spPr>
          <a:xfrm rot="16200000">
            <a:off x="3861307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H1975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14">
            <a:extLst>
              <a:ext uri="{FF2B5EF4-FFF2-40B4-BE49-F238E27FC236}">
                <a16:creationId xmlns="" xmlns:a16="http://schemas.microsoft.com/office/drawing/2014/main" id="{813BC136-9CBB-B846-A4B8-19981FB1C8FA}"/>
              </a:ext>
            </a:extLst>
          </p:cNvPr>
          <p:cNvSpPr txBox="1"/>
          <p:nvPr/>
        </p:nvSpPr>
        <p:spPr>
          <a:xfrm rot="16200000">
            <a:off x="4128004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H3255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15">
            <a:extLst>
              <a:ext uri="{FF2B5EF4-FFF2-40B4-BE49-F238E27FC236}">
                <a16:creationId xmlns="" xmlns:a16="http://schemas.microsoft.com/office/drawing/2014/main" id="{66D8A44B-A474-4C4F-853E-6B6A90B645DE}"/>
              </a:ext>
            </a:extLst>
          </p:cNvPr>
          <p:cNvSpPr txBox="1"/>
          <p:nvPr/>
        </p:nvSpPr>
        <p:spPr>
          <a:xfrm rot="16200000">
            <a:off x="4339433" y="1944776"/>
            <a:ext cx="57900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HCC827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6">
            <a:extLst>
              <a:ext uri="{FF2B5EF4-FFF2-40B4-BE49-F238E27FC236}">
                <a16:creationId xmlns="" xmlns:a16="http://schemas.microsoft.com/office/drawing/2014/main" id="{54EB4538-9D71-024A-B70A-5F13B31FCA31}"/>
              </a:ext>
            </a:extLst>
          </p:cNvPr>
          <p:cNvSpPr txBox="1"/>
          <p:nvPr/>
        </p:nvSpPr>
        <p:spPr>
          <a:xfrm rot="16200000">
            <a:off x="4566890" y="1915922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HCC2279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7">
            <a:extLst>
              <a:ext uri="{FF2B5EF4-FFF2-40B4-BE49-F238E27FC236}">
                <a16:creationId xmlns="" xmlns:a16="http://schemas.microsoft.com/office/drawing/2014/main" id="{282B6929-428D-FA49-A601-CED46D79876B}"/>
              </a:ext>
            </a:extLst>
          </p:cNvPr>
          <p:cNvSpPr txBox="1"/>
          <p:nvPr/>
        </p:nvSpPr>
        <p:spPr>
          <a:xfrm rot="16200000">
            <a:off x="4816274" y="1915922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HCC2935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8">
            <a:extLst>
              <a:ext uri="{FF2B5EF4-FFF2-40B4-BE49-F238E27FC236}">
                <a16:creationId xmlns="" xmlns:a16="http://schemas.microsoft.com/office/drawing/2014/main" id="{69DD9E34-689F-2E43-B18D-FE4A1AC06550}"/>
              </a:ext>
            </a:extLst>
          </p:cNvPr>
          <p:cNvSpPr txBox="1"/>
          <p:nvPr/>
        </p:nvSpPr>
        <p:spPr>
          <a:xfrm rot="16200000">
            <a:off x="5110685" y="1915922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HCC4006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テキスト ボックス 19">
            <a:extLst>
              <a:ext uri="{FF2B5EF4-FFF2-40B4-BE49-F238E27FC236}">
                <a16:creationId xmlns="" xmlns:a16="http://schemas.microsoft.com/office/drawing/2014/main" id="{97171C7C-1ACF-334D-9BD3-BCD9CBEAC67C}"/>
              </a:ext>
            </a:extLst>
          </p:cNvPr>
          <p:cNvSpPr txBox="1"/>
          <p:nvPr/>
        </p:nvSpPr>
        <p:spPr>
          <a:xfrm rot="16200000">
            <a:off x="5360066" y="1915922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HCC4011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5" name="直線コネクタ 21">
            <a:extLst>
              <a:ext uri="{FF2B5EF4-FFF2-40B4-BE49-F238E27FC236}">
                <a16:creationId xmlns="" xmlns:a16="http://schemas.microsoft.com/office/drawing/2014/main" id="{B7A2B8C8-F395-0E44-9ECD-A4F4E75FE757}"/>
              </a:ext>
            </a:extLst>
          </p:cNvPr>
          <p:cNvCxnSpPr/>
          <p:nvPr/>
        </p:nvCxnSpPr>
        <p:spPr>
          <a:xfrm>
            <a:off x="3512132" y="1753788"/>
            <a:ext cx="2274012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22">
            <a:extLst>
              <a:ext uri="{FF2B5EF4-FFF2-40B4-BE49-F238E27FC236}">
                <a16:creationId xmlns="" xmlns:a16="http://schemas.microsoft.com/office/drawing/2014/main" id="{85E48926-35D6-7A44-88BE-6E42857FBCDB}"/>
              </a:ext>
            </a:extLst>
          </p:cNvPr>
          <p:cNvSpPr txBox="1"/>
          <p:nvPr/>
        </p:nvSpPr>
        <p:spPr>
          <a:xfrm rot="-5400000">
            <a:off x="4090331" y="1113020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EGFR-mutant LUAD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テキスト ボックス 23">
            <a:extLst>
              <a:ext uri="{FF2B5EF4-FFF2-40B4-BE49-F238E27FC236}">
                <a16:creationId xmlns="" xmlns:a16="http://schemas.microsoft.com/office/drawing/2014/main" id="{06F55864-F837-A242-A287-5DD439422019}"/>
              </a:ext>
            </a:extLst>
          </p:cNvPr>
          <p:cNvSpPr txBox="1"/>
          <p:nvPr/>
        </p:nvSpPr>
        <p:spPr>
          <a:xfrm>
            <a:off x="2950379" y="2328376"/>
            <a:ext cx="47160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GGA2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テキスト ボックス 26">
            <a:extLst>
              <a:ext uri="{FF2B5EF4-FFF2-40B4-BE49-F238E27FC236}">
                <a16:creationId xmlns="" xmlns:a16="http://schemas.microsoft.com/office/drawing/2014/main" id="{138862B2-1487-7F4E-8C97-912DD71DF940}"/>
              </a:ext>
            </a:extLst>
          </p:cNvPr>
          <p:cNvSpPr txBox="1"/>
          <p:nvPr/>
        </p:nvSpPr>
        <p:spPr>
          <a:xfrm>
            <a:off x="2871833" y="2691915"/>
            <a:ext cx="550151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GAPDH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テキスト ボックス 30">
            <a:extLst>
              <a:ext uri="{FF2B5EF4-FFF2-40B4-BE49-F238E27FC236}">
                <a16:creationId xmlns="" xmlns:a16="http://schemas.microsoft.com/office/drawing/2014/main" id="{50DD93D4-E8F4-4A4D-99DB-FD7C8F49EBC4}"/>
              </a:ext>
            </a:extLst>
          </p:cNvPr>
          <p:cNvSpPr txBox="1"/>
          <p:nvPr/>
        </p:nvSpPr>
        <p:spPr>
          <a:xfrm rot="16200000">
            <a:off x="5975782" y="2020919"/>
            <a:ext cx="4267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A549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テキスト ボックス 31">
            <a:extLst>
              <a:ext uri="{FF2B5EF4-FFF2-40B4-BE49-F238E27FC236}">
                <a16:creationId xmlns="" xmlns:a16="http://schemas.microsoft.com/office/drawing/2014/main" id="{9CB72A56-52B6-AB4C-92B2-C8A37DF0121F}"/>
              </a:ext>
            </a:extLst>
          </p:cNvPr>
          <p:cNvSpPr txBox="1"/>
          <p:nvPr/>
        </p:nvSpPr>
        <p:spPr>
          <a:xfrm rot="16200000">
            <a:off x="6267379" y="2047369"/>
            <a:ext cx="3738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H23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32">
            <a:extLst>
              <a:ext uri="{FF2B5EF4-FFF2-40B4-BE49-F238E27FC236}">
                <a16:creationId xmlns="" xmlns:a16="http://schemas.microsoft.com/office/drawing/2014/main" id="{EB4EFDBB-A6FE-AF4D-B698-029DC3FACD3A}"/>
              </a:ext>
            </a:extLst>
          </p:cNvPr>
          <p:cNvSpPr txBox="1"/>
          <p:nvPr/>
        </p:nvSpPr>
        <p:spPr>
          <a:xfrm rot="16200000">
            <a:off x="6490354" y="2018515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H358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" name="テキスト ボックス 33">
            <a:extLst>
              <a:ext uri="{FF2B5EF4-FFF2-40B4-BE49-F238E27FC236}">
                <a16:creationId xmlns="" xmlns:a16="http://schemas.microsoft.com/office/drawing/2014/main" id="{236629F5-F819-1441-BA07-0B765F8E2B39}"/>
              </a:ext>
            </a:extLst>
          </p:cNvPr>
          <p:cNvSpPr txBox="1"/>
          <p:nvPr/>
        </p:nvSpPr>
        <p:spPr>
          <a:xfrm rot="16200000">
            <a:off x="6745641" y="2018515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H441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テキスト ボックス 34">
            <a:extLst>
              <a:ext uri="{FF2B5EF4-FFF2-40B4-BE49-F238E27FC236}">
                <a16:creationId xmlns="" xmlns:a16="http://schemas.microsoft.com/office/drawing/2014/main" id="{633DB77A-5245-2540-812C-922E3915CE3B}"/>
              </a:ext>
            </a:extLst>
          </p:cNvPr>
          <p:cNvSpPr txBox="1"/>
          <p:nvPr/>
        </p:nvSpPr>
        <p:spPr>
          <a:xfrm rot="16200000">
            <a:off x="6979619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H1792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35">
            <a:extLst>
              <a:ext uri="{FF2B5EF4-FFF2-40B4-BE49-F238E27FC236}">
                <a16:creationId xmlns="" xmlns:a16="http://schemas.microsoft.com/office/drawing/2014/main" id="{F043747F-DF95-EE48-AFDD-AF93A4A3BAEE}"/>
              </a:ext>
            </a:extLst>
          </p:cNvPr>
          <p:cNvSpPr txBox="1"/>
          <p:nvPr/>
        </p:nvSpPr>
        <p:spPr>
          <a:xfrm rot="16200000">
            <a:off x="7235930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H1395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36">
            <a:extLst>
              <a:ext uri="{FF2B5EF4-FFF2-40B4-BE49-F238E27FC236}">
                <a16:creationId xmlns="" xmlns:a16="http://schemas.microsoft.com/office/drawing/2014/main" id="{CA0BE5E1-EBD7-7247-B11D-99ECE42FD455}"/>
              </a:ext>
            </a:extLst>
          </p:cNvPr>
          <p:cNvSpPr txBox="1"/>
          <p:nvPr/>
        </p:nvSpPr>
        <p:spPr>
          <a:xfrm rot="16200000">
            <a:off x="7485314" y="1989661"/>
            <a:ext cx="48923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H2347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37">
            <a:extLst>
              <a:ext uri="{FF2B5EF4-FFF2-40B4-BE49-F238E27FC236}">
                <a16:creationId xmlns="" xmlns:a16="http://schemas.microsoft.com/office/drawing/2014/main" id="{6B4715DF-0611-1746-8018-3787FAFFA573}"/>
              </a:ext>
            </a:extLst>
          </p:cNvPr>
          <p:cNvSpPr txBox="1"/>
          <p:nvPr/>
        </p:nvSpPr>
        <p:spPr>
          <a:xfrm rot="16200000">
            <a:off x="7797169" y="2018515"/>
            <a:ext cx="431528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H460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テキスト ボックス 38">
            <a:extLst>
              <a:ext uri="{FF2B5EF4-FFF2-40B4-BE49-F238E27FC236}">
                <a16:creationId xmlns="" xmlns:a16="http://schemas.microsoft.com/office/drawing/2014/main" id="{71FCF140-031C-404B-816D-EAD44DCB9D6A}"/>
              </a:ext>
            </a:extLst>
          </p:cNvPr>
          <p:cNvSpPr txBox="1"/>
          <p:nvPr/>
        </p:nvSpPr>
        <p:spPr>
          <a:xfrm rot="16200000">
            <a:off x="7819996" y="1775659"/>
            <a:ext cx="91723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Control (H3255)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8" name="直線コネクタ 39">
            <a:extLst>
              <a:ext uri="{FF2B5EF4-FFF2-40B4-BE49-F238E27FC236}">
                <a16:creationId xmlns="" xmlns:a16="http://schemas.microsoft.com/office/drawing/2014/main" id="{87420939-A1A2-7448-BFE7-000814184AFB}"/>
              </a:ext>
            </a:extLst>
          </p:cNvPr>
          <p:cNvCxnSpPr>
            <a:cxnSpLocks/>
          </p:cNvCxnSpPr>
          <p:nvPr/>
        </p:nvCxnSpPr>
        <p:spPr>
          <a:xfrm>
            <a:off x="6097657" y="1753788"/>
            <a:ext cx="123430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テキスト ボックス 40">
            <a:extLst>
              <a:ext uri="{FF2B5EF4-FFF2-40B4-BE49-F238E27FC236}">
                <a16:creationId xmlns="" xmlns:a16="http://schemas.microsoft.com/office/drawing/2014/main" id="{FBEABD80-31CA-CE43-8A0A-CF768D479682}"/>
              </a:ext>
            </a:extLst>
          </p:cNvPr>
          <p:cNvSpPr txBox="1"/>
          <p:nvPr/>
        </p:nvSpPr>
        <p:spPr>
          <a:xfrm rot="-5400000">
            <a:off x="6156000" y="1113020"/>
            <a:ext cx="111761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KRAS-mutant LUAD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" name="図 2">
            <a:extLst>
              <a:ext uri="{FF2B5EF4-FFF2-40B4-BE49-F238E27FC236}">
                <a16:creationId xmlns="" xmlns:a16="http://schemas.microsoft.com/office/drawing/2014/main" id="{CBABFEDE-58D3-FF42-8640-C2E831FCB66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5324" y="2634298"/>
            <a:ext cx="2568845" cy="328532"/>
          </a:xfrm>
          <a:prstGeom prst="rect">
            <a:avLst/>
          </a:prstGeom>
        </p:spPr>
      </p:pic>
      <p:pic>
        <p:nvPicPr>
          <p:cNvPr id="31" name="図 41" descr="電子機器 が含まれている画像&#10;&#10;高い精度で生成された説明">
            <a:extLst>
              <a:ext uri="{FF2B5EF4-FFF2-40B4-BE49-F238E27FC236}">
                <a16:creationId xmlns="" xmlns:a16="http://schemas.microsoft.com/office/drawing/2014/main" id="{EA047F74-B3DF-1A43-8EA6-EB43D2DBC81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55324" y="2289231"/>
            <a:ext cx="2568845" cy="289964"/>
          </a:xfrm>
          <a:prstGeom prst="rect">
            <a:avLst/>
          </a:prstGeom>
        </p:spPr>
      </p:pic>
      <p:cxnSp>
        <p:nvCxnSpPr>
          <p:cNvPr id="32" name="直線コネクタ 45">
            <a:extLst>
              <a:ext uri="{FF2B5EF4-FFF2-40B4-BE49-F238E27FC236}">
                <a16:creationId xmlns="" xmlns:a16="http://schemas.microsoft.com/office/drawing/2014/main" id="{8D99DA59-06B6-234F-BC03-2B4D31A8FC25}"/>
              </a:ext>
            </a:extLst>
          </p:cNvPr>
          <p:cNvCxnSpPr>
            <a:cxnSpLocks/>
          </p:cNvCxnSpPr>
          <p:nvPr/>
        </p:nvCxnSpPr>
        <p:spPr>
          <a:xfrm>
            <a:off x="7372826" y="1753788"/>
            <a:ext cx="475016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テキスト ボックス 47">
            <a:extLst>
              <a:ext uri="{FF2B5EF4-FFF2-40B4-BE49-F238E27FC236}">
                <a16:creationId xmlns="" xmlns:a16="http://schemas.microsoft.com/office/drawing/2014/main" id="{BE45C041-B9F5-734E-9CAE-1E1718952F92}"/>
              </a:ext>
            </a:extLst>
          </p:cNvPr>
          <p:cNvSpPr txBox="1"/>
          <p:nvPr/>
        </p:nvSpPr>
        <p:spPr>
          <a:xfrm rot="-5400000">
            <a:off x="6926980" y="988471"/>
            <a:ext cx="136671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EGFR/KRAS-WT LUAD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テキスト ボックス 48">
            <a:extLst>
              <a:ext uri="{FF2B5EF4-FFF2-40B4-BE49-F238E27FC236}">
                <a16:creationId xmlns="" xmlns:a16="http://schemas.microsoft.com/office/drawing/2014/main" id="{8FB7301F-BBCC-154B-98C9-85817172917A}"/>
              </a:ext>
            </a:extLst>
          </p:cNvPr>
          <p:cNvSpPr txBox="1"/>
          <p:nvPr/>
        </p:nvSpPr>
        <p:spPr>
          <a:xfrm rot="-5400000">
            <a:off x="7442905" y="1101799"/>
            <a:ext cx="114005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Arial" panose="020B0604020202020204" pitchFamily="34" charset="0"/>
                <a:cs typeface="Arial" panose="020B0604020202020204" pitchFamily="34" charset="0"/>
              </a:rPr>
              <a:t>Large-cell carcinoma</a:t>
            </a:r>
            <a:endParaRPr kumimoji="1" lang="ja-JP" altLang="en-US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="" xmlns:a16="http://schemas.microsoft.com/office/drawing/2014/main" id="{6BF1152F-85D0-A544-9E5D-59299A253726}"/>
              </a:ext>
            </a:extLst>
          </p:cNvPr>
          <p:cNvSpPr txBox="1"/>
          <p:nvPr/>
        </p:nvSpPr>
        <p:spPr>
          <a:xfrm>
            <a:off x="2477618" y="696504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="" xmlns:a16="http://schemas.microsoft.com/office/drawing/2014/main" id="{E001C3EA-E3C0-5842-B6D6-C121780A5118}"/>
              </a:ext>
            </a:extLst>
          </p:cNvPr>
          <p:cNvSpPr txBox="1"/>
          <p:nvPr/>
        </p:nvSpPr>
        <p:spPr>
          <a:xfrm>
            <a:off x="2477618" y="3220315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pic>
        <p:nvPicPr>
          <p:cNvPr id="38" name="Picture 37">
            <a:extLst>
              <a:ext uri="{FF2B5EF4-FFF2-40B4-BE49-F238E27FC236}">
                <a16:creationId xmlns="" xmlns:a16="http://schemas.microsoft.com/office/drawing/2014/main" id="{880D73C2-059B-4F41-B9D2-F5B8A6383D1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318522" y="3166909"/>
            <a:ext cx="2365496" cy="29212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9854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92723682-371B-4C4E-A433-FA90F838F8D8}"/>
              </a:ext>
            </a:extLst>
          </p:cNvPr>
          <p:cNvSpPr txBox="1"/>
          <p:nvPr/>
        </p:nvSpPr>
        <p:spPr>
          <a:xfrm>
            <a:off x="7490912" y="6387793"/>
            <a:ext cx="3177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SUPPLEMENTAL FIGURE 2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="" xmlns:a16="http://schemas.microsoft.com/office/drawing/2014/main" id="{637991DE-5C69-9043-8D57-A5CE248B66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68062" y="722160"/>
            <a:ext cx="7365442" cy="54029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3880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Macintosh PowerPoint</Application>
  <PresentationFormat>Widescreen</PresentationFormat>
  <Paragraphs>28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Calibri</vt:lpstr>
      <vt:lpstr>Calibri Light</vt:lpstr>
      <vt:lpstr>Yu Gothic</vt:lpstr>
      <vt:lpstr>Arial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William Lockwood</dc:creator>
  <cp:lastModifiedBy>William Lockwood</cp:lastModifiedBy>
  <cp:revision>1</cp:revision>
  <dcterms:created xsi:type="dcterms:W3CDTF">2018-11-28T22:21:49Z</dcterms:created>
  <dcterms:modified xsi:type="dcterms:W3CDTF">2018-11-28T22:22:29Z</dcterms:modified>
</cp:coreProperties>
</file>