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2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15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7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86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91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1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74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508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85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61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AD736-6655-467A-A3F0-36E4E14AA37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C5CE9-3C8C-456D-97BD-D7BF22184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6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7" Type="http://schemas.microsoft.com/office/2007/relationships/hdphoto" Target="../media/hdphoto2.wdp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5954DD08-88EA-4C52-9743-9B806E9B8F35}"/>
              </a:ext>
            </a:extLst>
          </p:cNvPr>
          <p:cNvGrpSpPr>
            <a:grpSpLocks noChangeAspect="1"/>
          </p:cNvGrpSpPr>
          <p:nvPr/>
        </p:nvGrpSpPr>
        <p:grpSpPr>
          <a:xfrm>
            <a:off x="1244950" y="892727"/>
            <a:ext cx="4368099" cy="1463040"/>
            <a:chOff x="1519200" y="2473604"/>
            <a:chExt cx="3953550" cy="132419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A950EA9-715F-4C00-82FA-FE067C633B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6" t="49239" r="20604" b="38058"/>
            <a:stretch/>
          </p:blipFill>
          <p:spPr>
            <a:xfrm>
              <a:off x="1800750" y="2711152"/>
              <a:ext cx="3672000" cy="8712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B52B200-5A73-4FC7-A77A-4062F579017C}"/>
                </a:ext>
              </a:extLst>
            </p:cNvPr>
            <p:cNvSpPr txBox="1"/>
            <p:nvPr/>
          </p:nvSpPr>
          <p:spPr>
            <a:xfrm>
              <a:off x="1532826" y="2728904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85027CF-98ED-4AEE-AA44-CD9A534C87A2}"/>
                </a:ext>
              </a:extLst>
            </p:cNvPr>
            <p:cNvSpPr txBox="1"/>
            <p:nvPr/>
          </p:nvSpPr>
          <p:spPr>
            <a:xfrm>
              <a:off x="1532826" y="2838439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AD178AF-2867-4E3A-942F-3DCFE657DC4A}"/>
                </a:ext>
              </a:extLst>
            </p:cNvPr>
            <p:cNvSpPr txBox="1"/>
            <p:nvPr/>
          </p:nvSpPr>
          <p:spPr>
            <a:xfrm>
              <a:off x="1532826" y="2938452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B46E037-2D8A-44C2-8A05-0137D7EB1A55}"/>
                </a:ext>
              </a:extLst>
            </p:cNvPr>
            <p:cNvSpPr txBox="1"/>
            <p:nvPr/>
          </p:nvSpPr>
          <p:spPr>
            <a:xfrm>
              <a:off x="1532826" y="3047988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041F4D7-0654-41BD-9B55-9B211204CB7C}"/>
                </a:ext>
              </a:extLst>
            </p:cNvPr>
            <p:cNvSpPr txBox="1"/>
            <p:nvPr/>
          </p:nvSpPr>
          <p:spPr>
            <a:xfrm>
              <a:off x="1532826" y="3162288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8B49563-2853-4008-911A-798F5ADD7FC5}"/>
                </a:ext>
              </a:extLst>
            </p:cNvPr>
            <p:cNvSpPr txBox="1"/>
            <p:nvPr/>
          </p:nvSpPr>
          <p:spPr>
            <a:xfrm>
              <a:off x="1519200" y="2524102"/>
              <a:ext cx="3097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u="sng" dirty="0" err="1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en-US" sz="800" u="sng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D0CF10D-D115-400E-90D9-894442A78A3F}"/>
                </a:ext>
              </a:extLst>
            </p:cNvPr>
            <p:cNvSpPr txBox="1"/>
            <p:nvPr/>
          </p:nvSpPr>
          <p:spPr>
            <a:xfrm>
              <a:off x="2913463" y="2473604"/>
              <a:ext cx="11753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u="sng" dirty="0">
                  <a:latin typeface="Arial" panose="020B0604020202020204" pitchFamily="34" charset="0"/>
                  <a:cs typeface="Arial" panose="020B0604020202020204" pitchFamily="34" charset="0"/>
                </a:rPr>
                <a:t>6 and 24 h PCNA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902C59A-CDFA-45B4-BDDD-E7779E835677}"/>
                </a:ext>
              </a:extLst>
            </p:cNvPr>
            <p:cNvSpPr txBox="1"/>
            <p:nvPr/>
          </p:nvSpPr>
          <p:spPr>
            <a:xfrm>
              <a:off x="2190051" y="3582352"/>
              <a:ext cx="266932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A: Acetaminophen; </a:t>
              </a:r>
              <a:r>
                <a:rPr 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: DMSO vehicle; FSG: FSG67.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D631822-5494-4A29-8BCE-85FE6D5C9E80}"/>
              </a:ext>
            </a:extLst>
          </p:cNvPr>
          <p:cNvSpPr txBox="1"/>
          <p:nvPr/>
        </p:nvSpPr>
        <p:spPr>
          <a:xfrm>
            <a:off x="242505" y="125692"/>
            <a:ext cx="1643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1.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7BFE6D-B258-46AE-87DC-CC1431A74E3D}"/>
              </a:ext>
            </a:extLst>
          </p:cNvPr>
          <p:cNvSpPr txBox="1"/>
          <p:nvPr/>
        </p:nvSpPr>
        <p:spPr>
          <a:xfrm>
            <a:off x="568876" y="2597319"/>
            <a:ext cx="56033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1.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Mice were treated with 300 mg/kg APAP at 0 h followed by either DMSO vehicle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or 20 mg/kg FSG67 (FSG) at 2, 24, and 48 h. Blood and liver tissue were collected at 6, 24 and 52 h.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Immunlot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for PCNA at 6 and 24 h. Pooled samples from control (vehicle-only; Ct) mice was included for reference.</a:t>
            </a:r>
          </a:p>
        </p:txBody>
      </p:sp>
    </p:spTree>
    <p:extLst>
      <p:ext uri="{BB962C8B-B14F-4D97-AF65-F5344CB8AC3E}">
        <p14:creationId xmlns:p14="http://schemas.microsoft.com/office/powerpoint/2010/main" val="194554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E97C5-44FE-4D68-AD99-726CE221460F}"/>
              </a:ext>
            </a:extLst>
          </p:cNvPr>
          <p:cNvSpPr txBox="1"/>
          <p:nvPr/>
        </p:nvSpPr>
        <p:spPr>
          <a:xfrm>
            <a:off x="242505" y="125692"/>
            <a:ext cx="17379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2A.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75F710-03F3-4CA7-B3E8-62B4A68FAD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0" r="17098" b="84147"/>
          <a:stretch/>
        </p:blipFill>
        <p:spPr>
          <a:xfrm>
            <a:off x="1505413" y="5003784"/>
            <a:ext cx="3772800" cy="1087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ACDC03-BE97-4370-880D-A3EFD8F0DC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" t="63720" r="5091" b="23255"/>
          <a:stretch/>
        </p:blipFill>
        <p:spPr>
          <a:xfrm>
            <a:off x="1505413" y="6150555"/>
            <a:ext cx="4017600" cy="893263"/>
          </a:xfrm>
          <a:prstGeom prst="rect">
            <a:avLst/>
          </a:prstGeom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3BB9BEDE-109D-4C96-999E-8475F9FEE911}"/>
              </a:ext>
            </a:extLst>
          </p:cNvPr>
          <p:cNvCxnSpPr/>
          <p:nvPr/>
        </p:nvCxnSpPr>
        <p:spPr>
          <a:xfrm rot="10800000">
            <a:off x="1286630" y="5084428"/>
            <a:ext cx="218783" cy="184572"/>
          </a:xfrm>
          <a:prstGeom prst="bent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14FF9D9A-C9A1-47FB-B828-CE3B731D20AE}"/>
              </a:ext>
            </a:extLst>
          </p:cNvPr>
          <p:cNvCxnSpPr>
            <a:cxnSpLocks/>
          </p:cNvCxnSpPr>
          <p:nvPr/>
        </p:nvCxnSpPr>
        <p:spPr>
          <a:xfrm rot="10800000">
            <a:off x="1155732" y="5255062"/>
            <a:ext cx="261793" cy="94583"/>
          </a:xfrm>
          <a:prstGeom prst="bent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333D86B4-FA65-4067-AA5A-E3F1A7E46C40}"/>
              </a:ext>
            </a:extLst>
          </p:cNvPr>
          <p:cNvCxnSpPr>
            <a:cxnSpLocks/>
          </p:cNvCxnSpPr>
          <p:nvPr/>
        </p:nvCxnSpPr>
        <p:spPr>
          <a:xfrm rot="10800000" flipV="1">
            <a:off x="1170673" y="5585409"/>
            <a:ext cx="261793" cy="94583"/>
          </a:xfrm>
          <a:prstGeom prst="bent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1BAEE76D-1760-4F4C-887C-817998D2253F}"/>
              </a:ext>
            </a:extLst>
          </p:cNvPr>
          <p:cNvCxnSpPr>
            <a:cxnSpLocks/>
          </p:cNvCxnSpPr>
          <p:nvPr/>
        </p:nvCxnSpPr>
        <p:spPr>
          <a:xfrm rot="10800000" flipH="1">
            <a:off x="1286628" y="5696823"/>
            <a:ext cx="218783" cy="184572"/>
          </a:xfrm>
          <a:prstGeom prst="bent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24B9B4C-9BE3-4B11-A430-8804505A3BAE}"/>
              </a:ext>
            </a:extLst>
          </p:cNvPr>
          <p:cNvSpPr txBox="1"/>
          <p:nvPr/>
        </p:nvSpPr>
        <p:spPr>
          <a:xfrm>
            <a:off x="1010832" y="495633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80375E-2015-434E-83CD-6F1DF8F9D817}"/>
              </a:ext>
            </a:extLst>
          </p:cNvPr>
          <p:cNvSpPr txBox="1"/>
          <p:nvPr/>
        </p:nvSpPr>
        <p:spPr>
          <a:xfrm>
            <a:off x="882742" y="513678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3F79C4-C7B3-4C7E-A164-893216537725}"/>
              </a:ext>
            </a:extLst>
          </p:cNvPr>
          <p:cNvSpPr txBox="1"/>
          <p:nvPr/>
        </p:nvSpPr>
        <p:spPr>
          <a:xfrm>
            <a:off x="883678" y="534920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817FD1-1F3E-437A-BA88-BB1990578F91}"/>
              </a:ext>
            </a:extLst>
          </p:cNvPr>
          <p:cNvSpPr txBox="1"/>
          <p:nvPr/>
        </p:nvSpPr>
        <p:spPr>
          <a:xfrm>
            <a:off x="884611" y="556500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F41D8D-6653-4F28-B139-5E2B47CEFAF1}"/>
              </a:ext>
            </a:extLst>
          </p:cNvPr>
          <p:cNvSpPr txBox="1"/>
          <p:nvPr/>
        </p:nvSpPr>
        <p:spPr>
          <a:xfrm>
            <a:off x="1014568" y="575106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F32F392-B59F-46D2-BBF4-C5B512FABDCC}"/>
              </a:ext>
            </a:extLst>
          </p:cNvPr>
          <p:cNvCxnSpPr/>
          <p:nvPr/>
        </p:nvCxnSpPr>
        <p:spPr>
          <a:xfrm flipH="1">
            <a:off x="1157871" y="5472315"/>
            <a:ext cx="27432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15C99316-261F-48BE-83DD-5ABF2E281939}"/>
              </a:ext>
            </a:extLst>
          </p:cNvPr>
          <p:cNvCxnSpPr/>
          <p:nvPr/>
        </p:nvCxnSpPr>
        <p:spPr>
          <a:xfrm rot="10800000">
            <a:off x="1283561" y="6135125"/>
            <a:ext cx="218783" cy="184572"/>
          </a:xfrm>
          <a:prstGeom prst="bent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F5CCE056-2B5F-43B6-80C9-2D55C0F727CC}"/>
              </a:ext>
            </a:extLst>
          </p:cNvPr>
          <p:cNvCxnSpPr>
            <a:cxnSpLocks/>
          </p:cNvCxnSpPr>
          <p:nvPr/>
        </p:nvCxnSpPr>
        <p:spPr>
          <a:xfrm rot="10800000">
            <a:off x="1152663" y="6305759"/>
            <a:ext cx="261793" cy="94583"/>
          </a:xfrm>
          <a:prstGeom prst="bent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2DC317F6-C2CF-48CF-B4D1-AC5AFA6C08B4}"/>
              </a:ext>
            </a:extLst>
          </p:cNvPr>
          <p:cNvCxnSpPr>
            <a:cxnSpLocks/>
          </p:cNvCxnSpPr>
          <p:nvPr/>
        </p:nvCxnSpPr>
        <p:spPr>
          <a:xfrm rot="10800000" flipV="1">
            <a:off x="1167604" y="6636106"/>
            <a:ext cx="261793" cy="94583"/>
          </a:xfrm>
          <a:prstGeom prst="bent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AB5A4874-2502-411D-9DBF-033EA4EE0F18}"/>
              </a:ext>
            </a:extLst>
          </p:cNvPr>
          <p:cNvCxnSpPr>
            <a:cxnSpLocks/>
          </p:cNvCxnSpPr>
          <p:nvPr/>
        </p:nvCxnSpPr>
        <p:spPr>
          <a:xfrm rot="10800000" flipH="1">
            <a:off x="1283559" y="6747520"/>
            <a:ext cx="218783" cy="184572"/>
          </a:xfrm>
          <a:prstGeom prst="bent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7BE4635-49DC-4F86-8465-B96E9EA8C362}"/>
              </a:ext>
            </a:extLst>
          </p:cNvPr>
          <p:cNvSpPr txBox="1"/>
          <p:nvPr/>
        </p:nvSpPr>
        <p:spPr>
          <a:xfrm>
            <a:off x="1007763" y="6007036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0ACBF3-B87B-45CC-98DF-A5FB9D09BF21}"/>
              </a:ext>
            </a:extLst>
          </p:cNvPr>
          <p:cNvSpPr txBox="1"/>
          <p:nvPr/>
        </p:nvSpPr>
        <p:spPr>
          <a:xfrm>
            <a:off x="879673" y="6187486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10F658-B62C-4D4B-AA76-E84D9AE19FAA}"/>
              </a:ext>
            </a:extLst>
          </p:cNvPr>
          <p:cNvSpPr txBox="1"/>
          <p:nvPr/>
        </p:nvSpPr>
        <p:spPr>
          <a:xfrm>
            <a:off x="880609" y="637583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F88FB78-6C45-4C78-8DE4-B9E75E0CCA5B}"/>
              </a:ext>
            </a:extLst>
          </p:cNvPr>
          <p:cNvSpPr txBox="1"/>
          <p:nvPr/>
        </p:nvSpPr>
        <p:spPr>
          <a:xfrm>
            <a:off x="881542" y="6615706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98D82D-9C55-42EB-9B83-B2FA52E59731}"/>
              </a:ext>
            </a:extLst>
          </p:cNvPr>
          <p:cNvSpPr txBox="1"/>
          <p:nvPr/>
        </p:nvSpPr>
        <p:spPr>
          <a:xfrm>
            <a:off x="1011499" y="6801766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A6C880F-DC90-47AA-B2DF-FD6D05933095}"/>
              </a:ext>
            </a:extLst>
          </p:cNvPr>
          <p:cNvCxnSpPr/>
          <p:nvPr/>
        </p:nvCxnSpPr>
        <p:spPr>
          <a:xfrm flipH="1">
            <a:off x="1154802" y="6498948"/>
            <a:ext cx="27432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CF17BA6-94AE-48CA-BDC1-9DAE1F8BD282}"/>
              </a:ext>
            </a:extLst>
          </p:cNvPr>
          <p:cNvSpPr txBox="1"/>
          <p:nvPr/>
        </p:nvSpPr>
        <p:spPr>
          <a:xfrm>
            <a:off x="2297799" y="4722508"/>
            <a:ext cx="24497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dirty="0">
                <a:latin typeface="Arial" panose="020B0604020202020204" pitchFamily="34" charset="0"/>
                <a:cs typeface="Arial" panose="020B0604020202020204" pitchFamily="34" charset="0"/>
              </a:rPr>
              <a:t>p-GSK3</a:t>
            </a:r>
            <a:r>
              <a:rPr lang="el-GR" sz="1000" u="sng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u="sng" dirty="0">
                <a:latin typeface="Arial" panose="020B0604020202020204" pitchFamily="34" charset="0"/>
                <a:cs typeface="Arial" panose="020B0604020202020204" pitchFamily="34" charset="0"/>
              </a:rPr>
              <a:t> and GSK3</a:t>
            </a:r>
            <a:r>
              <a:rPr lang="el-GR" sz="1000" u="sng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u="sng" dirty="0">
                <a:latin typeface="Arial" panose="020B0604020202020204" pitchFamily="34" charset="0"/>
                <a:cs typeface="Arial" panose="020B0604020202020204" pitchFamily="34" charset="0"/>
              </a:rPr>
              <a:t> full blots for Fig. 4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486A7AC-6C3F-4CFE-85E9-84F11A77E15B}"/>
              </a:ext>
            </a:extLst>
          </p:cNvPr>
          <p:cNvGrpSpPr/>
          <p:nvPr/>
        </p:nvGrpSpPr>
        <p:grpSpPr>
          <a:xfrm>
            <a:off x="1007763" y="82603"/>
            <a:ext cx="5694920" cy="4246783"/>
            <a:chOff x="3724051" y="704730"/>
            <a:chExt cx="5694920" cy="4246783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74C8157-E15C-43E3-BCD4-E5D55AABE6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" t="-480" r="9827" b="14482"/>
            <a:stretch/>
          </p:blipFill>
          <p:spPr>
            <a:xfrm>
              <a:off x="4331779" y="1526867"/>
              <a:ext cx="3776472" cy="1906267"/>
            </a:xfrm>
            <a:prstGeom prst="rect">
              <a:avLst/>
            </a:prstGeom>
          </p:spPr>
        </p:pic>
        <p:cxnSp>
          <p:nvCxnSpPr>
            <p:cNvPr id="38" name="Connector: Elbow 37">
              <a:extLst>
                <a:ext uri="{FF2B5EF4-FFF2-40B4-BE49-F238E27FC236}">
                  <a16:creationId xmlns:a16="http://schemas.microsoft.com/office/drawing/2014/main" id="{D289C407-D1FD-415E-B967-D54B73475EFB}"/>
                </a:ext>
              </a:extLst>
            </p:cNvPr>
            <p:cNvCxnSpPr/>
            <p:nvPr/>
          </p:nvCxnSpPr>
          <p:spPr>
            <a:xfrm rot="10800000">
              <a:off x="4127939" y="1983468"/>
              <a:ext cx="218783" cy="184572"/>
            </a:xfrm>
            <a:prstGeom prst="bentConnector3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or: Elbow 38">
              <a:extLst>
                <a:ext uri="{FF2B5EF4-FFF2-40B4-BE49-F238E27FC236}">
                  <a16:creationId xmlns:a16="http://schemas.microsoft.com/office/drawing/2014/main" id="{6BE64BE3-B02C-420A-8963-B1D925F1583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3997041" y="2220777"/>
              <a:ext cx="261793" cy="94583"/>
            </a:xfrm>
            <a:prstGeom prst="bentConnector3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or: Elbow 39">
              <a:extLst>
                <a:ext uri="{FF2B5EF4-FFF2-40B4-BE49-F238E27FC236}">
                  <a16:creationId xmlns:a16="http://schemas.microsoft.com/office/drawing/2014/main" id="{56B3BBBA-F4DE-4E5E-B637-ED5616B86C1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011982" y="2703524"/>
              <a:ext cx="261793" cy="94583"/>
            </a:xfrm>
            <a:prstGeom prst="bentConnector3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or: Elbow 40">
              <a:extLst>
                <a:ext uri="{FF2B5EF4-FFF2-40B4-BE49-F238E27FC236}">
                  <a16:creationId xmlns:a16="http://schemas.microsoft.com/office/drawing/2014/main" id="{CE5BDCAB-E646-4A31-9E69-9BC4DC8AC33A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4127937" y="2891138"/>
              <a:ext cx="218783" cy="184572"/>
            </a:xfrm>
            <a:prstGeom prst="bentConnector3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D14B1BE-209C-4C9B-BCD2-93ABAE00B224}"/>
                </a:ext>
              </a:extLst>
            </p:cNvPr>
            <p:cNvSpPr txBox="1"/>
            <p:nvPr/>
          </p:nvSpPr>
          <p:spPr>
            <a:xfrm>
              <a:off x="3852141" y="1855379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17E355C-2919-4E88-8559-B459D8526BBC}"/>
                </a:ext>
              </a:extLst>
            </p:cNvPr>
            <p:cNvSpPr txBox="1"/>
            <p:nvPr/>
          </p:nvSpPr>
          <p:spPr>
            <a:xfrm>
              <a:off x="3724051" y="210250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9B748AA-950F-4A04-BB1F-C636B172D36A}"/>
                </a:ext>
              </a:extLst>
            </p:cNvPr>
            <p:cNvSpPr txBox="1"/>
            <p:nvPr/>
          </p:nvSpPr>
          <p:spPr>
            <a:xfrm>
              <a:off x="3724987" y="239112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DE77921-EFEF-4276-8BB4-6337AC9E8491}"/>
                </a:ext>
              </a:extLst>
            </p:cNvPr>
            <p:cNvSpPr txBox="1"/>
            <p:nvPr/>
          </p:nvSpPr>
          <p:spPr>
            <a:xfrm>
              <a:off x="3725920" y="268312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3C7B411-FE75-447A-9DC1-D7BEE8E405A0}"/>
                </a:ext>
              </a:extLst>
            </p:cNvPr>
            <p:cNvSpPr txBox="1"/>
            <p:nvPr/>
          </p:nvSpPr>
          <p:spPr>
            <a:xfrm>
              <a:off x="3855877" y="294538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1AE9BC6-2B69-4012-A6EC-6FAC9460D4CF}"/>
                </a:ext>
              </a:extLst>
            </p:cNvPr>
            <p:cNvCxnSpPr/>
            <p:nvPr/>
          </p:nvCxnSpPr>
          <p:spPr>
            <a:xfrm flipH="1">
              <a:off x="3999180" y="2514230"/>
              <a:ext cx="27432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57B1002-C5B7-45F6-9E12-FD4B8D930F6C}"/>
                </a:ext>
              </a:extLst>
            </p:cNvPr>
            <p:cNvSpPr txBox="1"/>
            <p:nvPr/>
          </p:nvSpPr>
          <p:spPr>
            <a:xfrm>
              <a:off x="8107650" y="2560649"/>
              <a:ext cx="13113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PCNA (35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E40EE6A-E3D4-4053-B23F-7F31C6D6DD61}"/>
                </a:ext>
              </a:extLst>
            </p:cNvPr>
            <p:cNvSpPr txBox="1"/>
            <p:nvPr/>
          </p:nvSpPr>
          <p:spPr>
            <a:xfrm>
              <a:off x="5087399" y="704730"/>
              <a:ext cx="22862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u="sng" dirty="0">
                  <a:latin typeface="Arial" panose="020B0604020202020204" pitchFamily="34" charset="0"/>
                  <a:cs typeface="Arial" panose="020B0604020202020204" pitchFamily="34" charset="0"/>
                </a:rPr>
                <a:t>PCNA and </a:t>
              </a:r>
              <a:r>
                <a:rPr lang="el-GR" sz="1000" u="sng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u="sng" dirty="0">
                  <a:latin typeface="Arial" panose="020B0604020202020204" pitchFamily="34" charset="0"/>
                  <a:cs typeface="Arial" panose="020B0604020202020204" pitchFamily="34" charset="0"/>
                </a:rPr>
                <a:t>-actin full blots for Fig. 2.</a:t>
              </a:r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8E8F4AD-B9DC-4104-9363-5A14AE87FE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1" t="5516" r="9554" b="15409"/>
            <a:stretch/>
          </p:blipFill>
          <p:spPr>
            <a:xfrm>
              <a:off x="4346721" y="3500078"/>
              <a:ext cx="3776472" cy="1451435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D8532D7-6067-4C82-8D10-9834B9DFFF77}"/>
                </a:ext>
              </a:extLst>
            </p:cNvPr>
            <p:cNvSpPr txBox="1"/>
            <p:nvPr/>
          </p:nvSpPr>
          <p:spPr>
            <a:xfrm>
              <a:off x="8107650" y="3943473"/>
              <a:ext cx="7425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E34B778-74B2-42CA-B86D-2D24275E7705}"/>
              </a:ext>
            </a:extLst>
          </p:cNvPr>
          <p:cNvSpPr txBox="1"/>
          <p:nvPr/>
        </p:nvSpPr>
        <p:spPr>
          <a:xfrm>
            <a:off x="1730941" y="7121810"/>
            <a:ext cx="33217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A, AP, APAP: Acetaminophen; DMSO: DMSO vehicle; FSG: FSG67.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6989274-F55C-4A36-8826-9680B7084D49}"/>
              </a:ext>
            </a:extLst>
          </p:cNvPr>
          <p:cNvCxnSpPr/>
          <p:nvPr/>
        </p:nvCxnSpPr>
        <p:spPr>
          <a:xfrm>
            <a:off x="2732974" y="868556"/>
            <a:ext cx="5486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70EDA99-D04A-4006-871E-25799B5B32B3}"/>
              </a:ext>
            </a:extLst>
          </p:cNvPr>
          <p:cNvSpPr txBox="1"/>
          <p:nvPr/>
        </p:nvSpPr>
        <p:spPr>
          <a:xfrm>
            <a:off x="2693314" y="62951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AP+Veh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51F88F7-0221-40B5-B57E-9EE83BE9EC36}"/>
              </a:ext>
            </a:extLst>
          </p:cNvPr>
          <p:cNvCxnSpPr/>
          <p:nvPr/>
        </p:nvCxnSpPr>
        <p:spPr>
          <a:xfrm>
            <a:off x="3380674" y="868556"/>
            <a:ext cx="5486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B50ECF3D-D5FE-43FE-936B-F0087C061DEC}"/>
              </a:ext>
            </a:extLst>
          </p:cNvPr>
          <p:cNvSpPr txBox="1"/>
          <p:nvPr/>
        </p:nvSpPr>
        <p:spPr>
          <a:xfrm>
            <a:off x="3322580" y="629515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AP+FSG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873E0CA-52A6-451C-8481-87CF74B28165}"/>
              </a:ext>
            </a:extLst>
          </p:cNvPr>
          <p:cNvCxnSpPr/>
          <p:nvPr/>
        </p:nvCxnSpPr>
        <p:spPr>
          <a:xfrm>
            <a:off x="4056949" y="868556"/>
            <a:ext cx="5486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3A05D9EE-EEA5-45CB-BA5C-5571675AA8A7}"/>
              </a:ext>
            </a:extLst>
          </p:cNvPr>
          <p:cNvSpPr txBox="1"/>
          <p:nvPr/>
        </p:nvSpPr>
        <p:spPr>
          <a:xfrm>
            <a:off x="4017289" y="62951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AP+Veh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5B00DB9-C8F1-4A5C-997C-C15362E6D8F8}"/>
              </a:ext>
            </a:extLst>
          </p:cNvPr>
          <p:cNvCxnSpPr/>
          <p:nvPr/>
        </p:nvCxnSpPr>
        <p:spPr>
          <a:xfrm>
            <a:off x="4685599" y="868556"/>
            <a:ext cx="5486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9A93E61A-1C19-4334-A0DC-44231581319D}"/>
              </a:ext>
            </a:extLst>
          </p:cNvPr>
          <p:cNvSpPr txBox="1"/>
          <p:nvPr/>
        </p:nvSpPr>
        <p:spPr>
          <a:xfrm>
            <a:off x="4627505" y="629515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AP+FSG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E95B196-9248-4782-997D-C059155DED2D}"/>
              </a:ext>
            </a:extLst>
          </p:cNvPr>
          <p:cNvSpPr txBox="1"/>
          <p:nvPr/>
        </p:nvSpPr>
        <p:spPr>
          <a:xfrm>
            <a:off x="2044268" y="62951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CF4EE8F-B6BA-4F01-B896-CF5893BE85E7}"/>
              </a:ext>
            </a:extLst>
          </p:cNvPr>
          <p:cNvSpPr txBox="1"/>
          <p:nvPr/>
        </p:nvSpPr>
        <p:spPr>
          <a:xfrm>
            <a:off x="2215346" y="63904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AV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23C52BD-138B-4515-B8D0-2D5A13092D70}"/>
              </a:ext>
            </a:extLst>
          </p:cNvPr>
          <p:cNvSpPr txBox="1"/>
          <p:nvPr/>
        </p:nvSpPr>
        <p:spPr>
          <a:xfrm>
            <a:off x="2418577" y="639040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AF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DCD6C66-AEA6-421C-938B-BC2F36518A58}"/>
              </a:ext>
            </a:extLst>
          </p:cNvPr>
          <p:cNvCxnSpPr/>
          <p:nvPr/>
        </p:nvCxnSpPr>
        <p:spPr>
          <a:xfrm>
            <a:off x="2295610" y="629515"/>
            <a:ext cx="3657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47D42F6-7C4D-4FC3-85A6-8BD58886BA0F}"/>
              </a:ext>
            </a:extLst>
          </p:cNvPr>
          <p:cNvCxnSpPr/>
          <p:nvPr/>
        </p:nvCxnSpPr>
        <p:spPr>
          <a:xfrm>
            <a:off x="2732974" y="620855"/>
            <a:ext cx="11887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A7D6D3E-EFBA-4E0D-B0B8-E6BF86522877}"/>
              </a:ext>
            </a:extLst>
          </p:cNvPr>
          <p:cNvCxnSpPr/>
          <p:nvPr/>
        </p:nvCxnSpPr>
        <p:spPr>
          <a:xfrm>
            <a:off x="4056949" y="620855"/>
            <a:ext cx="11887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1DE37A57-368B-4127-B597-E1D410AF076F}"/>
              </a:ext>
            </a:extLst>
          </p:cNvPr>
          <p:cNvSpPr txBox="1"/>
          <p:nvPr/>
        </p:nvSpPr>
        <p:spPr>
          <a:xfrm>
            <a:off x="2280230" y="362825"/>
            <a:ext cx="3609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 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218CAA3-3590-4C65-9CD3-EBA5A51EA754}"/>
              </a:ext>
            </a:extLst>
          </p:cNvPr>
          <p:cNvSpPr txBox="1"/>
          <p:nvPr/>
        </p:nvSpPr>
        <p:spPr>
          <a:xfrm>
            <a:off x="3164909" y="370994"/>
            <a:ext cx="4315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24 h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0A25AB2-8461-490F-AB2A-A3430E800FE9}"/>
              </a:ext>
            </a:extLst>
          </p:cNvPr>
          <p:cNvSpPr txBox="1"/>
          <p:nvPr/>
        </p:nvSpPr>
        <p:spPr>
          <a:xfrm>
            <a:off x="4453755" y="370994"/>
            <a:ext cx="4315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52 h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C718442-1700-49CA-8D79-BAC7CE92BCC3}"/>
              </a:ext>
            </a:extLst>
          </p:cNvPr>
          <p:cNvSpPr txBox="1"/>
          <p:nvPr/>
        </p:nvSpPr>
        <p:spPr>
          <a:xfrm>
            <a:off x="579011" y="7507482"/>
            <a:ext cx="5603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2A.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Mice were treated with 300 mg/kg APAP at 0 h followed by either DMSO vehicle or 20 mg/kg FSG67 at 2, 24, and 48 h. Blood and liver tissue were collected at 6, 24 and 52 h. Immunoblots for PCNA, p-GSK3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and total GSK3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81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E97C5-44FE-4D68-AD99-726CE221460F}"/>
              </a:ext>
            </a:extLst>
          </p:cNvPr>
          <p:cNvSpPr txBox="1"/>
          <p:nvPr/>
        </p:nvSpPr>
        <p:spPr>
          <a:xfrm>
            <a:off x="242505" y="125692"/>
            <a:ext cx="24208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2B Continued.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CF17BA6-94AE-48CA-BDC1-9DAE1F8BD282}"/>
              </a:ext>
            </a:extLst>
          </p:cNvPr>
          <p:cNvSpPr txBox="1"/>
          <p:nvPr/>
        </p:nvSpPr>
        <p:spPr>
          <a:xfrm>
            <a:off x="2292010" y="329822"/>
            <a:ext cx="25042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u="sng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u="sng" dirty="0">
                <a:latin typeface="Arial" panose="020B0604020202020204" pitchFamily="34" charset="0"/>
                <a:cs typeface="Arial" panose="020B0604020202020204" pitchFamily="34" charset="0"/>
              </a:rPr>
              <a:t>-catenin  and </a:t>
            </a:r>
            <a:r>
              <a:rPr lang="el-GR" sz="1000" u="sng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u="sng" dirty="0">
                <a:latin typeface="Arial" panose="020B0604020202020204" pitchFamily="34" charset="0"/>
                <a:cs typeface="Arial" panose="020B0604020202020204" pitchFamily="34" charset="0"/>
              </a:rPr>
              <a:t>-actin full blots for Fig. 5.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3BB9BEDE-109D-4C96-999E-8475F9FEE911}"/>
              </a:ext>
            </a:extLst>
          </p:cNvPr>
          <p:cNvCxnSpPr/>
          <p:nvPr/>
        </p:nvCxnSpPr>
        <p:spPr>
          <a:xfrm rot="10800000">
            <a:off x="1008456" y="1498999"/>
            <a:ext cx="212291" cy="179095"/>
          </a:xfrm>
          <a:prstGeom prst="bent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14FF9D9A-C9A1-47FB-B828-CE3B731D20AE}"/>
              </a:ext>
            </a:extLst>
          </p:cNvPr>
          <p:cNvCxnSpPr>
            <a:cxnSpLocks/>
          </p:cNvCxnSpPr>
          <p:nvPr/>
        </p:nvCxnSpPr>
        <p:spPr>
          <a:xfrm rot="10800000">
            <a:off x="881443" y="1710781"/>
            <a:ext cx="254024" cy="91776"/>
          </a:xfrm>
          <a:prstGeom prst="bent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24B9B4C-9BE3-4B11-A430-8804505A3BAE}"/>
              </a:ext>
            </a:extLst>
          </p:cNvPr>
          <p:cNvSpPr txBox="1"/>
          <p:nvPr/>
        </p:nvSpPr>
        <p:spPr>
          <a:xfrm>
            <a:off x="684572" y="1374711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80375E-2015-434E-83CD-6F1DF8F9D817}"/>
              </a:ext>
            </a:extLst>
          </p:cNvPr>
          <p:cNvSpPr txBox="1"/>
          <p:nvPr/>
        </p:nvSpPr>
        <p:spPr>
          <a:xfrm>
            <a:off x="560282" y="1596018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3F79C4-C7B3-4C7E-A164-893216537725}"/>
              </a:ext>
            </a:extLst>
          </p:cNvPr>
          <p:cNvSpPr txBox="1"/>
          <p:nvPr/>
        </p:nvSpPr>
        <p:spPr>
          <a:xfrm>
            <a:off x="561191" y="1876069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F32F392-B59F-46D2-BBF4-C5B512FABDCC}"/>
              </a:ext>
            </a:extLst>
          </p:cNvPr>
          <p:cNvCxnSpPr/>
          <p:nvPr/>
        </p:nvCxnSpPr>
        <p:spPr>
          <a:xfrm flipH="1">
            <a:off x="883518" y="1995526"/>
            <a:ext cx="26617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62F3100A-DA0B-46C6-8816-88604FB33CBC}"/>
              </a:ext>
            </a:extLst>
          </p:cNvPr>
          <p:cNvSpPr txBox="1"/>
          <p:nvPr/>
        </p:nvSpPr>
        <p:spPr>
          <a:xfrm>
            <a:off x="5776107" y="1937715"/>
            <a:ext cx="9957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PCNA (94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1BFB6E0-1D61-4EE6-BA38-991C79F5C598}"/>
              </a:ext>
            </a:extLst>
          </p:cNvPr>
          <p:cNvSpPr txBox="1"/>
          <p:nvPr/>
        </p:nvSpPr>
        <p:spPr>
          <a:xfrm>
            <a:off x="5792747" y="3159451"/>
            <a:ext cx="5709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B0ABC7D-1A14-4100-879B-6CB1DD86ABD1}"/>
              </a:ext>
            </a:extLst>
          </p:cNvPr>
          <p:cNvCxnSpPr/>
          <p:nvPr/>
        </p:nvCxnSpPr>
        <p:spPr>
          <a:xfrm>
            <a:off x="1694417" y="1123714"/>
            <a:ext cx="5486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8740F4DD-2AF8-46E2-8B54-2B1A56FB1214}"/>
              </a:ext>
            </a:extLst>
          </p:cNvPr>
          <p:cNvSpPr txBox="1"/>
          <p:nvPr/>
        </p:nvSpPr>
        <p:spPr>
          <a:xfrm>
            <a:off x="1588566" y="899637"/>
            <a:ext cx="74411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APAP+DMSO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90"/>
          <a:stretch/>
        </p:blipFill>
        <p:spPr>
          <a:xfrm>
            <a:off x="1208200" y="1159356"/>
            <a:ext cx="3493454" cy="13511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14"/>
          <a:stretch/>
        </p:blipFill>
        <p:spPr>
          <a:xfrm>
            <a:off x="1220747" y="2606515"/>
            <a:ext cx="3474083" cy="1352094"/>
          </a:xfrm>
          <a:prstGeom prst="rect">
            <a:avLst/>
          </a:prstGeom>
        </p:spPr>
      </p:pic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B0ABC7D-1A14-4100-879B-6CB1DD86ABD1}"/>
              </a:ext>
            </a:extLst>
          </p:cNvPr>
          <p:cNvCxnSpPr/>
          <p:nvPr/>
        </p:nvCxnSpPr>
        <p:spPr>
          <a:xfrm>
            <a:off x="2331318" y="1125986"/>
            <a:ext cx="5486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8740F4DD-2AF8-46E2-8B54-2B1A56FB1214}"/>
              </a:ext>
            </a:extLst>
          </p:cNvPr>
          <p:cNvSpPr txBox="1"/>
          <p:nvPr/>
        </p:nvSpPr>
        <p:spPr>
          <a:xfrm>
            <a:off x="2226368" y="916387"/>
            <a:ext cx="75854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APAP+FSG67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B0ABC7D-1A14-4100-879B-6CB1DD86ABD1}"/>
              </a:ext>
            </a:extLst>
          </p:cNvPr>
          <p:cNvCxnSpPr/>
          <p:nvPr/>
        </p:nvCxnSpPr>
        <p:spPr>
          <a:xfrm>
            <a:off x="2938641" y="1125986"/>
            <a:ext cx="5486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8740F4DD-2AF8-46E2-8B54-2B1A56FB1214}"/>
              </a:ext>
            </a:extLst>
          </p:cNvPr>
          <p:cNvSpPr txBox="1"/>
          <p:nvPr/>
        </p:nvSpPr>
        <p:spPr>
          <a:xfrm>
            <a:off x="2832790" y="901909"/>
            <a:ext cx="74411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APAP+DMSO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B0ABC7D-1A14-4100-879B-6CB1DD86ABD1}"/>
              </a:ext>
            </a:extLst>
          </p:cNvPr>
          <p:cNvCxnSpPr/>
          <p:nvPr/>
        </p:nvCxnSpPr>
        <p:spPr>
          <a:xfrm>
            <a:off x="3575542" y="1128258"/>
            <a:ext cx="5486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8740F4DD-2AF8-46E2-8B54-2B1A56FB1214}"/>
              </a:ext>
            </a:extLst>
          </p:cNvPr>
          <p:cNvSpPr txBox="1"/>
          <p:nvPr/>
        </p:nvSpPr>
        <p:spPr>
          <a:xfrm>
            <a:off x="3470592" y="918659"/>
            <a:ext cx="75854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APAP+FSG67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740F4DD-2AF8-46E2-8B54-2B1A56FB1214}"/>
              </a:ext>
            </a:extLst>
          </p:cNvPr>
          <p:cNvSpPr txBox="1"/>
          <p:nvPr/>
        </p:nvSpPr>
        <p:spPr>
          <a:xfrm>
            <a:off x="1454858" y="910636"/>
            <a:ext cx="2487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FC59AFE-0308-4C74-B891-FEF7A659E3AE}"/>
              </a:ext>
            </a:extLst>
          </p:cNvPr>
          <p:cNvSpPr txBox="1"/>
          <p:nvPr/>
        </p:nvSpPr>
        <p:spPr>
          <a:xfrm>
            <a:off x="579011" y="7507482"/>
            <a:ext cx="5603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2B.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Mice were treated with 300 mg/kg APAP at 0 h followed by either DMSO vehicle or 20 mg/kg FSG67 at 2, 24, and 48 h. Blood and liver tissue were collected at 6, 24 and 52 h. Immunoblots for PCNA and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-actin.</a:t>
            </a:r>
          </a:p>
        </p:txBody>
      </p:sp>
    </p:spTree>
    <p:extLst>
      <p:ext uri="{BB962C8B-B14F-4D97-AF65-F5344CB8AC3E}">
        <p14:creationId xmlns:p14="http://schemas.microsoft.com/office/powerpoint/2010/main" val="2009744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E97C5-44FE-4D68-AD99-726CE221460F}"/>
              </a:ext>
            </a:extLst>
          </p:cNvPr>
          <p:cNvSpPr txBox="1"/>
          <p:nvPr/>
        </p:nvSpPr>
        <p:spPr>
          <a:xfrm>
            <a:off x="242505" y="125692"/>
            <a:ext cx="1643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3.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CF17BA6-94AE-48CA-BDC1-9DAE1F8BD282}"/>
              </a:ext>
            </a:extLst>
          </p:cNvPr>
          <p:cNvSpPr txBox="1"/>
          <p:nvPr/>
        </p:nvSpPr>
        <p:spPr>
          <a:xfrm>
            <a:off x="2292010" y="185438"/>
            <a:ext cx="22862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>
                <a:latin typeface="Arial" panose="020B0604020202020204" pitchFamily="34" charset="0"/>
                <a:cs typeface="Arial" panose="020B0604020202020204" pitchFamily="34" charset="0"/>
              </a:rPr>
              <a:t>PCNA and </a:t>
            </a:r>
            <a:r>
              <a:rPr lang="el-GR" sz="1000" u="sng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u="sng" dirty="0">
                <a:latin typeface="Arial" panose="020B0604020202020204" pitchFamily="34" charset="0"/>
                <a:cs typeface="Arial" panose="020B0604020202020204" pitchFamily="34" charset="0"/>
              </a:rPr>
              <a:t>-actin full blots for Fig.6.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5672DF7-C7C2-43E7-885F-84B7581F0C06}"/>
              </a:ext>
            </a:extLst>
          </p:cNvPr>
          <p:cNvGrpSpPr>
            <a:grpSpLocks noChangeAspect="1"/>
          </p:cNvGrpSpPr>
          <p:nvPr/>
        </p:nvGrpSpPr>
        <p:grpSpPr>
          <a:xfrm>
            <a:off x="616554" y="385199"/>
            <a:ext cx="5646763" cy="4459605"/>
            <a:chOff x="616554" y="572255"/>
            <a:chExt cx="5819459" cy="459599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3BB28CC-0450-4281-AF51-F3FBF41D18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47"/>
            <a:stretch/>
          </p:blipFill>
          <p:spPr>
            <a:xfrm>
              <a:off x="1146660" y="1093685"/>
              <a:ext cx="4330215" cy="2011680"/>
            </a:xfrm>
            <a:prstGeom prst="rect">
              <a:avLst/>
            </a:prstGeom>
          </p:spPr>
        </p:pic>
        <p:cxnSp>
          <p:nvCxnSpPr>
            <p:cNvPr id="8" name="Connector: Elbow 7">
              <a:extLst>
                <a:ext uri="{FF2B5EF4-FFF2-40B4-BE49-F238E27FC236}">
                  <a16:creationId xmlns:a16="http://schemas.microsoft.com/office/drawing/2014/main" id="{3BB9BEDE-109D-4C96-999E-8475F9FEE911}"/>
                </a:ext>
              </a:extLst>
            </p:cNvPr>
            <p:cNvCxnSpPr/>
            <p:nvPr/>
          </p:nvCxnSpPr>
          <p:spPr>
            <a:xfrm rot="10800000">
              <a:off x="1020442" y="1571319"/>
              <a:ext cx="218783" cy="184572"/>
            </a:xfrm>
            <a:prstGeom prst="bentConnector3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or: Elbow 8">
              <a:extLst>
                <a:ext uri="{FF2B5EF4-FFF2-40B4-BE49-F238E27FC236}">
                  <a16:creationId xmlns:a16="http://schemas.microsoft.com/office/drawing/2014/main" id="{14FF9D9A-C9A1-47FB-B828-CE3B731D20AE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889544" y="1789578"/>
              <a:ext cx="261793" cy="94583"/>
            </a:xfrm>
            <a:prstGeom prst="bentConnector3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or: Elbow 10">
              <a:extLst>
                <a:ext uri="{FF2B5EF4-FFF2-40B4-BE49-F238E27FC236}">
                  <a16:creationId xmlns:a16="http://schemas.microsoft.com/office/drawing/2014/main" id="{333D86B4-FA65-4067-AA5A-E3F1A7E46C40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904485" y="2300900"/>
              <a:ext cx="261793" cy="94583"/>
            </a:xfrm>
            <a:prstGeom prst="bentConnector3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1BAEE76D-1760-4F4C-887C-817998D2253F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020440" y="2478989"/>
              <a:ext cx="218783" cy="184572"/>
            </a:xfrm>
            <a:prstGeom prst="bentConnector3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24B9B4C-9BE3-4B11-A430-8804505A3BAE}"/>
                </a:ext>
              </a:extLst>
            </p:cNvPr>
            <p:cNvSpPr txBox="1"/>
            <p:nvPr/>
          </p:nvSpPr>
          <p:spPr>
            <a:xfrm>
              <a:off x="744644" y="144323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80375E-2015-434E-83CD-6F1DF8F9D817}"/>
                </a:ext>
              </a:extLst>
            </p:cNvPr>
            <p:cNvSpPr txBox="1"/>
            <p:nvPr/>
          </p:nvSpPr>
          <p:spPr>
            <a:xfrm>
              <a:off x="616554" y="167130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E3F79C4-C7B3-4C7E-A164-893216537725}"/>
                </a:ext>
              </a:extLst>
            </p:cNvPr>
            <p:cNvSpPr txBox="1"/>
            <p:nvPr/>
          </p:nvSpPr>
          <p:spPr>
            <a:xfrm>
              <a:off x="617490" y="195992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C817FD1-1F3E-437A-BA88-BB1990578F91}"/>
                </a:ext>
              </a:extLst>
            </p:cNvPr>
            <p:cNvSpPr txBox="1"/>
            <p:nvPr/>
          </p:nvSpPr>
          <p:spPr>
            <a:xfrm>
              <a:off x="618423" y="228050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4F41D8D-6653-4F28-B139-5E2B47CEFAF1}"/>
                </a:ext>
              </a:extLst>
            </p:cNvPr>
            <p:cNvSpPr txBox="1"/>
            <p:nvPr/>
          </p:nvSpPr>
          <p:spPr>
            <a:xfrm>
              <a:off x="748380" y="253323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F32F392-B59F-46D2-BBF4-C5B512FABDCC}"/>
                </a:ext>
              </a:extLst>
            </p:cNvPr>
            <p:cNvCxnSpPr/>
            <p:nvPr/>
          </p:nvCxnSpPr>
          <p:spPr>
            <a:xfrm flipH="1">
              <a:off x="891683" y="2083031"/>
              <a:ext cx="27432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2F3100A-DA0B-46C6-8816-88604FB33CBC}"/>
                </a:ext>
              </a:extLst>
            </p:cNvPr>
            <p:cNvSpPr txBox="1"/>
            <p:nvPr/>
          </p:nvSpPr>
          <p:spPr>
            <a:xfrm>
              <a:off x="5440228" y="2157389"/>
              <a:ext cx="9957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PCNA (35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E0009FB-D263-4F03-A59F-877736B680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47"/>
            <a:stretch/>
          </p:blipFill>
          <p:spPr>
            <a:xfrm>
              <a:off x="1146660" y="3156570"/>
              <a:ext cx="4330215" cy="201168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1BFB6E0-1D61-4EE6-BA38-991C79F5C598}"/>
                </a:ext>
              </a:extLst>
            </p:cNvPr>
            <p:cNvSpPr txBox="1"/>
            <p:nvPr/>
          </p:nvSpPr>
          <p:spPr>
            <a:xfrm>
              <a:off x="5518247" y="3918617"/>
              <a:ext cx="588453" cy="2537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000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AA51F4-6140-4B43-87E2-687089B2460D}"/>
                </a:ext>
              </a:extLst>
            </p:cNvPr>
            <p:cNvCxnSpPr/>
            <p:nvPr/>
          </p:nvCxnSpPr>
          <p:spPr>
            <a:xfrm>
              <a:off x="1924050" y="1000125"/>
              <a:ext cx="115252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B0ABC7D-1A14-4100-879B-6CB1DD86ABD1}"/>
                </a:ext>
              </a:extLst>
            </p:cNvPr>
            <p:cNvCxnSpPr/>
            <p:nvPr/>
          </p:nvCxnSpPr>
          <p:spPr>
            <a:xfrm>
              <a:off x="3161249" y="1000125"/>
              <a:ext cx="914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887493F-C69F-4E26-AD57-3608B0B2F4B7}"/>
                </a:ext>
              </a:extLst>
            </p:cNvPr>
            <p:cNvCxnSpPr/>
            <p:nvPr/>
          </p:nvCxnSpPr>
          <p:spPr>
            <a:xfrm>
              <a:off x="4162425" y="1000125"/>
              <a:ext cx="115252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DA15A76-82A3-4327-BEA7-3946D8CBBC0D}"/>
                </a:ext>
              </a:extLst>
            </p:cNvPr>
            <p:cNvSpPr txBox="1"/>
            <p:nvPr/>
          </p:nvSpPr>
          <p:spPr>
            <a:xfrm>
              <a:off x="2132186" y="753774"/>
              <a:ext cx="8258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APAP+Veh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740F4DD-2AF8-46E2-8B54-2B1A56FB1214}"/>
                </a:ext>
              </a:extLst>
            </p:cNvPr>
            <p:cNvSpPr txBox="1"/>
            <p:nvPr/>
          </p:nvSpPr>
          <p:spPr>
            <a:xfrm>
              <a:off x="3116548" y="748097"/>
              <a:ext cx="10038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APAP+FSG67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CE2A263-7F18-4691-B9EF-94AC5F8C8B18}"/>
                </a:ext>
              </a:extLst>
            </p:cNvPr>
            <p:cNvSpPr txBox="1"/>
            <p:nvPr/>
          </p:nvSpPr>
          <p:spPr>
            <a:xfrm>
              <a:off x="4221438" y="572255"/>
              <a:ext cx="1034499" cy="412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APAP+FSG67</a:t>
              </a:r>
            </a:p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+GSK3i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954A77A-EBC5-4BBA-B4B0-2B0CD77DAF25}"/>
              </a:ext>
            </a:extLst>
          </p:cNvPr>
          <p:cNvGrpSpPr/>
          <p:nvPr/>
        </p:nvGrpSpPr>
        <p:grpSpPr>
          <a:xfrm>
            <a:off x="932618" y="4901230"/>
            <a:ext cx="5273245" cy="3392672"/>
            <a:chOff x="932618" y="5045614"/>
            <a:chExt cx="5273245" cy="3392672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5EF8A019-E1C6-4CBE-9613-4B1A3F7C6293}"/>
                </a:ext>
              </a:extLst>
            </p:cNvPr>
            <p:cNvGrpSpPr/>
            <p:nvPr/>
          </p:nvGrpSpPr>
          <p:grpSpPr>
            <a:xfrm>
              <a:off x="932618" y="5045614"/>
              <a:ext cx="5273245" cy="3392672"/>
              <a:chOff x="942284" y="5378040"/>
              <a:chExt cx="5273245" cy="3392672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8DE96894-E6A4-43B9-B1A5-FE6E137082AF}"/>
                  </a:ext>
                </a:extLst>
              </p:cNvPr>
              <p:cNvGrpSpPr/>
              <p:nvPr/>
            </p:nvGrpSpPr>
            <p:grpSpPr>
              <a:xfrm>
                <a:off x="942284" y="5378040"/>
                <a:ext cx="5273245" cy="2078497"/>
                <a:chOff x="635604" y="5206284"/>
                <a:chExt cx="5273245" cy="2078497"/>
              </a:xfrm>
            </p:grpSpPr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24B6758E-D042-47E4-A06B-E7B9E13A5B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9031" b="30201"/>
                <a:stretch/>
              </p:blipFill>
              <p:spPr>
                <a:xfrm>
                  <a:off x="1111076" y="5637103"/>
                  <a:ext cx="3756199" cy="1531784"/>
                </a:xfrm>
                <a:prstGeom prst="rect">
                  <a:avLst/>
                </a:prstGeom>
              </p:spPr>
            </p:pic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16390EFA-7851-43CD-8DE5-67E7EC9E9739}"/>
                    </a:ext>
                  </a:extLst>
                </p:cNvPr>
                <p:cNvSpPr txBox="1"/>
                <p:nvPr/>
              </p:nvSpPr>
              <p:spPr>
                <a:xfrm>
                  <a:off x="4913064" y="6554121"/>
                  <a:ext cx="99578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PCNA (35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</a:t>
                  </a:r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</a:p>
              </p:txBody>
            </p:sp>
            <p:cxnSp>
              <p:nvCxnSpPr>
                <p:cNvPr id="55" name="Connector: Elbow 54">
                  <a:extLst>
                    <a:ext uri="{FF2B5EF4-FFF2-40B4-BE49-F238E27FC236}">
                      <a16:creationId xmlns:a16="http://schemas.microsoft.com/office/drawing/2014/main" id="{EA939785-AEF4-421D-838D-C7B26EFFD140}"/>
                    </a:ext>
                  </a:extLst>
                </p:cNvPr>
                <p:cNvCxnSpPr/>
                <p:nvPr/>
              </p:nvCxnSpPr>
              <p:spPr>
                <a:xfrm rot="10800000">
                  <a:off x="1039492" y="6152844"/>
                  <a:ext cx="218783" cy="184572"/>
                </a:xfrm>
                <a:prstGeom prst="bentConnector3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ctor: Elbow 55">
                  <a:extLst>
                    <a:ext uri="{FF2B5EF4-FFF2-40B4-BE49-F238E27FC236}">
                      <a16:creationId xmlns:a16="http://schemas.microsoft.com/office/drawing/2014/main" id="{5396E709-9589-4E97-961E-5D9BB3BA86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>
                  <a:off x="908594" y="6361578"/>
                  <a:ext cx="261793" cy="94583"/>
                </a:xfrm>
                <a:prstGeom prst="bentConnector3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nector: Elbow 56">
                  <a:extLst>
                    <a:ext uri="{FF2B5EF4-FFF2-40B4-BE49-F238E27FC236}">
                      <a16:creationId xmlns:a16="http://schemas.microsoft.com/office/drawing/2014/main" id="{CF67F511-6056-4595-9538-0A2EBDFEED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V="1">
                  <a:off x="923535" y="6806225"/>
                  <a:ext cx="261793" cy="94583"/>
                </a:xfrm>
                <a:prstGeom prst="bentConnector3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nector: Elbow 57">
                  <a:extLst>
                    <a:ext uri="{FF2B5EF4-FFF2-40B4-BE49-F238E27FC236}">
                      <a16:creationId xmlns:a16="http://schemas.microsoft.com/office/drawing/2014/main" id="{FE0E489F-4898-48A2-86C7-EE19647B83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H="1">
                  <a:off x="1039490" y="6984314"/>
                  <a:ext cx="218783" cy="184572"/>
                </a:xfrm>
                <a:prstGeom prst="bentConnector3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83C26473-88A4-4C74-84CE-5276DECA21D4}"/>
                    </a:ext>
                  </a:extLst>
                </p:cNvPr>
                <p:cNvSpPr txBox="1"/>
                <p:nvPr/>
              </p:nvSpPr>
              <p:spPr>
                <a:xfrm>
                  <a:off x="763694" y="6024755"/>
                  <a:ext cx="32573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70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5E824B09-F085-4002-812B-3BD69EA903B8}"/>
                    </a:ext>
                  </a:extLst>
                </p:cNvPr>
                <p:cNvSpPr txBox="1"/>
                <p:nvPr/>
              </p:nvSpPr>
              <p:spPr>
                <a:xfrm>
                  <a:off x="635604" y="6243305"/>
                  <a:ext cx="32573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55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08C64E38-607F-4DD0-AFF1-FA49A34A9E94}"/>
                    </a:ext>
                  </a:extLst>
                </p:cNvPr>
                <p:cNvSpPr txBox="1"/>
                <p:nvPr/>
              </p:nvSpPr>
              <p:spPr>
                <a:xfrm>
                  <a:off x="636540" y="6493821"/>
                  <a:ext cx="32573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ECCC0CE8-2843-495E-9894-E7E4D3A9B5B9}"/>
                    </a:ext>
                  </a:extLst>
                </p:cNvPr>
                <p:cNvSpPr txBox="1"/>
                <p:nvPr/>
              </p:nvSpPr>
              <p:spPr>
                <a:xfrm>
                  <a:off x="637473" y="6785825"/>
                  <a:ext cx="32573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62D978FC-6DD2-482F-B2EC-EC89362C30F8}"/>
                    </a:ext>
                  </a:extLst>
                </p:cNvPr>
                <p:cNvSpPr txBox="1"/>
                <p:nvPr/>
              </p:nvSpPr>
              <p:spPr>
                <a:xfrm>
                  <a:off x="767430" y="7038560"/>
                  <a:ext cx="32573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D9322E16-2AF0-426E-A1D9-C751270B5BF6}"/>
                    </a:ext>
                  </a:extLst>
                </p:cNvPr>
                <p:cNvCxnSpPr/>
                <p:nvPr/>
              </p:nvCxnSpPr>
              <p:spPr>
                <a:xfrm flipH="1">
                  <a:off x="910733" y="6616931"/>
                  <a:ext cx="27432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3F129138-1472-46EC-A34A-DF8FFC804EC2}"/>
                    </a:ext>
                  </a:extLst>
                </p:cNvPr>
                <p:cNvCxnSpPr/>
                <p:nvPr/>
              </p:nvCxnSpPr>
              <p:spPr>
                <a:xfrm>
                  <a:off x="1715914" y="5598259"/>
                  <a:ext cx="96012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79033907-F58C-42B6-BD30-FA693DC29584}"/>
                    </a:ext>
                  </a:extLst>
                </p:cNvPr>
                <p:cNvCxnSpPr/>
                <p:nvPr/>
              </p:nvCxnSpPr>
              <p:spPr>
                <a:xfrm>
                  <a:off x="2743563" y="5598259"/>
                  <a:ext cx="9144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12477ECB-B2A8-40BD-B78F-EE9A21D9F1F9}"/>
                    </a:ext>
                  </a:extLst>
                </p:cNvPr>
                <p:cNvCxnSpPr/>
                <p:nvPr/>
              </p:nvCxnSpPr>
              <p:spPr>
                <a:xfrm>
                  <a:off x="3716164" y="5598259"/>
                  <a:ext cx="9144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F5CA912-CEA7-4836-BE97-7D51A7E6AC5D}"/>
                    </a:ext>
                  </a:extLst>
                </p:cNvPr>
                <p:cNvSpPr txBox="1"/>
                <p:nvPr/>
              </p:nvSpPr>
              <p:spPr>
                <a:xfrm>
                  <a:off x="1752600" y="5351908"/>
                  <a:ext cx="82586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APAP+Veh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F76133DE-69E9-47BC-B164-785BE977F8E9}"/>
                    </a:ext>
                  </a:extLst>
                </p:cNvPr>
                <p:cNvSpPr txBox="1"/>
                <p:nvPr/>
              </p:nvSpPr>
              <p:spPr>
                <a:xfrm>
                  <a:off x="2698862" y="5346231"/>
                  <a:ext cx="100380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APAP+FSG67</a:t>
                  </a: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8167EADD-45BD-47F8-A02F-EF4F3A2368D3}"/>
                    </a:ext>
                  </a:extLst>
                </p:cNvPr>
                <p:cNvSpPr txBox="1"/>
                <p:nvPr/>
              </p:nvSpPr>
              <p:spPr>
                <a:xfrm>
                  <a:off x="3760537" y="5206284"/>
                  <a:ext cx="100380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APAP+FSG67</a:t>
                  </a:r>
                </a:p>
                <a:p>
                  <a:pPr algn="ctr"/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+GSK3i</a:t>
                  </a:r>
                </a:p>
              </p:txBody>
            </p:sp>
          </p:grpSp>
          <p:pic>
            <p:nvPicPr>
              <p:cNvPr id="78" name="Picture 77">
                <a:extLst>
                  <a:ext uri="{FF2B5EF4-FFF2-40B4-BE49-F238E27FC236}">
                    <a16:creationId xmlns:a16="http://schemas.microsoft.com/office/drawing/2014/main" id="{1D34727B-EF00-4EDA-8754-CCEA69EAB1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406" r="19031" b="31406"/>
              <a:stretch/>
            </p:blipFill>
            <p:spPr>
              <a:xfrm>
                <a:off x="1417756" y="7471774"/>
                <a:ext cx="3756199" cy="1298938"/>
              </a:xfrm>
              <a:prstGeom prst="rect">
                <a:avLst/>
              </a:prstGeom>
            </p:spPr>
          </p:pic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B6D2947D-AFFF-4854-ADFF-8DEC507C7AFE}"/>
                </a:ext>
              </a:extLst>
            </p:cNvPr>
            <p:cNvSpPr txBox="1"/>
            <p:nvPr/>
          </p:nvSpPr>
          <p:spPr>
            <a:xfrm>
              <a:off x="5200729" y="7665706"/>
              <a:ext cx="5709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000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4531B28A-A93B-402D-9B37-874FEA9484C9}"/>
              </a:ext>
            </a:extLst>
          </p:cNvPr>
          <p:cNvSpPr txBox="1"/>
          <p:nvPr/>
        </p:nvSpPr>
        <p:spPr>
          <a:xfrm>
            <a:off x="484527" y="8316224"/>
            <a:ext cx="5603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3.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Mice were treated with 300 mg/kg APAP at 0 h followed by either DMSO vehicle or 20 mg/kg FSG67 at 2, 24, and 48 h. Blood and liver tissue were collected at 52 h. Immunoblots for PCNA and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-actin.</a:t>
            </a:r>
          </a:p>
        </p:txBody>
      </p:sp>
    </p:spTree>
    <p:extLst>
      <p:ext uri="{BB962C8B-B14F-4D97-AF65-F5344CB8AC3E}">
        <p14:creationId xmlns:p14="http://schemas.microsoft.com/office/powerpoint/2010/main" val="1641389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467</Words>
  <Application>Microsoft Office PowerPoint</Application>
  <PresentationFormat>On-screen Show (4:3)</PresentationFormat>
  <Paragraphs>84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Mitch McGill</dc:creator>
  <cp:lastModifiedBy>Mitch McGill</cp:lastModifiedBy>
  <cp:revision>17</cp:revision>
  <dcterms:created xsi:type="dcterms:W3CDTF">2018-12-21T04:41:47Z</dcterms:created>
  <dcterms:modified xsi:type="dcterms:W3CDTF">2018-12-23T04:04:44Z</dcterms:modified>
</cp:coreProperties>
</file>