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13" r:id="rId2"/>
  </p:sldIdLst>
  <p:sldSz cx="7772400" cy="10058400"/>
  <p:notesSz cx="7315200" cy="9601200"/>
  <p:defaultTextStyle>
    <a:defPPr>
      <a:defRPr lang="en-US"/>
    </a:defPPr>
    <a:lvl1pPr marL="0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FF"/>
    <a:srgbClr val="00FF99"/>
    <a:srgbClr val="66FFFF"/>
    <a:srgbClr val="00FFCC"/>
    <a:srgbClr val="F2B800"/>
    <a:srgbClr val="FF6600"/>
    <a:srgbClr val="00CC00"/>
    <a:srgbClr val="CC66FF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00" autoAdjust="0"/>
    <p:restoredTop sz="94872" autoAdjust="0"/>
  </p:normalViewPr>
  <p:slideViewPr>
    <p:cSldViewPr>
      <p:cViewPr varScale="1">
        <p:scale>
          <a:sx n="76" d="100"/>
          <a:sy n="76" d="100"/>
        </p:scale>
        <p:origin x="2790" y="96"/>
      </p:cViewPr>
      <p:guideLst>
        <p:guide orient="horz" pos="3168"/>
        <p:guide pos="2448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27" tIns="48314" rIns="96627" bIns="483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90" y="0"/>
            <a:ext cx="3169920" cy="480060"/>
          </a:xfrm>
          <a:prstGeom prst="rect">
            <a:avLst/>
          </a:prstGeom>
        </p:spPr>
        <p:txBody>
          <a:bodyPr vert="horz" lIns="96627" tIns="48314" rIns="96627" bIns="48314" rtlCol="0"/>
          <a:lstStyle>
            <a:lvl1pPr algn="r">
              <a:defRPr sz="1200"/>
            </a:lvl1pPr>
          </a:lstStyle>
          <a:p>
            <a:fld id="{FA65CCE8-BE2C-4CFA-8A38-9D5AFCE75D43}" type="datetimeFigureOut">
              <a:rPr lang="en-US" smtClean="0"/>
              <a:t>1/22/2019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66950" y="719138"/>
            <a:ext cx="2782888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27" tIns="48314" rIns="96627" bIns="483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0571"/>
            <a:ext cx="5852160" cy="4320540"/>
          </a:xfrm>
          <a:prstGeom prst="rect">
            <a:avLst/>
          </a:prstGeom>
        </p:spPr>
        <p:txBody>
          <a:bodyPr vert="horz" lIns="96627" tIns="48314" rIns="96627" bIns="4831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27" tIns="48314" rIns="96627" bIns="483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90" y="9119474"/>
            <a:ext cx="3169920" cy="480060"/>
          </a:xfrm>
          <a:prstGeom prst="rect">
            <a:avLst/>
          </a:prstGeom>
        </p:spPr>
        <p:txBody>
          <a:bodyPr vert="horz" lIns="96627" tIns="48314" rIns="96627" bIns="48314" rtlCol="0" anchor="b"/>
          <a:lstStyle>
            <a:lvl1pPr algn="r">
              <a:defRPr sz="1200"/>
            </a:lvl1pPr>
          </a:lstStyle>
          <a:p>
            <a:fld id="{E2751F56-3CA5-4840-B26E-A168A7DBEC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674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24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6"/>
            <a:ext cx="6606540" cy="21560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2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5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8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1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4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7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0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23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34990" y="402804"/>
            <a:ext cx="1748790" cy="85822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620" y="402804"/>
            <a:ext cx="5116830" cy="858223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292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54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54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54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54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54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5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620" y="2346962"/>
            <a:ext cx="3432810" cy="6638079"/>
          </a:xfrm>
        </p:spPr>
        <p:txBody>
          <a:bodyPr/>
          <a:lstStyle>
            <a:lvl1pPr>
              <a:defRPr sz="3080"/>
            </a:lvl1pPr>
            <a:lvl2pPr>
              <a:defRPr sz="2640"/>
            </a:lvl2pPr>
            <a:lvl3pPr>
              <a:defRPr sz="2200"/>
            </a:lvl3pPr>
            <a:lvl4pPr>
              <a:defRPr sz="1980"/>
            </a:lvl4pPr>
            <a:lvl5pPr>
              <a:defRPr sz="1980"/>
            </a:lvl5pPr>
            <a:lvl6pPr>
              <a:defRPr sz="1980"/>
            </a:lvl6pPr>
            <a:lvl7pPr>
              <a:defRPr sz="1980"/>
            </a:lvl7pPr>
            <a:lvl8pPr>
              <a:defRPr sz="1980"/>
            </a:lvl8pPr>
            <a:lvl9pPr>
              <a:defRPr sz="198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0970" y="2346962"/>
            <a:ext cx="3432810" cy="6638079"/>
          </a:xfrm>
        </p:spPr>
        <p:txBody>
          <a:bodyPr/>
          <a:lstStyle>
            <a:lvl1pPr>
              <a:defRPr sz="3080"/>
            </a:lvl1pPr>
            <a:lvl2pPr>
              <a:defRPr sz="2640"/>
            </a:lvl2pPr>
            <a:lvl3pPr>
              <a:defRPr sz="2200"/>
            </a:lvl3pPr>
            <a:lvl4pPr>
              <a:defRPr sz="1980"/>
            </a:lvl4pPr>
            <a:lvl5pPr>
              <a:defRPr sz="1980"/>
            </a:lvl5pPr>
            <a:lvl6pPr>
              <a:defRPr sz="1980"/>
            </a:lvl6pPr>
            <a:lvl7pPr>
              <a:defRPr sz="1980"/>
            </a:lvl7pPr>
            <a:lvl8pPr>
              <a:defRPr sz="1980"/>
            </a:lvl8pPr>
            <a:lvl9pPr>
              <a:defRPr sz="198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2640"/>
            </a:lvl1pPr>
            <a:lvl2pPr>
              <a:defRPr sz="2200"/>
            </a:lvl2pPr>
            <a:lvl3pPr>
              <a:defRPr sz="1980"/>
            </a:lvl3pPr>
            <a:lvl4pPr>
              <a:defRPr sz="1760"/>
            </a:lvl4pPr>
            <a:lvl5pPr>
              <a:defRPr sz="1760"/>
            </a:lvl5pPr>
            <a:lvl6pPr>
              <a:defRPr sz="1760"/>
            </a:lvl6pPr>
            <a:lvl7pPr>
              <a:defRPr sz="1760"/>
            </a:lvl7pPr>
            <a:lvl8pPr>
              <a:defRPr sz="1760"/>
            </a:lvl8pPr>
            <a:lvl9pPr>
              <a:defRPr sz="176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251499"/>
            <a:ext cx="3435508" cy="938318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3189817"/>
            <a:ext cx="3435508" cy="5795222"/>
          </a:xfrm>
        </p:spPr>
        <p:txBody>
          <a:bodyPr/>
          <a:lstStyle>
            <a:lvl1pPr>
              <a:defRPr sz="2640"/>
            </a:lvl1pPr>
            <a:lvl2pPr>
              <a:defRPr sz="2200"/>
            </a:lvl2pPr>
            <a:lvl3pPr>
              <a:defRPr sz="1980"/>
            </a:lvl3pPr>
            <a:lvl4pPr>
              <a:defRPr sz="1760"/>
            </a:lvl4pPr>
            <a:lvl5pPr>
              <a:defRPr sz="1760"/>
            </a:lvl5pPr>
            <a:lvl6pPr>
              <a:defRPr sz="1760"/>
            </a:lvl6pPr>
            <a:lvl7pPr>
              <a:defRPr sz="1760"/>
            </a:lvl7pPr>
            <a:lvl8pPr>
              <a:defRPr sz="1760"/>
            </a:lvl8pPr>
            <a:lvl9pPr>
              <a:defRPr sz="176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1" y="400474"/>
            <a:ext cx="2557066" cy="170434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3" y="400474"/>
            <a:ext cx="4344988" cy="8584566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1" y="2104814"/>
            <a:ext cx="2557066" cy="6880226"/>
          </a:xfrm>
        </p:spPr>
        <p:txBody>
          <a:bodyPr/>
          <a:lstStyle>
            <a:lvl1pPr marL="0" indent="0">
              <a:buNone/>
              <a:defRPr sz="1540"/>
            </a:lvl1pPr>
            <a:lvl2pPr marL="502920" indent="0">
              <a:buNone/>
              <a:defRPr sz="1320"/>
            </a:lvl2pPr>
            <a:lvl3pPr marL="1005840" indent="0">
              <a:buNone/>
              <a:defRPr sz="1100"/>
            </a:lvl3pPr>
            <a:lvl4pPr marL="1508760" indent="0">
              <a:buNone/>
              <a:defRPr sz="990"/>
            </a:lvl4pPr>
            <a:lvl5pPr marL="2011680" indent="0">
              <a:buNone/>
              <a:defRPr sz="990"/>
            </a:lvl5pPr>
            <a:lvl6pPr marL="2514600" indent="0">
              <a:buNone/>
              <a:defRPr sz="990"/>
            </a:lvl6pPr>
            <a:lvl7pPr marL="3017520" indent="0">
              <a:buNone/>
              <a:defRPr sz="990"/>
            </a:lvl7pPr>
            <a:lvl8pPr marL="3520440" indent="0">
              <a:buNone/>
              <a:defRPr sz="990"/>
            </a:lvl8pPr>
            <a:lvl9pPr marL="4023360" indent="0">
              <a:buNone/>
              <a:defRPr sz="99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1"/>
            <a:ext cx="4663440" cy="831216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6"/>
            <a:ext cx="4663440" cy="6035040"/>
          </a:xfrm>
        </p:spPr>
        <p:txBody>
          <a:bodyPr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7"/>
            <a:ext cx="4663440" cy="1180464"/>
          </a:xfrm>
        </p:spPr>
        <p:txBody>
          <a:bodyPr/>
          <a:lstStyle>
            <a:lvl1pPr marL="0" indent="0">
              <a:buNone/>
              <a:defRPr sz="1540"/>
            </a:lvl1pPr>
            <a:lvl2pPr marL="502920" indent="0">
              <a:buNone/>
              <a:defRPr sz="1320"/>
            </a:lvl2pPr>
            <a:lvl3pPr marL="1005840" indent="0">
              <a:buNone/>
              <a:defRPr sz="1100"/>
            </a:lvl3pPr>
            <a:lvl4pPr marL="1508760" indent="0">
              <a:buNone/>
              <a:defRPr sz="990"/>
            </a:lvl4pPr>
            <a:lvl5pPr marL="2011680" indent="0">
              <a:buNone/>
              <a:defRPr sz="990"/>
            </a:lvl5pPr>
            <a:lvl6pPr marL="2514600" indent="0">
              <a:buNone/>
              <a:defRPr sz="990"/>
            </a:lvl6pPr>
            <a:lvl7pPr marL="3017520" indent="0">
              <a:buNone/>
              <a:defRPr sz="990"/>
            </a:lvl7pPr>
            <a:lvl8pPr marL="3520440" indent="0">
              <a:buNone/>
              <a:defRPr sz="990"/>
            </a:lvl8pPr>
            <a:lvl9pPr marL="4023360" indent="0">
              <a:buNone/>
              <a:defRPr sz="99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2"/>
            <a:ext cx="6995160" cy="6638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8"/>
            <a:ext cx="1813560" cy="5355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8"/>
            <a:ext cx="2461260" cy="5355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8"/>
            <a:ext cx="1813560" cy="5355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05840" rtl="0" eaLnBrk="1" latinLnBrk="0" hangingPunct="1"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190" indent="-377190" algn="l" defTabSz="1005840" rtl="0" eaLnBrk="1" latinLnBrk="0" hangingPunct="1">
        <a:spcBef>
          <a:spcPct val="20000"/>
        </a:spcBef>
        <a:buFont typeface="Arial" pitchFamily="34" charset="0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1pPr>
      <a:lvl2pPr marL="817245" indent="-314325" algn="l" defTabSz="1005840" rtl="0" eaLnBrk="1" latinLnBrk="0" hangingPunct="1">
        <a:spcBef>
          <a:spcPct val="20000"/>
        </a:spcBef>
        <a:buFont typeface="Arial" pitchFamily="34" charset="0"/>
        <a:buChar char="–"/>
        <a:defRPr sz="308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spcBef>
          <a:spcPct val="20000"/>
        </a:spcBef>
        <a:buFont typeface="Arial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" name="Group 200"/>
          <p:cNvGrpSpPr>
            <a:grpSpLocks noChangeAspect="1"/>
          </p:cNvGrpSpPr>
          <p:nvPr/>
        </p:nvGrpSpPr>
        <p:grpSpPr>
          <a:xfrm>
            <a:off x="3135489" y="2049815"/>
            <a:ext cx="484632" cy="484632"/>
            <a:chOff x="5186899" y="4516285"/>
            <a:chExt cx="777240" cy="777240"/>
          </a:xfrm>
        </p:grpSpPr>
        <p:sp>
          <p:nvSpPr>
            <p:cNvPr id="202" name="Oval 201"/>
            <p:cNvSpPr>
              <a:spLocks noChangeAspect="1"/>
            </p:cNvSpPr>
            <p:nvPr/>
          </p:nvSpPr>
          <p:spPr>
            <a:xfrm>
              <a:off x="5186899" y="4516285"/>
              <a:ext cx="777240" cy="77724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rgbClr val="FF4316"/>
                </a:gs>
              </a:gsLst>
              <a:path path="shape">
                <a:fillToRect l="50000" t="50000" r="50000" b="50000"/>
              </a:path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" name="Rectangle 203"/>
            <p:cNvSpPr/>
            <p:nvPr/>
          </p:nvSpPr>
          <p:spPr>
            <a:xfrm rot="2541489">
              <a:off x="5253006" y="5153675"/>
              <a:ext cx="77031" cy="9061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7" name="Group 196"/>
          <p:cNvGrpSpPr>
            <a:grpSpLocks noChangeAspect="1"/>
          </p:cNvGrpSpPr>
          <p:nvPr/>
        </p:nvGrpSpPr>
        <p:grpSpPr>
          <a:xfrm>
            <a:off x="1837540" y="2050909"/>
            <a:ext cx="484632" cy="484632"/>
            <a:chOff x="5410200" y="3581400"/>
            <a:chExt cx="777240" cy="777240"/>
          </a:xfrm>
        </p:grpSpPr>
        <p:sp>
          <p:nvSpPr>
            <p:cNvPr id="198" name="Oval 197"/>
            <p:cNvSpPr>
              <a:spLocks noChangeAspect="1"/>
            </p:cNvSpPr>
            <p:nvPr/>
          </p:nvSpPr>
          <p:spPr>
            <a:xfrm>
              <a:off x="5410200" y="3581400"/>
              <a:ext cx="777240" cy="77724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rgbClr val="FF4316"/>
                </a:gs>
              </a:gsLst>
              <a:path path="shape">
                <a:fillToRect l="50000" t="50000" r="50000" b="50000"/>
              </a:path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Oval 198"/>
            <p:cNvSpPr>
              <a:spLocks noChangeAspect="1"/>
            </p:cNvSpPr>
            <p:nvPr/>
          </p:nvSpPr>
          <p:spPr>
            <a:xfrm>
              <a:off x="5486400" y="4114800"/>
              <a:ext cx="182880" cy="182880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207975" y="338352"/>
            <a:ext cx="957313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20" b="1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1320" b="1" dirty="0" smtClean="0">
                <a:latin typeface="Arial" panose="020B0604020202020204" pitchFamily="34" charset="0"/>
                <a:cs typeface="Arial" panose="020B0604020202020204" pitchFamily="34" charset="0"/>
              </a:rPr>
              <a:t>S3</a:t>
            </a:r>
            <a:endParaRPr lang="en-US" sz="132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0" name="Plaque 409"/>
          <p:cNvSpPr/>
          <p:nvPr/>
        </p:nvSpPr>
        <p:spPr bwMode="auto">
          <a:xfrm>
            <a:off x="3487727" y="1525968"/>
            <a:ext cx="550873" cy="572131"/>
          </a:xfrm>
          <a:prstGeom prst="plaque">
            <a:avLst>
              <a:gd name="adj" fmla="val 45323"/>
            </a:avLst>
          </a:prstGeom>
          <a:solidFill>
            <a:schemeClr val="accent2">
              <a:lumMod val="50000"/>
            </a:schemeClr>
          </a:solidFill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80" charset="-128"/>
                <a:cs typeface="Arial" panose="020B0604020202020204" pitchFamily="34" charset="0"/>
              </a:rPr>
              <a:t>4G</a:t>
            </a:r>
          </a:p>
        </p:txBody>
      </p:sp>
      <p:sp>
        <p:nvSpPr>
          <p:cNvPr id="359" name="TextBox 358"/>
          <p:cNvSpPr txBox="1"/>
          <p:nvPr/>
        </p:nvSpPr>
        <p:spPr>
          <a:xfrm>
            <a:off x="1073976" y="661250"/>
            <a:ext cx="2111604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20" b="1" dirty="0">
                <a:latin typeface="Arial" panose="020B0604020202020204" pitchFamily="34" charset="0"/>
                <a:cs typeface="Arial" panose="020B0604020202020204" pitchFamily="34" charset="0"/>
              </a:rPr>
              <a:t>7-methly GTP pull down</a:t>
            </a:r>
          </a:p>
        </p:txBody>
      </p:sp>
      <p:sp>
        <p:nvSpPr>
          <p:cNvPr id="360" name="TextBox 359"/>
          <p:cNvSpPr txBox="1"/>
          <p:nvPr/>
        </p:nvSpPr>
        <p:spPr>
          <a:xfrm>
            <a:off x="442087" y="661250"/>
            <a:ext cx="348172" cy="363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6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76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2" name="TextBox 361"/>
          <p:cNvSpPr txBox="1"/>
          <p:nvPr/>
        </p:nvSpPr>
        <p:spPr>
          <a:xfrm>
            <a:off x="1259294" y="3361885"/>
            <a:ext cx="8114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Pulldown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3" name="TextBox 362"/>
          <p:cNvSpPr txBox="1"/>
          <p:nvPr/>
        </p:nvSpPr>
        <p:spPr>
          <a:xfrm>
            <a:off x="2491761" y="3361888"/>
            <a:ext cx="8114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Pulldown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4" name="Striped Right Arrow 363"/>
          <p:cNvSpPr/>
          <p:nvPr/>
        </p:nvSpPr>
        <p:spPr bwMode="auto">
          <a:xfrm rot="5400000">
            <a:off x="1531331" y="3112118"/>
            <a:ext cx="269542" cy="236595"/>
          </a:xfrm>
          <a:prstGeom prst="stripedRightArrow">
            <a:avLst/>
          </a:prstGeom>
          <a:ln w="12700">
            <a:headEnd type="none" w="med" len="med"/>
            <a:tailEnd type="none" w="med" len="med"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100584" tIns="50292" rIns="100584" bIns="50292" numCol="1" rtlCol="0" anchor="t" anchorCtr="0" compatLnSpc="1">
            <a:prstTxWarp prst="textNoShape">
              <a:avLst/>
            </a:prstTxWarp>
          </a:bodyPr>
          <a:lstStyle/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640" b="1">
              <a:solidFill>
                <a:schemeClr val="tx1"/>
              </a:solidFill>
              <a:latin typeface="Arial" panose="020B0604020202020204" pitchFamily="34" charset="0"/>
              <a:ea typeface="ＭＳ Ｐゴシック" pitchFamily="80" charset="-128"/>
              <a:cs typeface="Arial" panose="020B0604020202020204" pitchFamily="34" charset="0"/>
            </a:endParaRPr>
          </a:p>
        </p:txBody>
      </p:sp>
      <p:sp>
        <p:nvSpPr>
          <p:cNvPr id="365" name="Striped Right Arrow 364"/>
          <p:cNvSpPr/>
          <p:nvPr/>
        </p:nvSpPr>
        <p:spPr bwMode="auto">
          <a:xfrm rot="5400000">
            <a:off x="2776998" y="3132351"/>
            <a:ext cx="269542" cy="236595"/>
          </a:xfrm>
          <a:prstGeom prst="stripedRightArrow">
            <a:avLst/>
          </a:prstGeom>
          <a:ln w="12700">
            <a:headEnd type="none" w="med" len="med"/>
            <a:tailEnd type="none" w="med" len="med"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100584" tIns="50292" rIns="100584" bIns="50292" numCol="1" rtlCol="0" anchor="t" anchorCtr="0" compatLnSpc="1">
            <a:prstTxWarp prst="textNoShape">
              <a:avLst/>
            </a:prstTxWarp>
          </a:bodyPr>
          <a:lstStyle/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640" b="1">
              <a:solidFill>
                <a:schemeClr val="tx1"/>
              </a:solidFill>
              <a:latin typeface="Arial" panose="020B0604020202020204" pitchFamily="34" charset="0"/>
              <a:ea typeface="ＭＳ Ｐゴシック" pitchFamily="80" charset="-128"/>
              <a:cs typeface="Arial" panose="020B0604020202020204" pitchFamily="34" charset="0"/>
            </a:endParaRPr>
          </a:p>
        </p:txBody>
      </p:sp>
      <p:sp>
        <p:nvSpPr>
          <p:cNvPr id="366" name="Oval 365"/>
          <p:cNvSpPr/>
          <p:nvPr/>
        </p:nvSpPr>
        <p:spPr bwMode="auto">
          <a:xfrm>
            <a:off x="2587950" y="2473054"/>
            <a:ext cx="630594" cy="588655"/>
          </a:xfrm>
          <a:prstGeom prst="ellipse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00584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b="1" baseline="30000" dirty="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80" charset="-128"/>
                <a:cs typeface="Arial" panose="020B0604020202020204" pitchFamily="34" charset="0"/>
              </a:rPr>
              <a:t>7m</a:t>
            </a:r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80" charset="-128"/>
                <a:cs typeface="Arial" panose="020B0604020202020204" pitchFamily="34" charset="0"/>
              </a:rPr>
              <a:t>GTP</a:t>
            </a:r>
          </a:p>
          <a:p>
            <a:pPr algn="ctr" defTabSz="100584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80" charset="-128"/>
                <a:cs typeface="Arial" panose="020B0604020202020204" pitchFamily="34" charset="0"/>
              </a:rPr>
              <a:t>beads </a:t>
            </a:r>
          </a:p>
        </p:txBody>
      </p:sp>
      <p:cxnSp>
        <p:nvCxnSpPr>
          <p:cNvPr id="367" name="Straight Connector 366"/>
          <p:cNvCxnSpPr>
            <a:stCxn id="366" idx="0"/>
          </p:cNvCxnSpPr>
          <p:nvPr/>
        </p:nvCxnSpPr>
        <p:spPr bwMode="auto">
          <a:xfrm flipV="1">
            <a:off x="2903245" y="2407410"/>
            <a:ext cx="0" cy="656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8" name="Straight Connector 367"/>
          <p:cNvCxnSpPr>
            <a:stCxn id="366" idx="7"/>
          </p:cNvCxnSpPr>
          <p:nvPr/>
        </p:nvCxnSpPr>
        <p:spPr bwMode="auto">
          <a:xfrm flipV="1">
            <a:off x="3126193" y="2516156"/>
            <a:ext cx="36635" cy="4310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9" name="Straight Connector 368"/>
          <p:cNvCxnSpPr>
            <a:stCxn id="366" idx="6"/>
          </p:cNvCxnSpPr>
          <p:nvPr/>
        </p:nvCxnSpPr>
        <p:spPr bwMode="auto">
          <a:xfrm>
            <a:off x="3218541" y="2767382"/>
            <a:ext cx="812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0" name="Straight Connector 369"/>
          <p:cNvCxnSpPr>
            <a:stCxn id="366" idx="5"/>
          </p:cNvCxnSpPr>
          <p:nvPr/>
        </p:nvCxnSpPr>
        <p:spPr bwMode="auto">
          <a:xfrm>
            <a:off x="3126193" y="2975502"/>
            <a:ext cx="73270" cy="5629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1" name="Straight Connector 370"/>
          <p:cNvCxnSpPr>
            <a:stCxn id="366" idx="4"/>
          </p:cNvCxnSpPr>
          <p:nvPr/>
        </p:nvCxnSpPr>
        <p:spPr bwMode="auto">
          <a:xfrm>
            <a:off x="2903245" y="3061709"/>
            <a:ext cx="0" cy="9045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2" name="Straight Connector 371"/>
          <p:cNvCxnSpPr>
            <a:stCxn id="366" idx="3"/>
          </p:cNvCxnSpPr>
          <p:nvPr/>
        </p:nvCxnSpPr>
        <p:spPr bwMode="auto">
          <a:xfrm flipH="1">
            <a:off x="2634122" y="2975502"/>
            <a:ext cx="46175" cy="348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3" name="Straight Connector 372"/>
          <p:cNvCxnSpPr>
            <a:stCxn id="366" idx="2"/>
          </p:cNvCxnSpPr>
          <p:nvPr/>
        </p:nvCxnSpPr>
        <p:spPr bwMode="auto">
          <a:xfrm flipH="1">
            <a:off x="2508351" y="2767382"/>
            <a:ext cx="7959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4" name="Straight Connector 373"/>
          <p:cNvCxnSpPr>
            <a:stCxn id="366" idx="1"/>
          </p:cNvCxnSpPr>
          <p:nvPr/>
        </p:nvCxnSpPr>
        <p:spPr bwMode="auto">
          <a:xfrm flipH="1" flipV="1">
            <a:off x="2634122" y="2516156"/>
            <a:ext cx="46175" cy="4310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75" name="Oval 374"/>
          <p:cNvSpPr/>
          <p:nvPr/>
        </p:nvSpPr>
        <p:spPr bwMode="auto">
          <a:xfrm>
            <a:off x="3144510" y="2443975"/>
            <a:ext cx="83528" cy="77974"/>
          </a:xfrm>
          <a:prstGeom prst="ellipse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100584" tIns="50292" rIns="100584" bIns="50292" numCol="1" rtlCol="0" anchor="t" anchorCtr="0" compatLnSpc="1">
            <a:prstTxWarp prst="textNoShape">
              <a:avLst/>
            </a:prstTxWarp>
          </a:bodyPr>
          <a:lstStyle/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640" b="1">
              <a:solidFill>
                <a:schemeClr val="tx1"/>
              </a:solidFill>
              <a:latin typeface="Arial" panose="020B0604020202020204" pitchFamily="34" charset="0"/>
              <a:ea typeface="ＭＳ Ｐゴシック" pitchFamily="80" charset="-128"/>
              <a:cs typeface="Arial" panose="020B0604020202020204" pitchFamily="34" charset="0"/>
            </a:endParaRPr>
          </a:p>
        </p:txBody>
      </p:sp>
      <p:sp>
        <p:nvSpPr>
          <p:cNvPr id="376" name="Oval 375"/>
          <p:cNvSpPr/>
          <p:nvPr/>
        </p:nvSpPr>
        <p:spPr bwMode="auto">
          <a:xfrm>
            <a:off x="3279107" y="2728395"/>
            <a:ext cx="83528" cy="77974"/>
          </a:xfrm>
          <a:prstGeom prst="ellipse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100584" tIns="50292" rIns="100584" bIns="50292" numCol="1" rtlCol="0" anchor="t" anchorCtr="0" compatLnSpc="1">
            <a:prstTxWarp prst="textNoShape">
              <a:avLst/>
            </a:prstTxWarp>
          </a:bodyPr>
          <a:lstStyle/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640" b="1">
              <a:solidFill>
                <a:schemeClr val="tx1"/>
              </a:solidFill>
              <a:latin typeface="Arial" panose="020B0604020202020204" pitchFamily="34" charset="0"/>
              <a:ea typeface="ＭＳ Ｐゴシック" pitchFamily="80" charset="-128"/>
              <a:cs typeface="Arial" panose="020B0604020202020204" pitchFamily="34" charset="0"/>
            </a:endParaRPr>
          </a:p>
        </p:txBody>
      </p:sp>
      <p:sp>
        <p:nvSpPr>
          <p:cNvPr id="377" name="Oval 376"/>
          <p:cNvSpPr/>
          <p:nvPr/>
        </p:nvSpPr>
        <p:spPr bwMode="auto">
          <a:xfrm>
            <a:off x="3175631" y="3004911"/>
            <a:ext cx="83528" cy="77974"/>
          </a:xfrm>
          <a:prstGeom prst="ellipse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100584" tIns="50292" rIns="100584" bIns="50292" numCol="1" rtlCol="0" anchor="t" anchorCtr="0" compatLnSpc="1">
            <a:prstTxWarp prst="textNoShape">
              <a:avLst/>
            </a:prstTxWarp>
          </a:bodyPr>
          <a:lstStyle/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640" b="1">
              <a:solidFill>
                <a:schemeClr val="tx1"/>
              </a:solidFill>
              <a:latin typeface="Arial" panose="020B0604020202020204" pitchFamily="34" charset="0"/>
              <a:ea typeface="ＭＳ Ｐゴシック" pitchFamily="80" charset="-128"/>
              <a:cs typeface="Arial" panose="020B0604020202020204" pitchFamily="34" charset="0"/>
            </a:endParaRPr>
          </a:p>
        </p:txBody>
      </p:sp>
      <p:sp>
        <p:nvSpPr>
          <p:cNvPr id="378" name="Oval 377"/>
          <p:cNvSpPr/>
          <p:nvPr/>
        </p:nvSpPr>
        <p:spPr bwMode="auto">
          <a:xfrm>
            <a:off x="2863426" y="3122426"/>
            <a:ext cx="83528" cy="77974"/>
          </a:xfrm>
          <a:prstGeom prst="ellipse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100584" tIns="50292" rIns="100584" bIns="50292" numCol="1" rtlCol="0" anchor="t" anchorCtr="0" compatLnSpc="1">
            <a:prstTxWarp prst="textNoShape">
              <a:avLst/>
            </a:prstTxWarp>
          </a:bodyPr>
          <a:lstStyle/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640" b="1">
              <a:solidFill>
                <a:schemeClr val="tx1"/>
              </a:solidFill>
              <a:latin typeface="Arial" panose="020B0604020202020204" pitchFamily="34" charset="0"/>
              <a:ea typeface="ＭＳ Ｐゴシック" pitchFamily="80" charset="-128"/>
              <a:cs typeface="Arial" panose="020B0604020202020204" pitchFamily="34" charset="0"/>
            </a:endParaRPr>
          </a:p>
        </p:txBody>
      </p:sp>
      <p:sp>
        <p:nvSpPr>
          <p:cNvPr id="379" name="Oval 378"/>
          <p:cNvSpPr/>
          <p:nvPr/>
        </p:nvSpPr>
        <p:spPr bwMode="auto">
          <a:xfrm>
            <a:off x="2560576" y="2991040"/>
            <a:ext cx="83528" cy="77974"/>
          </a:xfrm>
          <a:prstGeom prst="ellipse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100584" tIns="50292" rIns="100584" bIns="50292" numCol="1" rtlCol="0" anchor="t" anchorCtr="0" compatLnSpc="1">
            <a:prstTxWarp prst="textNoShape">
              <a:avLst/>
            </a:prstTxWarp>
          </a:bodyPr>
          <a:lstStyle/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640" b="1">
              <a:solidFill>
                <a:schemeClr val="tx1"/>
              </a:solidFill>
              <a:latin typeface="Arial" panose="020B0604020202020204" pitchFamily="34" charset="0"/>
              <a:ea typeface="ＭＳ Ｐゴシック" pitchFamily="80" charset="-128"/>
              <a:cs typeface="Arial" panose="020B0604020202020204" pitchFamily="34" charset="0"/>
            </a:endParaRPr>
          </a:p>
        </p:txBody>
      </p:sp>
      <p:sp>
        <p:nvSpPr>
          <p:cNvPr id="380" name="Oval 379"/>
          <p:cNvSpPr/>
          <p:nvPr/>
        </p:nvSpPr>
        <p:spPr bwMode="auto">
          <a:xfrm>
            <a:off x="2453214" y="2730818"/>
            <a:ext cx="83528" cy="77974"/>
          </a:xfrm>
          <a:prstGeom prst="ellipse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100584" tIns="50292" rIns="100584" bIns="50292" numCol="1" rtlCol="0" anchor="t" anchorCtr="0" compatLnSpc="1">
            <a:prstTxWarp prst="textNoShape">
              <a:avLst/>
            </a:prstTxWarp>
          </a:bodyPr>
          <a:lstStyle/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640" b="1">
              <a:solidFill>
                <a:schemeClr val="tx1"/>
              </a:solidFill>
              <a:latin typeface="Arial" panose="020B0604020202020204" pitchFamily="34" charset="0"/>
              <a:ea typeface="ＭＳ Ｐゴシック" pitchFamily="80" charset="-128"/>
              <a:cs typeface="Arial" panose="020B0604020202020204" pitchFamily="34" charset="0"/>
            </a:endParaRPr>
          </a:p>
        </p:txBody>
      </p:sp>
      <p:sp>
        <p:nvSpPr>
          <p:cNvPr id="381" name="Oval 380"/>
          <p:cNvSpPr/>
          <p:nvPr/>
        </p:nvSpPr>
        <p:spPr bwMode="auto">
          <a:xfrm>
            <a:off x="2568538" y="2453263"/>
            <a:ext cx="83528" cy="77974"/>
          </a:xfrm>
          <a:prstGeom prst="ellipse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100584" tIns="50292" rIns="100584" bIns="50292" numCol="1" rtlCol="0" anchor="t" anchorCtr="0" compatLnSpc="1">
            <a:prstTxWarp prst="textNoShape">
              <a:avLst/>
            </a:prstTxWarp>
          </a:bodyPr>
          <a:lstStyle/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640" b="1">
              <a:solidFill>
                <a:schemeClr val="tx1"/>
              </a:solidFill>
              <a:latin typeface="Arial" panose="020B0604020202020204" pitchFamily="34" charset="0"/>
              <a:ea typeface="ＭＳ Ｐゴシック" pitchFamily="80" charset="-128"/>
              <a:cs typeface="Arial" panose="020B0604020202020204" pitchFamily="34" charset="0"/>
            </a:endParaRPr>
          </a:p>
        </p:txBody>
      </p:sp>
      <p:sp>
        <p:nvSpPr>
          <p:cNvPr id="382" name="Oval 381"/>
          <p:cNvSpPr/>
          <p:nvPr/>
        </p:nvSpPr>
        <p:spPr bwMode="auto">
          <a:xfrm>
            <a:off x="2861480" y="2345108"/>
            <a:ext cx="83528" cy="77974"/>
          </a:xfrm>
          <a:prstGeom prst="ellipse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100584" tIns="50292" rIns="100584" bIns="50292" numCol="1" rtlCol="0" anchor="t" anchorCtr="0" compatLnSpc="1">
            <a:prstTxWarp prst="textNoShape">
              <a:avLst/>
            </a:prstTxWarp>
          </a:bodyPr>
          <a:lstStyle/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640" b="1">
              <a:solidFill>
                <a:schemeClr val="tx1"/>
              </a:solidFill>
              <a:latin typeface="Arial" panose="020B0604020202020204" pitchFamily="34" charset="0"/>
              <a:ea typeface="ＭＳ Ｐゴシック" pitchFamily="80" charset="-128"/>
              <a:cs typeface="Arial" panose="020B0604020202020204" pitchFamily="34" charset="0"/>
            </a:endParaRPr>
          </a:p>
        </p:txBody>
      </p:sp>
      <p:sp>
        <p:nvSpPr>
          <p:cNvPr id="383" name="Block Arc 382"/>
          <p:cNvSpPr/>
          <p:nvPr/>
        </p:nvSpPr>
        <p:spPr bwMode="auto">
          <a:xfrm>
            <a:off x="2964178" y="1910122"/>
            <a:ext cx="811626" cy="758445"/>
          </a:xfrm>
          <a:prstGeom prst="blockArc">
            <a:avLst>
              <a:gd name="adj1" fmla="val 10800000"/>
              <a:gd name="adj2" fmla="val 21564163"/>
              <a:gd name="adj3" fmla="val 17935"/>
            </a:avLst>
          </a:prstGeom>
          <a:gradFill>
            <a:gsLst>
              <a:gs pos="0">
                <a:srgbClr val="006600"/>
              </a:gs>
              <a:gs pos="35000">
                <a:schemeClr val="accent3">
                  <a:lumMod val="20000"/>
                  <a:lumOff val="80000"/>
                </a:schemeClr>
              </a:gs>
              <a:gs pos="100000">
                <a:srgbClr val="006600"/>
              </a:gs>
            </a:gsLst>
          </a:gradFill>
          <a:ln>
            <a:headEnd type="none" w="med" len="med"/>
            <a:tailEnd type="none" w="med" len="med"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 defTabSz="100584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b="1" dirty="0" smtClean="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80" charset="-128"/>
                <a:cs typeface="Arial" panose="020B0604020202020204" pitchFamily="34" charset="0"/>
              </a:rPr>
              <a:t>4E-BP1</a:t>
            </a:r>
            <a:endParaRPr lang="en-US" sz="1100" b="1" dirty="0">
              <a:solidFill>
                <a:schemeClr val="tx1"/>
              </a:solidFill>
              <a:latin typeface="Arial" panose="020B0604020202020204" pitchFamily="34" charset="0"/>
              <a:ea typeface="ＭＳ Ｐゴシック" pitchFamily="80" charset="-128"/>
              <a:cs typeface="Arial" panose="020B0604020202020204" pitchFamily="34" charset="0"/>
            </a:endParaRPr>
          </a:p>
        </p:txBody>
      </p:sp>
      <p:sp>
        <p:nvSpPr>
          <p:cNvPr id="384" name="Oval 383"/>
          <p:cNvSpPr/>
          <p:nvPr/>
        </p:nvSpPr>
        <p:spPr bwMode="auto">
          <a:xfrm>
            <a:off x="1353945" y="2419021"/>
            <a:ext cx="630594" cy="588655"/>
          </a:xfrm>
          <a:prstGeom prst="ellipse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00584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b="1" baseline="30000" dirty="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80" charset="-128"/>
                <a:cs typeface="Arial" panose="020B0604020202020204" pitchFamily="34" charset="0"/>
              </a:rPr>
              <a:t>7m</a:t>
            </a:r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80" charset="-128"/>
                <a:cs typeface="Arial" panose="020B0604020202020204" pitchFamily="34" charset="0"/>
              </a:rPr>
              <a:t>GTP</a:t>
            </a:r>
          </a:p>
          <a:p>
            <a:pPr algn="ctr" defTabSz="100584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80" charset="-128"/>
                <a:cs typeface="Arial" panose="020B0604020202020204" pitchFamily="34" charset="0"/>
              </a:rPr>
              <a:t>beads </a:t>
            </a:r>
          </a:p>
        </p:txBody>
      </p:sp>
      <p:cxnSp>
        <p:nvCxnSpPr>
          <p:cNvPr id="385" name="Straight Connector 384"/>
          <p:cNvCxnSpPr>
            <a:stCxn id="384" idx="0"/>
          </p:cNvCxnSpPr>
          <p:nvPr/>
        </p:nvCxnSpPr>
        <p:spPr bwMode="auto">
          <a:xfrm flipV="1">
            <a:off x="1669241" y="2353379"/>
            <a:ext cx="0" cy="656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6" name="Straight Connector 385"/>
          <p:cNvCxnSpPr>
            <a:stCxn id="384" idx="7"/>
          </p:cNvCxnSpPr>
          <p:nvPr/>
        </p:nvCxnSpPr>
        <p:spPr bwMode="auto">
          <a:xfrm flipV="1">
            <a:off x="1892190" y="2462123"/>
            <a:ext cx="36635" cy="4310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7" name="Straight Connector 386"/>
          <p:cNvCxnSpPr>
            <a:stCxn id="384" idx="6"/>
          </p:cNvCxnSpPr>
          <p:nvPr/>
        </p:nvCxnSpPr>
        <p:spPr bwMode="auto">
          <a:xfrm>
            <a:off x="1984537" y="2713348"/>
            <a:ext cx="812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8" name="Straight Connector 387"/>
          <p:cNvCxnSpPr>
            <a:stCxn id="384" idx="5"/>
          </p:cNvCxnSpPr>
          <p:nvPr/>
        </p:nvCxnSpPr>
        <p:spPr bwMode="auto">
          <a:xfrm>
            <a:off x="1892190" y="2921470"/>
            <a:ext cx="73270" cy="5629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9" name="Straight Connector 388"/>
          <p:cNvCxnSpPr>
            <a:stCxn id="384" idx="4"/>
          </p:cNvCxnSpPr>
          <p:nvPr/>
        </p:nvCxnSpPr>
        <p:spPr bwMode="auto">
          <a:xfrm>
            <a:off x="1669241" y="3007676"/>
            <a:ext cx="0" cy="9045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0" name="Straight Connector 389"/>
          <p:cNvCxnSpPr>
            <a:stCxn id="384" idx="3"/>
          </p:cNvCxnSpPr>
          <p:nvPr/>
        </p:nvCxnSpPr>
        <p:spPr bwMode="auto">
          <a:xfrm flipH="1">
            <a:off x="1400118" y="2921470"/>
            <a:ext cx="46175" cy="348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1" name="Straight Connector 390"/>
          <p:cNvCxnSpPr>
            <a:stCxn id="384" idx="2"/>
          </p:cNvCxnSpPr>
          <p:nvPr/>
        </p:nvCxnSpPr>
        <p:spPr bwMode="auto">
          <a:xfrm flipH="1">
            <a:off x="1274346" y="2713348"/>
            <a:ext cx="7959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2" name="Straight Connector 391"/>
          <p:cNvCxnSpPr>
            <a:stCxn id="384" idx="1"/>
          </p:cNvCxnSpPr>
          <p:nvPr/>
        </p:nvCxnSpPr>
        <p:spPr bwMode="auto">
          <a:xfrm flipH="1" flipV="1">
            <a:off x="1400118" y="2462123"/>
            <a:ext cx="46175" cy="4310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3" name="Oval 392"/>
          <p:cNvSpPr/>
          <p:nvPr/>
        </p:nvSpPr>
        <p:spPr bwMode="auto">
          <a:xfrm>
            <a:off x="1910507" y="2389942"/>
            <a:ext cx="83528" cy="77974"/>
          </a:xfrm>
          <a:prstGeom prst="ellipse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100584" tIns="50292" rIns="100584" bIns="50292" numCol="1" rtlCol="0" anchor="t" anchorCtr="0" compatLnSpc="1">
            <a:prstTxWarp prst="textNoShape">
              <a:avLst/>
            </a:prstTxWarp>
          </a:bodyPr>
          <a:lstStyle/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640" b="1">
              <a:solidFill>
                <a:schemeClr val="tx1"/>
              </a:solidFill>
              <a:latin typeface="Arial" panose="020B0604020202020204" pitchFamily="34" charset="0"/>
              <a:ea typeface="ＭＳ Ｐゴシック" pitchFamily="80" charset="-128"/>
              <a:cs typeface="Arial" panose="020B0604020202020204" pitchFamily="34" charset="0"/>
            </a:endParaRPr>
          </a:p>
        </p:txBody>
      </p:sp>
      <p:sp>
        <p:nvSpPr>
          <p:cNvPr id="394" name="Oval 393"/>
          <p:cNvSpPr/>
          <p:nvPr/>
        </p:nvSpPr>
        <p:spPr bwMode="auto">
          <a:xfrm>
            <a:off x="2045102" y="2674362"/>
            <a:ext cx="83528" cy="77974"/>
          </a:xfrm>
          <a:prstGeom prst="ellipse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100584" tIns="50292" rIns="100584" bIns="50292" numCol="1" rtlCol="0" anchor="t" anchorCtr="0" compatLnSpc="1">
            <a:prstTxWarp prst="textNoShape">
              <a:avLst/>
            </a:prstTxWarp>
          </a:bodyPr>
          <a:lstStyle/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640" b="1">
              <a:solidFill>
                <a:schemeClr val="tx1"/>
              </a:solidFill>
              <a:latin typeface="Arial" panose="020B0604020202020204" pitchFamily="34" charset="0"/>
              <a:ea typeface="ＭＳ Ｐゴシック" pitchFamily="80" charset="-128"/>
              <a:cs typeface="Arial" panose="020B0604020202020204" pitchFamily="34" charset="0"/>
            </a:endParaRPr>
          </a:p>
        </p:txBody>
      </p:sp>
      <p:sp>
        <p:nvSpPr>
          <p:cNvPr id="395" name="Oval 394"/>
          <p:cNvSpPr/>
          <p:nvPr/>
        </p:nvSpPr>
        <p:spPr bwMode="auto">
          <a:xfrm>
            <a:off x="1941626" y="2950876"/>
            <a:ext cx="83528" cy="77974"/>
          </a:xfrm>
          <a:prstGeom prst="ellipse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100584" tIns="50292" rIns="100584" bIns="50292" numCol="1" rtlCol="0" anchor="t" anchorCtr="0" compatLnSpc="1">
            <a:prstTxWarp prst="textNoShape">
              <a:avLst/>
            </a:prstTxWarp>
          </a:bodyPr>
          <a:lstStyle/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640" b="1">
              <a:solidFill>
                <a:schemeClr val="tx1"/>
              </a:solidFill>
              <a:latin typeface="Arial" panose="020B0604020202020204" pitchFamily="34" charset="0"/>
              <a:ea typeface="ＭＳ Ｐゴシック" pitchFamily="80" charset="-128"/>
              <a:cs typeface="Arial" panose="020B0604020202020204" pitchFamily="34" charset="0"/>
            </a:endParaRPr>
          </a:p>
        </p:txBody>
      </p:sp>
      <p:sp>
        <p:nvSpPr>
          <p:cNvPr id="396" name="Oval 395"/>
          <p:cNvSpPr/>
          <p:nvPr/>
        </p:nvSpPr>
        <p:spPr bwMode="auto">
          <a:xfrm>
            <a:off x="1629422" y="3068393"/>
            <a:ext cx="83528" cy="77974"/>
          </a:xfrm>
          <a:prstGeom prst="ellipse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100584" tIns="50292" rIns="100584" bIns="50292" numCol="1" rtlCol="0" anchor="t" anchorCtr="0" compatLnSpc="1">
            <a:prstTxWarp prst="textNoShape">
              <a:avLst/>
            </a:prstTxWarp>
          </a:bodyPr>
          <a:lstStyle/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640" b="1">
              <a:solidFill>
                <a:schemeClr val="tx1"/>
              </a:solidFill>
              <a:latin typeface="Arial" panose="020B0604020202020204" pitchFamily="34" charset="0"/>
              <a:ea typeface="ＭＳ Ｐゴシック" pitchFamily="80" charset="-128"/>
              <a:cs typeface="Arial" panose="020B0604020202020204" pitchFamily="34" charset="0"/>
            </a:endParaRPr>
          </a:p>
        </p:txBody>
      </p:sp>
      <p:sp>
        <p:nvSpPr>
          <p:cNvPr id="397" name="Oval 396"/>
          <p:cNvSpPr/>
          <p:nvPr/>
        </p:nvSpPr>
        <p:spPr bwMode="auto">
          <a:xfrm>
            <a:off x="1326571" y="2937006"/>
            <a:ext cx="83528" cy="77974"/>
          </a:xfrm>
          <a:prstGeom prst="ellipse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100584" tIns="50292" rIns="100584" bIns="50292" numCol="1" rtlCol="0" anchor="t" anchorCtr="0" compatLnSpc="1">
            <a:prstTxWarp prst="textNoShape">
              <a:avLst/>
            </a:prstTxWarp>
          </a:bodyPr>
          <a:lstStyle/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640" b="1">
              <a:solidFill>
                <a:schemeClr val="tx1"/>
              </a:solidFill>
              <a:latin typeface="Arial" panose="020B0604020202020204" pitchFamily="34" charset="0"/>
              <a:ea typeface="ＭＳ Ｐゴシック" pitchFamily="80" charset="-128"/>
              <a:cs typeface="Arial" panose="020B0604020202020204" pitchFamily="34" charset="0"/>
            </a:endParaRPr>
          </a:p>
        </p:txBody>
      </p:sp>
      <p:sp>
        <p:nvSpPr>
          <p:cNvPr id="398" name="Oval 397"/>
          <p:cNvSpPr/>
          <p:nvPr/>
        </p:nvSpPr>
        <p:spPr bwMode="auto">
          <a:xfrm>
            <a:off x="1219210" y="2674362"/>
            <a:ext cx="83528" cy="77974"/>
          </a:xfrm>
          <a:prstGeom prst="ellipse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100584" tIns="50292" rIns="100584" bIns="50292" numCol="1" rtlCol="0" anchor="t" anchorCtr="0" compatLnSpc="1">
            <a:prstTxWarp prst="textNoShape">
              <a:avLst/>
            </a:prstTxWarp>
          </a:bodyPr>
          <a:lstStyle/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640" b="1">
              <a:solidFill>
                <a:schemeClr val="tx1"/>
              </a:solidFill>
              <a:latin typeface="Arial" panose="020B0604020202020204" pitchFamily="34" charset="0"/>
              <a:ea typeface="ＭＳ Ｐゴシック" pitchFamily="80" charset="-128"/>
              <a:cs typeface="Arial" panose="020B0604020202020204" pitchFamily="34" charset="0"/>
            </a:endParaRPr>
          </a:p>
        </p:txBody>
      </p:sp>
      <p:sp>
        <p:nvSpPr>
          <p:cNvPr id="399" name="Oval 398"/>
          <p:cNvSpPr/>
          <p:nvPr/>
        </p:nvSpPr>
        <p:spPr bwMode="auto">
          <a:xfrm>
            <a:off x="1334534" y="2399231"/>
            <a:ext cx="83528" cy="77974"/>
          </a:xfrm>
          <a:prstGeom prst="ellipse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100584" tIns="50292" rIns="100584" bIns="50292" numCol="1" rtlCol="0" anchor="t" anchorCtr="0" compatLnSpc="1">
            <a:prstTxWarp prst="textNoShape">
              <a:avLst/>
            </a:prstTxWarp>
          </a:bodyPr>
          <a:lstStyle/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640" b="1">
              <a:solidFill>
                <a:schemeClr val="tx1"/>
              </a:solidFill>
              <a:latin typeface="Arial" panose="020B0604020202020204" pitchFamily="34" charset="0"/>
              <a:ea typeface="ＭＳ Ｐゴシック" pitchFamily="80" charset="-128"/>
              <a:cs typeface="Arial" panose="020B0604020202020204" pitchFamily="34" charset="0"/>
            </a:endParaRPr>
          </a:p>
        </p:txBody>
      </p:sp>
      <p:sp>
        <p:nvSpPr>
          <p:cNvPr id="400" name="Oval 399"/>
          <p:cNvSpPr/>
          <p:nvPr/>
        </p:nvSpPr>
        <p:spPr bwMode="auto">
          <a:xfrm>
            <a:off x="1627477" y="2291075"/>
            <a:ext cx="83528" cy="77974"/>
          </a:xfrm>
          <a:prstGeom prst="ellipse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100584" tIns="50292" rIns="100584" bIns="50292" numCol="1" rtlCol="0" anchor="t" anchorCtr="0" compatLnSpc="1">
            <a:prstTxWarp prst="textNoShape">
              <a:avLst/>
            </a:prstTxWarp>
          </a:bodyPr>
          <a:lstStyle/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640" b="1">
              <a:solidFill>
                <a:schemeClr val="tx1"/>
              </a:solidFill>
              <a:latin typeface="Arial" panose="020B0604020202020204" pitchFamily="34" charset="0"/>
              <a:ea typeface="ＭＳ Ｐゴシック" pitchFamily="80" charset="-128"/>
              <a:cs typeface="Arial" panose="020B0604020202020204" pitchFamily="34" charset="0"/>
            </a:endParaRPr>
          </a:p>
        </p:txBody>
      </p:sp>
      <p:sp>
        <p:nvSpPr>
          <p:cNvPr id="401" name="L-Shape 400"/>
          <p:cNvSpPr/>
          <p:nvPr/>
        </p:nvSpPr>
        <p:spPr bwMode="auto">
          <a:xfrm>
            <a:off x="1255288" y="1371600"/>
            <a:ext cx="658890" cy="525059"/>
          </a:xfrm>
          <a:prstGeom prst="corner">
            <a:avLst>
              <a:gd name="adj1" fmla="val 25071"/>
              <a:gd name="adj2" fmla="val 26474"/>
            </a:avLst>
          </a:prstGeom>
          <a:gradFill>
            <a:gsLst>
              <a:gs pos="0">
                <a:srgbClr val="006600"/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rgbClr val="006600"/>
              </a:gs>
            </a:gsLst>
          </a:gradFill>
          <a:ln>
            <a:headEnd type="none" w="med" len="med"/>
            <a:tailEnd type="none" w="med" len="med"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 defTabSz="100584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b="1" dirty="0" smtClean="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80" charset="-128"/>
                <a:cs typeface="Arial" panose="020B0604020202020204" pitchFamily="34" charset="0"/>
              </a:rPr>
              <a:t>4E-BP1</a:t>
            </a:r>
            <a:endParaRPr lang="en-US" sz="1100" b="1" dirty="0">
              <a:solidFill>
                <a:schemeClr val="tx1"/>
              </a:solidFill>
              <a:latin typeface="Arial" panose="020B0604020202020204" pitchFamily="34" charset="0"/>
              <a:ea typeface="ＭＳ Ｐゴシック" pitchFamily="80" charset="-128"/>
              <a:cs typeface="Arial" panose="020B0604020202020204" pitchFamily="34" charset="0"/>
            </a:endParaRPr>
          </a:p>
        </p:txBody>
      </p:sp>
      <p:sp>
        <p:nvSpPr>
          <p:cNvPr id="402" name="Oval 401"/>
          <p:cNvSpPr/>
          <p:nvPr/>
        </p:nvSpPr>
        <p:spPr bwMode="auto">
          <a:xfrm>
            <a:off x="1378874" y="1458692"/>
            <a:ext cx="83528" cy="77974"/>
          </a:xfrm>
          <a:prstGeom prst="ellipse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100584" tIns="50292" rIns="100584" bIns="50292" numCol="1" rtlCol="0" anchor="t" anchorCtr="0" compatLnSpc="1">
            <a:prstTxWarp prst="textNoShape">
              <a:avLst/>
            </a:prstTxWarp>
          </a:bodyPr>
          <a:lstStyle/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640" b="1">
              <a:solidFill>
                <a:schemeClr val="tx1"/>
              </a:solidFill>
              <a:latin typeface="Arial" panose="020B0604020202020204" pitchFamily="34" charset="0"/>
              <a:ea typeface="ＭＳ Ｐゴシック" pitchFamily="80" charset="-128"/>
              <a:cs typeface="Arial" panose="020B0604020202020204" pitchFamily="34" charset="0"/>
            </a:endParaRPr>
          </a:p>
        </p:txBody>
      </p:sp>
      <p:sp>
        <p:nvSpPr>
          <p:cNvPr id="403" name="Oval 402"/>
          <p:cNvSpPr/>
          <p:nvPr/>
        </p:nvSpPr>
        <p:spPr bwMode="auto">
          <a:xfrm>
            <a:off x="1378874" y="1601034"/>
            <a:ext cx="83528" cy="77974"/>
          </a:xfrm>
          <a:prstGeom prst="ellipse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100584" tIns="50292" rIns="100584" bIns="50292" numCol="1" rtlCol="0" anchor="t" anchorCtr="0" compatLnSpc="1">
            <a:prstTxWarp prst="textNoShape">
              <a:avLst/>
            </a:prstTxWarp>
          </a:bodyPr>
          <a:lstStyle/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640" b="1">
              <a:solidFill>
                <a:schemeClr val="tx1"/>
              </a:solidFill>
              <a:latin typeface="Arial" panose="020B0604020202020204" pitchFamily="34" charset="0"/>
              <a:ea typeface="ＭＳ Ｐゴシック" pitchFamily="80" charset="-128"/>
              <a:cs typeface="Arial" panose="020B0604020202020204" pitchFamily="34" charset="0"/>
            </a:endParaRPr>
          </a:p>
        </p:txBody>
      </p:sp>
      <p:sp>
        <p:nvSpPr>
          <p:cNvPr id="404" name="Oval 403"/>
          <p:cNvSpPr/>
          <p:nvPr/>
        </p:nvSpPr>
        <p:spPr bwMode="auto">
          <a:xfrm>
            <a:off x="1753696" y="1901353"/>
            <a:ext cx="83528" cy="77974"/>
          </a:xfrm>
          <a:prstGeom prst="ellipse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100584" tIns="50292" rIns="100584" bIns="50292" numCol="1" rtlCol="0" anchor="t" anchorCtr="0" compatLnSpc="1">
            <a:prstTxWarp prst="textNoShape">
              <a:avLst/>
            </a:prstTxWarp>
          </a:bodyPr>
          <a:lstStyle/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640" b="1">
              <a:solidFill>
                <a:schemeClr val="tx1"/>
              </a:solidFill>
              <a:latin typeface="Arial" panose="020B0604020202020204" pitchFamily="34" charset="0"/>
              <a:ea typeface="ＭＳ Ｐゴシック" pitchFamily="80" charset="-128"/>
              <a:cs typeface="Arial" panose="020B0604020202020204" pitchFamily="34" charset="0"/>
            </a:endParaRPr>
          </a:p>
        </p:txBody>
      </p:sp>
      <p:sp>
        <p:nvSpPr>
          <p:cNvPr id="405" name="Oval 404"/>
          <p:cNvSpPr/>
          <p:nvPr/>
        </p:nvSpPr>
        <p:spPr bwMode="auto">
          <a:xfrm>
            <a:off x="1321058" y="1891398"/>
            <a:ext cx="83528" cy="77974"/>
          </a:xfrm>
          <a:prstGeom prst="ellipse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100584" tIns="50292" rIns="100584" bIns="50292" numCol="1" rtlCol="0" anchor="t" anchorCtr="0" compatLnSpc="1">
            <a:prstTxWarp prst="textNoShape">
              <a:avLst/>
            </a:prstTxWarp>
          </a:bodyPr>
          <a:lstStyle/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640" b="1">
              <a:solidFill>
                <a:schemeClr val="tx1"/>
              </a:solidFill>
              <a:latin typeface="Arial" panose="020B0604020202020204" pitchFamily="34" charset="0"/>
              <a:ea typeface="ＭＳ Ｐゴシック" pitchFamily="80" charset="-128"/>
              <a:cs typeface="Arial" panose="020B0604020202020204" pitchFamily="34" charset="0"/>
            </a:endParaRPr>
          </a:p>
        </p:txBody>
      </p:sp>
      <p:sp>
        <p:nvSpPr>
          <p:cNvPr id="406" name="TextBox 405"/>
          <p:cNvSpPr txBox="1"/>
          <p:nvPr/>
        </p:nvSpPr>
        <p:spPr>
          <a:xfrm>
            <a:off x="2410778" y="991295"/>
            <a:ext cx="152798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Inactive mTOR</a:t>
            </a:r>
          </a:p>
          <a:p>
            <a:pPr algn="ctr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de-</a:t>
            </a:r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phospho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4E-BP1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7" name="TextBox 406"/>
          <p:cNvSpPr txBox="1"/>
          <p:nvPr/>
        </p:nvSpPr>
        <p:spPr>
          <a:xfrm>
            <a:off x="762000" y="1010214"/>
            <a:ext cx="177805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Active mTOR</a:t>
            </a:r>
          </a:p>
          <a:p>
            <a:pPr algn="ctr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phosphorylated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4E-BP1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08" name="Group 407"/>
          <p:cNvGrpSpPr/>
          <p:nvPr/>
        </p:nvGrpSpPr>
        <p:grpSpPr>
          <a:xfrm>
            <a:off x="322699" y="1915949"/>
            <a:ext cx="1251221" cy="716307"/>
            <a:chOff x="5105402" y="3061645"/>
            <a:chExt cx="1752625" cy="797894"/>
          </a:xfrm>
        </p:grpSpPr>
        <p:grpSp>
          <p:nvGrpSpPr>
            <p:cNvPr id="413" name="Group 412"/>
            <p:cNvGrpSpPr/>
            <p:nvPr/>
          </p:nvGrpSpPr>
          <p:grpSpPr>
            <a:xfrm>
              <a:off x="5684604" y="3061645"/>
              <a:ext cx="170366" cy="466929"/>
              <a:chOff x="6034096" y="2514600"/>
              <a:chExt cx="380071" cy="873919"/>
            </a:xfrm>
          </p:grpSpPr>
          <p:sp>
            <p:nvSpPr>
              <p:cNvPr id="427" name="Freeform 426"/>
              <p:cNvSpPr/>
              <p:nvPr/>
            </p:nvSpPr>
            <p:spPr>
              <a:xfrm>
                <a:off x="6034096" y="2514600"/>
                <a:ext cx="380071" cy="873919"/>
              </a:xfrm>
              <a:custGeom>
                <a:avLst/>
                <a:gdLst>
                  <a:gd name="connsiteX0" fmla="*/ 90479 w 380071"/>
                  <a:gd name="connsiteY0" fmla="*/ 753072 h 838797"/>
                  <a:gd name="connsiteX1" fmla="*/ 138104 w 380071"/>
                  <a:gd name="connsiteY1" fmla="*/ 400647 h 838797"/>
                  <a:gd name="connsiteX2" fmla="*/ 4754 w 380071"/>
                  <a:gd name="connsiteY2" fmla="*/ 76797 h 838797"/>
                  <a:gd name="connsiteX3" fmla="*/ 338129 w 380071"/>
                  <a:gd name="connsiteY3" fmla="*/ 10122 h 838797"/>
                  <a:gd name="connsiteX4" fmla="*/ 376229 w 380071"/>
                  <a:gd name="connsiteY4" fmla="*/ 238722 h 838797"/>
                  <a:gd name="connsiteX5" fmla="*/ 347654 w 380071"/>
                  <a:gd name="connsiteY5" fmla="*/ 600672 h 838797"/>
                  <a:gd name="connsiteX6" fmla="*/ 328604 w 380071"/>
                  <a:gd name="connsiteY6" fmla="*/ 838797 h 83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0071" h="838797">
                    <a:moveTo>
                      <a:pt x="90479" y="753072"/>
                    </a:moveTo>
                    <a:cubicBezTo>
                      <a:pt x="121435" y="633215"/>
                      <a:pt x="152391" y="513359"/>
                      <a:pt x="138104" y="400647"/>
                    </a:cubicBezTo>
                    <a:cubicBezTo>
                      <a:pt x="123817" y="287935"/>
                      <a:pt x="-28584" y="141885"/>
                      <a:pt x="4754" y="76797"/>
                    </a:cubicBezTo>
                    <a:cubicBezTo>
                      <a:pt x="38092" y="11709"/>
                      <a:pt x="276217" y="-16865"/>
                      <a:pt x="338129" y="10122"/>
                    </a:cubicBezTo>
                    <a:cubicBezTo>
                      <a:pt x="400041" y="37109"/>
                      <a:pt x="374642" y="140297"/>
                      <a:pt x="376229" y="238722"/>
                    </a:cubicBezTo>
                    <a:cubicBezTo>
                      <a:pt x="377817" y="337147"/>
                      <a:pt x="355592" y="500659"/>
                      <a:pt x="347654" y="600672"/>
                    </a:cubicBezTo>
                    <a:cubicBezTo>
                      <a:pt x="339717" y="700684"/>
                      <a:pt x="334160" y="769740"/>
                      <a:pt x="328604" y="838797"/>
                    </a:cubicBezTo>
                  </a:path>
                </a:pathLst>
              </a:custGeom>
              <a:noFill/>
              <a:ln w="25400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8" name="Freeform 427"/>
              <p:cNvSpPr/>
              <p:nvPr/>
            </p:nvSpPr>
            <p:spPr>
              <a:xfrm>
                <a:off x="6076950" y="2705100"/>
                <a:ext cx="323850" cy="19050"/>
              </a:xfrm>
              <a:custGeom>
                <a:avLst/>
                <a:gdLst>
                  <a:gd name="connsiteX0" fmla="*/ 0 w 323850"/>
                  <a:gd name="connsiteY0" fmla="*/ 19050 h 19050"/>
                  <a:gd name="connsiteX1" fmla="*/ 323850 w 323850"/>
                  <a:gd name="connsiteY1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23850" h="19050">
                    <a:moveTo>
                      <a:pt x="0" y="19050"/>
                    </a:moveTo>
                    <a:lnTo>
                      <a:pt x="323850" y="0"/>
                    </a:lnTo>
                  </a:path>
                </a:pathLst>
              </a:custGeom>
              <a:noFill/>
              <a:ln w="25400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9" name="Freeform 428"/>
              <p:cNvSpPr/>
              <p:nvPr/>
            </p:nvSpPr>
            <p:spPr>
              <a:xfrm>
                <a:off x="6143625" y="2828925"/>
                <a:ext cx="257175" cy="0"/>
              </a:xfrm>
              <a:custGeom>
                <a:avLst/>
                <a:gdLst>
                  <a:gd name="connsiteX0" fmla="*/ 0 w 257175"/>
                  <a:gd name="connsiteY0" fmla="*/ 0 h 0"/>
                  <a:gd name="connsiteX1" fmla="*/ 257175 w 25717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57175">
                    <a:moveTo>
                      <a:pt x="0" y="0"/>
                    </a:moveTo>
                    <a:lnTo>
                      <a:pt x="257175" y="0"/>
                    </a:lnTo>
                  </a:path>
                </a:pathLst>
              </a:custGeom>
              <a:noFill/>
              <a:ln w="25400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0" name="Freeform 429"/>
              <p:cNvSpPr/>
              <p:nvPr/>
            </p:nvSpPr>
            <p:spPr>
              <a:xfrm>
                <a:off x="6181725" y="2943225"/>
                <a:ext cx="200025" cy="9525"/>
              </a:xfrm>
              <a:custGeom>
                <a:avLst/>
                <a:gdLst>
                  <a:gd name="connsiteX0" fmla="*/ 0 w 200025"/>
                  <a:gd name="connsiteY0" fmla="*/ 0 h 9525"/>
                  <a:gd name="connsiteX1" fmla="*/ 200025 w 200025"/>
                  <a:gd name="connsiteY1" fmla="*/ 952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00025" h="9525">
                    <a:moveTo>
                      <a:pt x="0" y="0"/>
                    </a:moveTo>
                    <a:lnTo>
                      <a:pt x="200025" y="9525"/>
                    </a:lnTo>
                  </a:path>
                </a:pathLst>
              </a:custGeom>
              <a:noFill/>
              <a:ln w="25400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1" name="Freeform 430"/>
              <p:cNvSpPr/>
              <p:nvPr/>
            </p:nvSpPr>
            <p:spPr>
              <a:xfrm>
                <a:off x="6191250" y="3067050"/>
                <a:ext cx="171450" cy="28575"/>
              </a:xfrm>
              <a:custGeom>
                <a:avLst/>
                <a:gdLst>
                  <a:gd name="connsiteX0" fmla="*/ 0 w 171450"/>
                  <a:gd name="connsiteY0" fmla="*/ 0 h 28575"/>
                  <a:gd name="connsiteX1" fmla="*/ 171450 w 171450"/>
                  <a:gd name="connsiteY1" fmla="*/ 28575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71450" h="28575">
                    <a:moveTo>
                      <a:pt x="0" y="0"/>
                    </a:moveTo>
                    <a:lnTo>
                      <a:pt x="171450" y="28575"/>
                    </a:lnTo>
                  </a:path>
                </a:pathLst>
              </a:custGeom>
              <a:noFill/>
              <a:ln w="25400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2" name="Freeform 431"/>
              <p:cNvSpPr/>
              <p:nvPr/>
            </p:nvSpPr>
            <p:spPr>
              <a:xfrm>
                <a:off x="6162675" y="3181350"/>
                <a:ext cx="200025" cy="47625"/>
              </a:xfrm>
              <a:custGeom>
                <a:avLst/>
                <a:gdLst>
                  <a:gd name="connsiteX0" fmla="*/ 0 w 200025"/>
                  <a:gd name="connsiteY0" fmla="*/ 0 h 47625"/>
                  <a:gd name="connsiteX1" fmla="*/ 200025 w 200025"/>
                  <a:gd name="connsiteY1" fmla="*/ 47625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00025" h="47625">
                    <a:moveTo>
                      <a:pt x="0" y="0"/>
                    </a:moveTo>
                    <a:lnTo>
                      <a:pt x="200025" y="47625"/>
                    </a:lnTo>
                  </a:path>
                </a:pathLst>
              </a:custGeom>
              <a:noFill/>
              <a:ln w="25400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14" name="Group 413"/>
            <p:cNvGrpSpPr/>
            <p:nvPr/>
          </p:nvGrpSpPr>
          <p:grpSpPr>
            <a:xfrm rot="344824">
              <a:off x="5902777" y="3152066"/>
              <a:ext cx="170366" cy="466929"/>
              <a:chOff x="7086600" y="1640681"/>
              <a:chExt cx="380071" cy="873919"/>
            </a:xfrm>
          </p:grpSpPr>
          <p:sp>
            <p:nvSpPr>
              <p:cNvPr id="421" name="Freeform 420"/>
              <p:cNvSpPr/>
              <p:nvPr/>
            </p:nvSpPr>
            <p:spPr>
              <a:xfrm>
                <a:off x="7086600" y="1640681"/>
                <a:ext cx="380071" cy="873919"/>
              </a:xfrm>
              <a:custGeom>
                <a:avLst/>
                <a:gdLst>
                  <a:gd name="connsiteX0" fmla="*/ 90479 w 380071"/>
                  <a:gd name="connsiteY0" fmla="*/ 753072 h 838797"/>
                  <a:gd name="connsiteX1" fmla="*/ 138104 w 380071"/>
                  <a:gd name="connsiteY1" fmla="*/ 400647 h 838797"/>
                  <a:gd name="connsiteX2" fmla="*/ 4754 w 380071"/>
                  <a:gd name="connsiteY2" fmla="*/ 76797 h 838797"/>
                  <a:gd name="connsiteX3" fmla="*/ 338129 w 380071"/>
                  <a:gd name="connsiteY3" fmla="*/ 10122 h 838797"/>
                  <a:gd name="connsiteX4" fmla="*/ 376229 w 380071"/>
                  <a:gd name="connsiteY4" fmla="*/ 238722 h 838797"/>
                  <a:gd name="connsiteX5" fmla="*/ 347654 w 380071"/>
                  <a:gd name="connsiteY5" fmla="*/ 600672 h 838797"/>
                  <a:gd name="connsiteX6" fmla="*/ 328604 w 380071"/>
                  <a:gd name="connsiteY6" fmla="*/ 838797 h 83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0071" h="838797">
                    <a:moveTo>
                      <a:pt x="90479" y="753072"/>
                    </a:moveTo>
                    <a:cubicBezTo>
                      <a:pt x="121435" y="633215"/>
                      <a:pt x="152391" y="513359"/>
                      <a:pt x="138104" y="400647"/>
                    </a:cubicBezTo>
                    <a:cubicBezTo>
                      <a:pt x="123817" y="287935"/>
                      <a:pt x="-28584" y="141885"/>
                      <a:pt x="4754" y="76797"/>
                    </a:cubicBezTo>
                    <a:cubicBezTo>
                      <a:pt x="38092" y="11709"/>
                      <a:pt x="276217" y="-16865"/>
                      <a:pt x="338129" y="10122"/>
                    </a:cubicBezTo>
                    <a:cubicBezTo>
                      <a:pt x="400041" y="37109"/>
                      <a:pt x="374642" y="140297"/>
                      <a:pt x="376229" y="238722"/>
                    </a:cubicBezTo>
                    <a:cubicBezTo>
                      <a:pt x="377817" y="337147"/>
                      <a:pt x="355592" y="500659"/>
                      <a:pt x="347654" y="600672"/>
                    </a:cubicBezTo>
                    <a:cubicBezTo>
                      <a:pt x="339717" y="700684"/>
                      <a:pt x="334160" y="769740"/>
                      <a:pt x="328604" y="838797"/>
                    </a:cubicBezTo>
                  </a:path>
                </a:pathLst>
              </a:custGeom>
              <a:noFill/>
              <a:ln w="25400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2" name="Freeform 421"/>
              <p:cNvSpPr/>
              <p:nvPr/>
            </p:nvSpPr>
            <p:spPr>
              <a:xfrm>
                <a:off x="7129454" y="1831181"/>
                <a:ext cx="323850" cy="19050"/>
              </a:xfrm>
              <a:custGeom>
                <a:avLst/>
                <a:gdLst>
                  <a:gd name="connsiteX0" fmla="*/ 0 w 323850"/>
                  <a:gd name="connsiteY0" fmla="*/ 19050 h 19050"/>
                  <a:gd name="connsiteX1" fmla="*/ 323850 w 323850"/>
                  <a:gd name="connsiteY1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23850" h="19050">
                    <a:moveTo>
                      <a:pt x="0" y="19050"/>
                    </a:moveTo>
                    <a:lnTo>
                      <a:pt x="323850" y="0"/>
                    </a:lnTo>
                  </a:path>
                </a:pathLst>
              </a:custGeom>
              <a:noFill/>
              <a:ln w="25400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3" name="Freeform 422"/>
              <p:cNvSpPr/>
              <p:nvPr/>
            </p:nvSpPr>
            <p:spPr>
              <a:xfrm>
                <a:off x="7196129" y="1955006"/>
                <a:ext cx="257175" cy="0"/>
              </a:xfrm>
              <a:custGeom>
                <a:avLst/>
                <a:gdLst>
                  <a:gd name="connsiteX0" fmla="*/ 0 w 257175"/>
                  <a:gd name="connsiteY0" fmla="*/ 0 h 0"/>
                  <a:gd name="connsiteX1" fmla="*/ 257175 w 25717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57175">
                    <a:moveTo>
                      <a:pt x="0" y="0"/>
                    </a:moveTo>
                    <a:lnTo>
                      <a:pt x="257175" y="0"/>
                    </a:lnTo>
                  </a:path>
                </a:pathLst>
              </a:custGeom>
              <a:noFill/>
              <a:ln w="25400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4" name="Freeform 423"/>
              <p:cNvSpPr/>
              <p:nvPr/>
            </p:nvSpPr>
            <p:spPr>
              <a:xfrm>
                <a:off x="7234229" y="2069306"/>
                <a:ext cx="200025" cy="9525"/>
              </a:xfrm>
              <a:custGeom>
                <a:avLst/>
                <a:gdLst>
                  <a:gd name="connsiteX0" fmla="*/ 0 w 200025"/>
                  <a:gd name="connsiteY0" fmla="*/ 0 h 9525"/>
                  <a:gd name="connsiteX1" fmla="*/ 200025 w 200025"/>
                  <a:gd name="connsiteY1" fmla="*/ 952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00025" h="9525">
                    <a:moveTo>
                      <a:pt x="0" y="0"/>
                    </a:moveTo>
                    <a:lnTo>
                      <a:pt x="200025" y="9525"/>
                    </a:lnTo>
                  </a:path>
                </a:pathLst>
              </a:custGeom>
              <a:noFill/>
              <a:ln w="25400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5" name="Freeform 424"/>
              <p:cNvSpPr/>
              <p:nvPr/>
            </p:nvSpPr>
            <p:spPr>
              <a:xfrm>
                <a:off x="7243754" y="2193131"/>
                <a:ext cx="171450" cy="28575"/>
              </a:xfrm>
              <a:custGeom>
                <a:avLst/>
                <a:gdLst>
                  <a:gd name="connsiteX0" fmla="*/ 0 w 171450"/>
                  <a:gd name="connsiteY0" fmla="*/ 0 h 28575"/>
                  <a:gd name="connsiteX1" fmla="*/ 171450 w 171450"/>
                  <a:gd name="connsiteY1" fmla="*/ 28575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71450" h="28575">
                    <a:moveTo>
                      <a:pt x="0" y="0"/>
                    </a:moveTo>
                    <a:lnTo>
                      <a:pt x="171450" y="28575"/>
                    </a:lnTo>
                  </a:path>
                </a:pathLst>
              </a:custGeom>
              <a:noFill/>
              <a:ln w="25400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6" name="Freeform 425"/>
              <p:cNvSpPr/>
              <p:nvPr/>
            </p:nvSpPr>
            <p:spPr>
              <a:xfrm>
                <a:off x="7215179" y="2307431"/>
                <a:ext cx="200025" cy="47625"/>
              </a:xfrm>
              <a:custGeom>
                <a:avLst/>
                <a:gdLst>
                  <a:gd name="connsiteX0" fmla="*/ 0 w 200025"/>
                  <a:gd name="connsiteY0" fmla="*/ 0 h 47625"/>
                  <a:gd name="connsiteX1" fmla="*/ 200025 w 200025"/>
                  <a:gd name="connsiteY1" fmla="*/ 47625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00025" h="47625">
                    <a:moveTo>
                      <a:pt x="0" y="0"/>
                    </a:moveTo>
                    <a:lnTo>
                      <a:pt x="200025" y="47625"/>
                    </a:lnTo>
                  </a:path>
                </a:pathLst>
              </a:custGeom>
              <a:noFill/>
              <a:ln w="25400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15" name="Freeform 414"/>
            <p:cNvSpPr/>
            <p:nvPr/>
          </p:nvSpPr>
          <p:spPr>
            <a:xfrm>
              <a:off x="5400675" y="3448072"/>
              <a:ext cx="1076325" cy="241185"/>
            </a:xfrm>
            <a:custGeom>
              <a:avLst/>
              <a:gdLst>
                <a:gd name="connsiteX0" fmla="*/ 0 w 2401192"/>
                <a:gd name="connsiteY0" fmla="*/ 124477 h 451410"/>
                <a:gd name="connsiteX1" fmla="*/ 457200 w 2401192"/>
                <a:gd name="connsiteY1" fmla="*/ 652 h 451410"/>
                <a:gd name="connsiteX2" fmla="*/ 990600 w 2401192"/>
                <a:gd name="connsiteY2" fmla="*/ 172102 h 451410"/>
                <a:gd name="connsiteX3" fmla="*/ 1666875 w 2401192"/>
                <a:gd name="connsiteY3" fmla="*/ 429277 h 451410"/>
                <a:gd name="connsiteX4" fmla="*/ 2324100 w 2401192"/>
                <a:gd name="connsiteY4" fmla="*/ 438802 h 451410"/>
                <a:gd name="connsiteX5" fmla="*/ 2362200 w 2401192"/>
                <a:gd name="connsiteY5" fmla="*/ 438802 h 451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01192" h="451410">
                  <a:moveTo>
                    <a:pt x="0" y="124477"/>
                  </a:moveTo>
                  <a:cubicBezTo>
                    <a:pt x="146050" y="58596"/>
                    <a:pt x="292100" y="-7285"/>
                    <a:pt x="457200" y="652"/>
                  </a:cubicBezTo>
                  <a:cubicBezTo>
                    <a:pt x="622300" y="8589"/>
                    <a:pt x="788988" y="100665"/>
                    <a:pt x="990600" y="172102"/>
                  </a:cubicBezTo>
                  <a:cubicBezTo>
                    <a:pt x="1192212" y="243539"/>
                    <a:pt x="1444625" y="384827"/>
                    <a:pt x="1666875" y="429277"/>
                  </a:cubicBezTo>
                  <a:cubicBezTo>
                    <a:pt x="1889125" y="473727"/>
                    <a:pt x="2208213" y="437215"/>
                    <a:pt x="2324100" y="438802"/>
                  </a:cubicBezTo>
                  <a:cubicBezTo>
                    <a:pt x="2439987" y="440389"/>
                    <a:pt x="2401093" y="439595"/>
                    <a:pt x="2362200" y="438802"/>
                  </a:cubicBezTo>
                </a:path>
              </a:pathLst>
            </a:custGeom>
            <a:noFill/>
            <a:ln w="2540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6" name="TextBox 415"/>
            <p:cNvSpPr txBox="1"/>
            <p:nvPr/>
          </p:nvSpPr>
          <p:spPr>
            <a:xfrm>
              <a:off x="5105402" y="3428993"/>
              <a:ext cx="633646" cy="2914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Cap</a:t>
              </a:r>
            </a:p>
          </p:txBody>
        </p:sp>
        <p:sp>
          <p:nvSpPr>
            <p:cNvPr id="417" name="TextBox 416"/>
            <p:cNvSpPr txBox="1"/>
            <p:nvPr/>
          </p:nvSpPr>
          <p:spPr>
            <a:xfrm rot="1362488">
              <a:off x="5464205" y="3568132"/>
              <a:ext cx="831239" cy="2914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5’UTR</a:t>
              </a:r>
            </a:p>
          </p:txBody>
        </p:sp>
        <p:cxnSp>
          <p:nvCxnSpPr>
            <p:cNvPr id="418" name="Straight Connector 417"/>
            <p:cNvCxnSpPr/>
            <p:nvPr/>
          </p:nvCxnSpPr>
          <p:spPr>
            <a:xfrm>
              <a:off x="6477000" y="3496870"/>
              <a:ext cx="0" cy="20421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9" name="Straight Arrow Connector 418"/>
            <p:cNvCxnSpPr/>
            <p:nvPr/>
          </p:nvCxnSpPr>
          <p:spPr>
            <a:xfrm>
              <a:off x="6460473" y="3486918"/>
              <a:ext cx="27432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0" name="TextBox 419"/>
            <p:cNvSpPr txBox="1"/>
            <p:nvPr/>
          </p:nvSpPr>
          <p:spPr>
            <a:xfrm>
              <a:off x="6159265" y="3143938"/>
              <a:ext cx="698762" cy="2914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AUG</a:t>
              </a:r>
            </a:p>
          </p:txBody>
        </p:sp>
      </p:grpSp>
      <p:sp>
        <p:nvSpPr>
          <p:cNvPr id="409" name="Plaque 408"/>
          <p:cNvSpPr/>
          <p:nvPr/>
        </p:nvSpPr>
        <p:spPr bwMode="auto">
          <a:xfrm>
            <a:off x="2076388" y="1729318"/>
            <a:ext cx="550873" cy="572131"/>
          </a:xfrm>
          <a:prstGeom prst="plaque">
            <a:avLst>
              <a:gd name="adj" fmla="val 45323"/>
            </a:avLst>
          </a:prstGeom>
          <a:solidFill>
            <a:schemeClr val="accent2">
              <a:lumMod val="50000"/>
            </a:schemeClr>
          </a:solidFill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80" charset="-128"/>
                <a:cs typeface="Arial" panose="020B0604020202020204" pitchFamily="34" charset="0"/>
              </a:rPr>
              <a:t>4G</a:t>
            </a:r>
          </a:p>
        </p:txBody>
      </p:sp>
      <p:sp>
        <p:nvSpPr>
          <p:cNvPr id="434" name="TextBox 433"/>
          <p:cNvSpPr txBox="1"/>
          <p:nvPr/>
        </p:nvSpPr>
        <p:spPr>
          <a:xfrm>
            <a:off x="4712778" y="657196"/>
            <a:ext cx="607859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20" b="1" dirty="0">
                <a:latin typeface="Arial" panose="020B0604020202020204" pitchFamily="34" charset="0"/>
                <a:cs typeface="Arial" panose="020B0604020202020204" pitchFamily="34" charset="0"/>
              </a:rPr>
              <a:t>4G </a:t>
            </a:r>
            <a:r>
              <a:rPr lang="en-US" sz="1320" b="1" dirty="0" err="1">
                <a:latin typeface="Arial" panose="020B0604020202020204" pitchFamily="34" charset="0"/>
                <a:cs typeface="Arial" panose="020B0604020202020204" pitchFamily="34" charset="0"/>
              </a:rPr>
              <a:t>ip</a:t>
            </a:r>
            <a:endParaRPr lang="en-US" sz="132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5" name="TextBox 434"/>
          <p:cNvSpPr txBox="1"/>
          <p:nvPr/>
        </p:nvSpPr>
        <p:spPr>
          <a:xfrm>
            <a:off x="4066182" y="661250"/>
            <a:ext cx="348172" cy="363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6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76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6" name="Striped Right Arrow 435"/>
          <p:cNvSpPr/>
          <p:nvPr/>
        </p:nvSpPr>
        <p:spPr bwMode="auto">
          <a:xfrm rot="5400000">
            <a:off x="5474634" y="3137803"/>
            <a:ext cx="273131" cy="225690"/>
          </a:xfrm>
          <a:prstGeom prst="stripedRightArrow">
            <a:avLst/>
          </a:prstGeom>
          <a:ln w="12700">
            <a:headEnd type="none" w="med" len="med"/>
            <a:tailEnd type="none" w="med" len="med"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100584" tIns="50292" rIns="100584" bIns="50292" numCol="1" rtlCol="0" anchor="t" anchorCtr="0" compatLnSpc="1">
            <a:prstTxWarp prst="textNoShape">
              <a:avLst/>
            </a:prstTxWarp>
          </a:bodyPr>
          <a:lstStyle/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solidFill>
                <a:schemeClr val="tx1"/>
              </a:solidFill>
              <a:latin typeface="Arial" panose="020B0604020202020204" pitchFamily="34" charset="0"/>
              <a:ea typeface="ＭＳ Ｐゴシック" pitchFamily="80" charset="-128"/>
              <a:cs typeface="Arial" panose="020B0604020202020204" pitchFamily="34" charset="0"/>
            </a:endParaRPr>
          </a:p>
        </p:txBody>
      </p:sp>
      <p:sp>
        <p:nvSpPr>
          <p:cNvPr id="437" name="Block Arc 436"/>
          <p:cNvSpPr/>
          <p:nvPr/>
        </p:nvSpPr>
        <p:spPr bwMode="auto">
          <a:xfrm>
            <a:off x="6089924" y="2333283"/>
            <a:ext cx="774220" cy="768546"/>
          </a:xfrm>
          <a:prstGeom prst="blockArc">
            <a:avLst>
              <a:gd name="adj1" fmla="val 10800000"/>
              <a:gd name="adj2" fmla="val 21564163"/>
              <a:gd name="adj3" fmla="val 17935"/>
            </a:avLst>
          </a:prstGeom>
          <a:gradFill>
            <a:gsLst>
              <a:gs pos="0">
                <a:srgbClr val="006600"/>
              </a:gs>
              <a:gs pos="35000">
                <a:schemeClr val="accent3">
                  <a:lumMod val="20000"/>
                  <a:lumOff val="80000"/>
                </a:schemeClr>
              </a:gs>
              <a:gs pos="100000">
                <a:srgbClr val="006600"/>
              </a:gs>
            </a:gsLst>
          </a:gradFill>
          <a:ln>
            <a:headEnd type="none" w="med" len="med"/>
            <a:tailEnd type="none" w="med" len="med"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 defTabSz="100584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b="1" dirty="0" smtClean="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80" charset="-128"/>
                <a:cs typeface="Arial" panose="020B0604020202020204" pitchFamily="34" charset="0"/>
              </a:rPr>
              <a:t>4E-BP1</a:t>
            </a:r>
            <a:endParaRPr lang="en-US" sz="1100" b="1" dirty="0">
              <a:solidFill>
                <a:schemeClr val="tx1"/>
              </a:solidFill>
              <a:latin typeface="Arial" panose="020B0604020202020204" pitchFamily="34" charset="0"/>
              <a:ea typeface="ＭＳ Ｐゴシック" pitchFamily="80" charset="-128"/>
              <a:cs typeface="Arial" panose="020B0604020202020204" pitchFamily="34" charset="0"/>
            </a:endParaRPr>
          </a:p>
        </p:txBody>
      </p:sp>
      <p:sp>
        <p:nvSpPr>
          <p:cNvPr id="438" name="L-Shape 437"/>
          <p:cNvSpPr/>
          <p:nvPr/>
        </p:nvSpPr>
        <p:spPr bwMode="auto">
          <a:xfrm>
            <a:off x="4582364" y="1810140"/>
            <a:ext cx="628525" cy="532050"/>
          </a:xfrm>
          <a:prstGeom prst="corner">
            <a:avLst>
              <a:gd name="adj1" fmla="val 25071"/>
              <a:gd name="adj2" fmla="val 26474"/>
            </a:avLst>
          </a:prstGeom>
          <a:gradFill>
            <a:gsLst>
              <a:gs pos="0">
                <a:srgbClr val="006600"/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rgbClr val="006600"/>
              </a:gs>
            </a:gsLst>
          </a:gradFill>
          <a:ln>
            <a:headEnd type="none" w="med" len="med"/>
            <a:tailEnd type="none" w="med" len="med"/>
          </a:ln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 defTabSz="100584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b="1" dirty="0" smtClean="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80" charset="-128"/>
                <a:cs typeface="Arial" panose="020B0604020202020204" pitchFamily="34" charset="0"/>
              </a:rPr>
              <a:t>4E-BP1</a:t>
            </a:r>
            <a:endParaRPr lang="en-US" sz="1100" b="1" dirty="0">
              <a:solidFill>
                <a:schemeClr val="tx1"/>
              </a:solidFill>
              <a:latin typeface="Arial" panose="020B0604020202020204" pitchFamily="34" charset="0"/>
              <a:ea typeface="ＭＳ Ｐゴシック" pitchFamily="80" charset="-128"/>
              <a:cs typeface="Arial" panose="020B0604020202020204" pitchFamily="34" charset="0"/>
            </a:endParaRPr>
          </a:p>
        </p:txBody>
      </p:sp>
      <p:sp>
        <p:nvSpPr>
          <p:cNvPr id="439" name="Oval 438"/>
          <p:cNvSpPr/>
          <p:nvPr/>
        </p:nvSpPr>
        <p:spPr bwMode="auto">
          <a:xfrm>
            <a:off x="4700254" y="1868456"/>
            <a:ext cx="79678" cy="79012"/>
          </a:xfrm>
          <a:prstGeom prst="ellipse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100584" tIns="50292" rIns="100584" bIns="50292" numCol="1" rtlCol="0" anchor="t" anchorCtr="0" compatLnSpc="1">
            <a:prstTxWarp prst="textNoShape">
              <a:avLst/>
            </a:prstTxWarp>
          </a:bodyPr>
          <a:lstStyle/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solidFill>
                <a:schemeClr val="tx1"/>
              </a:solidFill>
              <a:latin typeface="Arial" panose="020B0604020202020204" pitchFamily="34" charset="0"/>
              <a:ea typeface="ＭＳ Ｐゴシック" pitchFamily="80" charset="-128"/>
              <a:cs typeface="Arial" panose="020B0604020202020204" pitchFamily="34" charset="0"/>
            </a:endParaRPr>
          </a:p>
        </p:txBody>
      </p:sp>
      <p:sp>
        <p:nvSpPr>
          <p:cNvPr id="440" name="Oval 439"/>
          <p:cNvSpPr/>
          <p:nvPr/>
        </p:nvSpPr>
        <p:spPr bwMode="auto">
          <a:xfrm>
            <a:off x="4700254" y="2012693"/>
            <a:ext cx="79678" cy="79012"/>
          </a:xfrm>
          <a:prstGeom prst="ellipse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100584" tIns="50292" rIns="100584" bIns="50292" numCol="1" rtlCol="0" anchor="t" anchorCtr="0" compatLnSpc="1">
            <a:prstTxWarp prst="textNoShape">
              <a:avLst/>
            </a:prstTxWarp>
          </a:bodyPr>
          <a:lstStyle/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solidFill>
                <a:schemeClr val="tx1"/>
              </a:solidFill>
              <a:latin typeface="Arial" panose="020B0604020202020204" pitchFamily="34" charset="0"/>
              <a:ea typeface="ＭＳ Ｐゴシック" pitchFamily="80" charset="-128"/>
              <a:cs typeface="Arial" panose="020B0604020202020204" pitchFamily="34" charset="0"/>
            </a:endParaRPr>
          </a:p>
        </p:txBody>
      </p:sp>
      <p:sp>
        <p:nvSpPr>
          <p:cNvPr id="441" name="Oval 440"/>
          <p:cNvSpPr/>
          <p:nvPr/>
        </p:nvSpPr>
        <p:spPr bwMode="auto">
          <a:xfrm>
            <a:off x="5057801" y="2331720"/>
            <a:ext cx="79678" cy="79012"/>
          </a:xfrm>
          <a:prstGeom prst="ellipse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100584" tIns="50292" rIns="100584" bIns="50292" numCol="1" rtlCol="0" anchor="t" anchorCtr="0" compatLnSpc="1">
            <a:prstTxWarp prst="textNoShape">
              <a:avLst/>
            </a:prstTxWarp>
          </a:bodyPr>
          <a:lstStyle/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solidFill>
                <a:schemeClr val="tx1"/>
              </a:solidFill>
              <a:latin typeface="Arial" panose="020B0604020202020204" pitchFamily="34" charset="0"/>
              <a:ea typeface="ＭＳ Ｐゴシック" pitchFamily="80" charset="-128"/>
              <a:cs typeface="Arial" panose="020B0604020202020204" pitchFamily="34" charset="0"/>
            </a:endParaRPr>
          </a:p>
        </p:txBody>
      </p:sp>
      <p:sp>
        <p:nvSpPr>
          <p:cNvPr id="442" name="Oval 441"/>
          <p:cNvSpPr/>
          <p:nvPr/>
        </p:nvSpPr>
        <p:spPr bwMode="auto">
          <a:xfrm>
            <a:off x="4645102" y="2331720"/>
            <a:ext cx="79678" cy="79012"/>
          </a:xfrm>
          <a:prstGeom prst="ellipse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100584" tIns="50292" rIns="100584" bIns="50292" numCol="1" rtlCol="0" anchor="t" anchorCtr="0" compatLnSpc="1">
            <a:prstTxWarp prst="textNoShape">
              <a:avLst/>
            </a:prstTxWarp>
          </a:bodyPr>
          <a:lstStyle/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solidFill>
                <a:schemeClr val="tx1"/>
              </a:solidFill>
              <a:latin typeface="Arial" panose="020B0604020202020204" pitchFamily="34" charset="0"/>
              <a:ea typeface="ＭＳ Ｐゴシック" pitchFamily="80" charset="-128"/>
              <a:cs typeface="Arial" panose="020B0604020202020204" pitchFamily="34" charset="0"/>
            </a:endParaRPr>
          </a:p>
        </p:txBody>
      </p:sp>
      <p:sp>
        <p:nvSpPr>
          <p:cNvPr id="443" name="TextBox 442"/>
          <p:cNvSpPr txBox="1"/>
          <p:nvPr/>
        </p:nvSpPr>
        <p:spPr>
          <a:xfrm>
            <a:off x="6096199" y="960316"/>
            <a:ext cx="152798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Inactive mTOR</a:t>
            </a:r>
          </a:p>
          <a:p>
            <a:pPr algn="ctr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de-</a:t>
            </a:r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phospho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4E-BP1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4" name="TextBox 443"/>
          <p:cNvSpPr txBox="1"/>
          <p:nvPr/>
        </p:nvSpPr>
        <p:spPr>
          <a:xfrm>
            <a:off x="4316693" y="979235"/>
            <a:ext cx="177805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Active mTOR</a:t>
            </a:r>
          </a:p>
          <a:p>
            <a:pPr algn="ctr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phosphorylated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4E-BP1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5" name="Striped Right Arrow 444"/>
          <p:cNvSpPr/>
          <p:nvPr/>
        </p:nvSpPr>
        <p:spPr bwMode="auto">
          <a:xfrm rot="5400000">
            <a:off x="6899574" y="3137803"/>
            <a:ext cx="273131" cy="225690"/>
          </a:xfrm>
          <a:prstGeom prst="stripedRightArrow">
            <a:avLst/>
          </a:prstGeom>
          <a:ln w="12700">
            <a:headEnd type="none" w="med" len="med"/>
            <a:tailEnd type="none" w="med" len="med"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100584" tIns="50292" rIns="100584" bIns="50292" numCol="1" rtlCol="0" anchor="t" anchorCtr="0" compatLnSpc="1">
            <a:prstTxWarp prst="textNoShape">
              <a:avLst/>
            </a:prstTxWarp>
          </a:bodyPr>
          <a:lstStyle/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 b="1">
              <a:solidFill>
                <a:schemeClr val="tx1"/>
              </a:solidFill>
              <a:latin typeface="Arial" panose="020B0604020202020204" pitchFamily="34" charset="0"/>
              <a:ea typeface="ＭＳ Ｐゴシック" pitchFamily="80" charset="-128"/>
              <a:cs typeface="Arial" panose="020B0604020202020204" pitchFamily="34" charset="0"/>
            </a:endParaRPr>
          </a:p>
        </p:txBody>
      </p:sp>
      <p:sp>
        <p:nvSpPr>
          <p:cNvPr id="446" name="TextBox 445"/>
          <p:cNvSpPr txBox="1"/>
          <p:nvPr/>
        </p:nvSpPr>
        <p:spPr>
          <a:xfrm>
            <a:off x="5443509" y="3339436"/>
            <a:ext cx="3353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IP</a:t>
            </a:r>
          </a:p>
        </p:txBody>
      </p:sp>
      <p:sp>
        <p:nvSpPr>
          <p:cNvPr id="447" name="TextBox 446"/>
          <p:cNvSpPr txBox="1"/>
          <p:nvPr/>
        </p:nvSpPr>
        <p:spPr>
          <a:xfrm>
            <a:off x="6868448" y="3339436"/>
            <a:ext cx="3353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IP</a:t>
            </a:r>
          </a:p>
        </p:txBody>
      </p:sp>
      <p:sp>
        <p:nvSpPr>
          <p:cNvPr id="448" name="TextBox 447"/>
          <p:cNvSpPr txBox="1"/>
          <p:nvPr/>
        </p:nvSpPr>
        <p:spPr>
          <a:xfrm>
            <a:off x="6700910" y="1459768"/>
            <a:ext cx="9989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4G antibody</a:t>
            </a:r>
          </a:p>
        </p:txBody>
      </p:sp>
      <p:sp>
        <p:nvSpPr>
          <p:cNvPr id="449" name="TextBox 448"/>
          <p:cNvSpPr txBox="1"/>
          <p:nvPr/>
        </p:nvSpPr>
        <p:spPr>
          <a:xfrm>
            <a:off x="5491607" y="1643390"/>
            <a:ext cx="9989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4G antibody</a:t>
            </a:r>
          </a:p>
        </p:txBody>
      </p:sp>
      <p:sp>
        <p:nvSpPr>
          <p:cNvPr id="450" name="Plaque 449"/>
          <p:cNvSpPr/>
          <p:nvPr/>
        </p:nvSpPr>
        <p:spPr bwMode="auto">
          <a:xfrm>
            <a:off x="5282373" y="2166857"/>
            <a:ext cx="550873" cy="572131"/>
          </a:xfrm>
          <a:prstGeom prst="plaque">
            <a:avLst>
              <a:gd name="adj" fmla="val 45323"/>
            </a:avLst>
          </a:prstGeom>
          <a:solidFill>
            <a:schemeClr val="accent2">
              <a:lumMod val="50000"/>
            </a:schemeClr>
          </a:solidFill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80" charset="-128"/>
                <a:cs typeface="Arial" panose="020B0604020202020204" pitchFamily="34" charset="0"/>
              </a:rPr>
              <a:t>4G</a:t>
            </a:r>
          </a:p>
        </p:txBody>
      </p:sp>
      <p:sp>
        <p:nvSpPr>
          <p:cNvPr id="451" name="Plaque 450"/>
          <p:cNvSpPr/>
          <p:nvPr/>
        </p:nvSpPr>
        <p:spPr bwMode="auto">
          <a:xfrm>
            <a:off x="6712281" y="1924754"/>
            <a:ext cx="550873" cy="572131"/>
          </a:xfrm>
          <a:prstGeom prst="plaque">
            <a:avLst>
              <a:gd name="adj" fmla="val 45323"/>
            </a:avLst>
          </a:prstGeom>
          <a:solidFill>
            <a:schemeClr val="accent2">
              <a:lumMod val="50000"/>
            </a:schemeClr>
          </a:solidFill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80" charset="-128"/>
                <a:cs typeface="Arial" panose="020B0604020202020204" pitchFamily="34" charset="0"/>
              </a:rPr>
              <a:t>4G</a:t>
            </a:r>
          </a:p>
        </p:txBody>
      </p:sp>
      <p:grpSp>
        <p:nvGrpSpPr>
          <p:cNvPr id="433" name="Group 432"/>
          <p:cNvGrpSpPr/>
          <p:nvPr/>
        </p:nvGrpSpPr>
        <p:grpSpPr>
          <a:xfrm>
            <a:off x="457200" y="4178731"/>
            <a:ext cx="3476003" cy="2487176"/>
            <a:chOff x="2219160" y="2009001"/>
            <a:chExt cx="3476003" cy="2487176"/>
          </a:xfrm>
        </p:grpSpPr>
        <p:sp>
          <p:nvSpPr>
            <p:cNvPr id="465" name="TextBox 464"/>
            <p:cNvSpPr txBox="1"/>
            <p:nvPr/>
          </p:nvSpPr>
          <p:spPr>
            <a:xfrm>
              <a:off x="2273032" y="4052971"/>
              <a:ext cx="43633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dox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6" name="TextBox 465"/>
            <p:cNvSpPr txBox="1"/>
            <p:nvPr/>
          </p:nvSpPr>
          <p:spPr>
            <a:xfrm>
              <a:off x="2813002" y="4038977"/>
              <a:ext cx="23115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</a:p>
          </p:txBody>
        </p:sp>
        <p:sp>
          <p:nvSpPr>
            <p:cNvPr id="467" name="TextBox 466"/>
            <p:cNvSpPr txBox="1"/>
            <p:nvPr/>
          </p:nvSpPr>
          <p:spPr>
            <a:xfrm>
              <a:off x="3133042" y="4038977"/>
              <a:ext cx="26642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</a:p>
          </p:txBody>
        </p:sp>
        <p:sp>
          <p:nvSpPr>
            <p:cNvPr id="468" name="TextBox 467"/>
            <p:cNvSpPr txBox="1"/>
            <p:nvPr/>
          </p:nvSpPr>
          <p:spPr>
            <a:xfrm>
              <a:off x="3471370" y="4038977"/>
              <a:ext cx="23115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</a:p>
          </p:txBody>
        </p:sp>
        <p:sp>
          <p:nvSpPr>
            <p:cNvPr id="469" name="TextBox 468"/>
            <p:cNvSpPr txBox="1"/>
            <p:nvPr/>
          </p:nvSpPr>
          <p:spPr>
            <a:xfrm>
              <a:off x="3782266" y="4038977"/>
              <a:ext cx="26642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</a:p>
          </p:txBody>
        </p:sp>
        <p:sp>
          <p:nvSpPr>
            <p:cNvPr id="470" name="TextBox 469"/>
            <p:cNvSpPr txBox="1"/>
            <p:nvPr/>
          </p:nvSpPr>
          <p:spPr>
            <a:xfrm>
              <a:off x="4129738" y="4038977"/>
              <a:ext cx="23115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</a:p>
          </p:txBody>
        </p:sp>
        <p:sp>
          <p:nvSpPr>
            <p:cNvPr id="471" name="TextBox 470"/>
            <p:cNvSpPr txBox="1"/>
            <p:nvPr/>
          </p:nvSpPr>
          <p:spPr>
            <a:xfrm>
              <a:off x="4449778" y="4038977"/>
              <a:ext cx="26642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</a:p>
          </p:txBody>
        </p:sp>
        <p:sp>
          <p:nvSpPr>
            <p:cNvPr id="472" name="TextBox 471"/>
            <p:cNvSpPr txBox="1"/>
            <p:nvPr/>
          </p:nvSpPr>
          <p:spPr>
            <a:xfrm>
              <a:off x="4788106" y="4038977"/>
              <a:ext cx="23115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</a:p>
          </p:txBody>
        </p:sp>
        <p:sp>
          <p:nvSpPr>
            <p:cNvPr id="473" name="TextBox 472"/>
            <p:cNvSpPr txBox="1"/>
            <p:nvPr/>
          </p:nvSpPr>
          <p:spPr>
            <a:xfrm>
              <a:off x="5099002" y="4038977"/>
              <a:ext cx="26642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</a:p>
          </p:txBody>
        </p:sp>
        <p:cxnSp>
          <p:nvCxnSpPr>
            <p:cNvPr id="474" name="Straight Connector 473"/>
            <p:cNvCxnSpPr/>
            <p:nvPr/>
          </p:nvCxnSpPr>
          <p:spPr>
            <a:xfrm>
              <a:off x="2782051" y="4267577"/>
              <a:ext cx="613119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5" name="Straight Connector 474"/>
            <p:cNvCxnSpPr/>
            <p:nvPr/>
          </p:nvCxnSpPr>
          <p:spPr>
            <a:xfrm>
              <a:off x="3467851" y="4267577"/>
              <a:ext cx="613119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6" name="Straight Connector 475"/>
            <p:cNvCxnSpPr/>
            <p:nvPr/>
          </p:nvCxnSpPr>
          <p:spPr>
            <a:xfrm>
              <a:off x="4153651" y="4267577"/>
              <a:ext cx="613119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7" name="Straight Connector 476"/>
            <p:cNvCxnSpPr/>
            <p:nvPr/>
          </p:nvCxnSpPr>
          <p:spPr>
            <a:xfrm>
              <a:off x="4822240" y="4267577"/>
              <a:ext cx="613119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8" name="TextBox 477"/>
            <p:cNvSpPr txBox="1"/>
            <p:nvPr/>
          </p:nvSpPr>
          <p:spPr>
            <a:xfrm>
              <a:off x="2732809" y="4234567"/>
              <a:ext cx="66236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control</a:t>
              </a:r>
            </a:p>
          </p:txBody>
        </p:sp>
        <p:sp>
          <p:nvSpPr>
            <p:cNvPr id="479" name="TextBox 478"/>
            <p:cNvSpPr txBox="1"/>
            <p:nvPr/>
          </p:nvSpPr>
          <p:spPr>
            <a:xfrm>
              <a:off x="3529960" y="4234567"/>
              <a:ext cx="47481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rtTA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0" name="TextBox 479"/>
            <p:cNvSpPr txBox="1"/>
            <p:nvPr/>
          </p:nvSpPr>
          <p:spPr>
            <a:xfrm>
              <a:off x="4309570" y="4234567"/>
              <a:ext cx="33214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iG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1" name="TextBox 480"/>
            <p:cNvSpPr txBox="1"/>
            <p:nvPr/>
          </p:nvSpPr>
          <p:spPr>
            <a:xfrm>
              <a:off x="4673730" y="4234567"/>
              <a:ext cx="102143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iG</a:t>
              </a:r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 4E-BP1 M</a:t>
              </a:r>
            </a:p>
          </p:txBody>
        </p:sp>
        <p:sp>
          <p:nvSpPr>
            <p:cNvPr id="482" name="Freeform 5"/>
            <p:cNvSpPr>
              <a:spLocks/>
            </p:cNvSpPr>
            <p:nvPr/>
          </p:nvSpPr>
          <p:spPr bwMode="auto">
            <a:xfrm>
              <a:off x="2820495" y="4059615"/>
              <a:ext cx="220663" cy="11113"/>
            </a:xfrm>
            <a:custGeom>
              <a:avLst/>
              <a:gdLst>
                <a:gd name="T0" fmla="*/ 9 w 139"/>
                <a:gd name="T1" fmla="*/ 0 h 7"/>
                <a:gd name="T2" fmla="*/ 9 w 139"/>
                <a:gd name="T3" fmla="*/ 7 h 7"/>
                <a:gd name="T4" fmla="*/ 0 w 139"/>
                <a:gd name="T5" fmla="*/ 7 h 7"/>
                <a:gd name="T6" fmla="*/ 139 w 139"/>
                <a:gd name="T7" fmla="*/ 7 h 7"/>
                <a:gd name="T8" fmla="*/ 130 w 139"/>
                <a:gd name="T9" fmla="*/ 7 h 7"/>
                <a:gd name="T10" fmla="*/ 130 w 139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9" h="7">
                  <a:moveTo>
                    <a:pt x="9" y="0"/>
                  </a:moveTo>
                  <a:lnTo>
                    <a:pt x="9" y="7"/>
                  </a:lnTo>
                  <a:lnTo>
                    <a:pt x="0" y="7"/>
                  </a:lnTo>
                  <a:lnTo>
                    <a:pt x="139" y="7"/>
                  </a:lnTo>
                  <a:lnTo>
                    <a:pt x="130" y="7"/>
                  </a:lnTo>
                  <a:lnTo>
                    <a:pt x="130" y="0"/>
                  </a:lnTo>
                </a:path>
              </a:pathLst>
            </a:custGeom>
            <a:noFill/>
            <a:ln w="2698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3" name="Freeform 6"/>
            <p:cNvSpPr>
              <a:spLocks/>
            </p:cNvSpPr>
            <p:nvPr/>
          </p:nvSpPr>
          <p:spPr bwMode="auto">
            <a:xfrm>
              <a:off x="3150695" y="4059615"/>
              <a:ext cx="219075" cy="12700"/>
            </a:xfrm>
            <a:custGeom>
              <a:avLst/>
              <a:gdLst>
                <a:gd name="T0" fmla="*/ 9 w 138"/>
                <a:gd name="T1" fmla="*/ 0 h 8"/>
                <a:gd name="T2" fmla="*/ 9 w 138"/>
                <a:gd name="T3" fmla="*/ 8 h 8"/>
                <a:gd name="T4" fmla="*/ 0 w 138"/>
                <a:gd name="T5" fmla="*/ 8 h 8"/>
                <a:gd name="T6" fmla="*/ 138 w 138"/>
                <a:gd name="T7" fmla="*/ 8 h 8"/>
                <a:gd name="T8" fmla="*/ 130 w 138"/>
                <a:gd name="T9" fmla="*/ 8 h 8"/>
                <a:gd name="T10" fmla="*/ 130 w 138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" h="8">
                  <a:moveTo>
                    <a:pt x="9" y="0"/>
                  </a:moveTo>
                  <a:lnTo>
                    <a:pt x="9" y="8"/>
                  </a:lnTo>
                  <a:lnTo>
                    <a:pt x="0" y="8"/>
                  </a:lnTo>
                  <a:lnTo>
                    <a:pt x="138" y="8"/>
                  </a:lnTo>
                  <a:lnTo>
                    <a:pt x="130" y="8"/>
                  </a:lnTo>
                  <a:lnTo>
                    <a:pt x="130" y="0"/>
                  </a:lnTo>
                </a:path>
              </a:pathLst>
            </a:custGeom>
            <a:noFill/>
            <a:ln w="2698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4" name="Freeform 7"/>
            <p:cNvSpPr>
              <a:spLocks/>
            </p:cNvSpPr>
            <p:nvPr/>
          </p:nvSpPr>
          <p:spPr bwMode="auto">
            <a:xfrm>
              <a:off x="3204670" y="4056440"/>
              <a:ext cx="111125" cy="1588"/>
            </a:xfrm>
            <a:custGeom>
              <a:avLst/>
              <a:gdLst>
                <a:gd name="T0" fmla="*/ 0 w 70"/>
                <a:gd name="T1" fmla="*/ 0 h 1"/>
                <a:gd name="T2" fmla="*/ 70 w 70"/>
                <a:gd name="T3" fmla="*/ 0 h 1"/>
                <a:gd name="T4" fmla="*/ 35 w 70"/>
                <a:gd name="T5" fmla="*/ 0 h 1"/>
                <a:gd name="T6" fmla="*/ 35 w 7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1">
                  <a:moveTo>
                    <a:pt x="0" y="0"/>
                  </a:moveTo>
                  <a:lnTo>
                    <a:pt x="70" y="0"/>
                  </a:lnTo>
                  <a:lnTo>
                    <a:pt x="35" y="0"/>
                  </a:lnTo>
                  <a:lnTo>
                    <a:pt x="35" y="1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5" name="Freeform 8"/>
            <p:cNvSpPr>
              <a:spLocks/>
            </p:cNvSpPr>
            <p:nvPr/>
          </p:nvSpPr>
          <p:spPr bwMode="auto">
            <a:xfrm>
              <a:off x="3479308" y="4059615"/>
              <a:ext cx="220663" cy="11113"/>
            </a:xfrm>
            <a:custGeom>
              <a:avLst/>
              <a:gdLst>
                <a:gd name="T0" fmla="*/ 9 w 139"/>
                <a:gd name="T1" fmla="*/ 0 h 7"/>
                <a:gd name="T2" fmla="*/ 9 w 139"/>
                <a:gd name="T3" fmla="*/ 7 h 7"/>
                <a:gd name="T4" fmla="*/ 0 w 139"/>
                <a:gd name="T5" fmla="*/ 7 h 7"/>
                <a:gd name="T6" fmla="*/ 139 w 139"/>
                <a:gd name="T7" fmla="*/ 7 h 7"/>
                <a:gd name="T8" fmla="*/ 130 w 139"/>
                <a:gd name="T9" fmla="*/ 7 h 7"/>
                <a:gd name="T10" fmla="*/ 130 w 139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9" h="7">
                  <a:moveTo>
                    <a:pt x="9" y="0"/>
                  </a:moveTo>
                  <a:lnTo>
                    <a:pt x="9" y="7"/>
                  </a:lnTo>
                  <a:lnTo>
                    <a:pt x="0" y="7"/>
                  </a:lnTo>
                  <a:lnTo>
                    <a:pt x="139" y="7"/>
                  </a:lnTo>
                  <a:lnTo>
                    <a:pt x="130" y="7"/>
                  </a:lnTo>
                  <a:lnTo>
                    <a:pt x="130" y="0"/>
                  </a:lnTo>
                </a:path>
              </a:pathLst>
            </a:custGeom>
            <a:noFill/>
            <a:ln w="2698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6" name="Freeform 9"/>
            <p:cNvSpPr>
              <a:spLocks/>
            </p:cNvSpPr>
            <p:nvPr/>
          </p:nvSpPr>
          <p:spPr bwMode="auto">
            <a:xfrm>
              <a:off x="3809508" y="4059615"/>
              <a:ext cx="219075" cy="11113"/>
            </a:xfrm>
            <a:custGeom>
              <a:avLst/>
              <a:gdLst>
                <a:gd name="T0" fmla="*/ 8 w 138"/>
                <a:gd name="T1" fmla="*/ 0 h 7"/>
                <a:gd name="T2" fmla="*/ 8 w 138"/>
                <a:gd name="T3" fmla="*/ 7 h 7"/>
                <a:gd name="T4" fmla="*/ 0 w 138"/>
                <a:gd name="T5" fmla="*/ 7 h 7"/>
                <a:gd name="T6" fmla="*/ 138 w 138"/>
                <a:gd name="T7" fmla="*/ 7 h 7"/>
                <a:gd name="T8" fmla="*/ 130 w 138"/>
                <a:gd name="T9" fmla="*/ 7 h 7"/>
                <a:gd name="T10" fmla="*/ 130 w 138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" h="7">
                  <a:moveTo>
                    <a:pt x="8" y="0"/>
                  </a:moveTo>
                  <a:lnTo>
                    <a:pt x="8" y="7"/>
                  </a:lnTo>
                  <a:lnTo>
                    <a:pt x="0" y="7"/>
                  </a:lnTo>
                  <a:lnTo>
                    <a:pt x="138" y="7"/>
                  </a:lnTo>
                  <a:lnTo>
                    <a:pt x="130" y="7"/>
                  </a:lnTo>
                  <a:lnTo>
                    <a:pt x="130" y="0"/>
                  </a:lnTo>
                </a:path>
              </a:pathLst>
            </a:custGeom>
            <a:noFill/>
            <a:ln w="2698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7" name="Freeform 10"/>
            <p:cNvSpPr>
              <a:spLocks/>
            </p:cNvSpPr>
            <p:nvPr/>
          </p:nvSpPr>
          <p:spPr bwMode="auto">
            <a:xfrm>
              <a:off x="4138120" y="4059615"/>
              <a:ext cx="220663" cy="11113"/>
            </a:xfrm>
            <a:custGeom>
              <a:avLst/>
              <a:gdLst>
                <a:gd name="T0" fmla="*/ 9 w 139"/>
                <a:gd name="T1" fmla="*/ 0 h 7"/>
                <a:gd name="T2" fmla="*/ 9 w 139"/>
                <a:gd name="T3" fmla="*/ 7 h 7"/>
                <a:gd name="T4" fmla="*/ 0 w 139"/>
                <a:gd name="T5" fmla="*/ 7 h 7"/>
                <a:gd name="T6" fmla="*/ 139 w 139"/>
                <a:gd name="T7" fmla="*/ 7 h 7"/>
                <a:gd name="T8" fmla="*/ 130 w 139"/>
                <a:gd name="T9" fmla="*/ 7 h 7"/>
                <a:gd name="T10" fmla="*/ 130 w 139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9" h="7">
                  <a:moveTo>
                    <a:pt x="9" y="0"/>
                  </a:moveTo>
                  <a:lnTo>
                    <a:pt x="9" y="7"/>
                  </a:lnTo>
                  <a:lnTo>
                    <a:pt x="0" y="7"/>
                  </a:lnTo>
                  <a:lnTo>
                    <a:pt x="139" y="7"/>
                  </a:lnTo>
                  <a:lnTo>
                    <a:pt x="130" y="7"/>
                  </a:lnTo>
                  <a:lnTo>
                    <a:pt x="130" y="0"/>
                  </a:lnTo>
                </a:path>
              </a:pathLst>
            </a:custGeom>
            <a:noFill/>
            <a:ln w="2698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8" name="Freeform 11"/>
            <p:cNvSpPr>
              <a:spLocks/>
            </p:cNvSpPr>
            <p:nvPr/>
          </p:nvSpPr>
          <p:spPr bwMode="auto">
            <a:xfrm>
              <a:off x="4193683" y="4054853"/>
              <a:ext cx="109538" cy="1588"/>
            </a:xfrm>
            <a:custGeom>
              <a:avLst/>
              <a:gdLst>
                <a:gd name="T0" fmla="*/ 0 w 69"/>
                <a:gd name="T1" fmla="*/ 0 h 1"/>
                <a:gd name="T2" fmla="*/ 69 w 69"/>
                <a:gd name="T3" fmla="*/ 0 h 1"/>
                <a:gd name="T4" fmla="*/ 34 w 69"/>
                <a:gd name="T5" fmla="*/ 0 h 1"/>
                <a:gd name="T6" fmla="*/ 34 w 69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1">
                  <a:moveTo>
                    <a:pt x="0" y="0"/>
                  </a:moveTo>
                  <a:lnTo>
                    <a:pt x="69" y="0"/>
                  </a:lnTo>
                  <a:lnTo>
                    <a:pt x="34" y="0"/>
                  </a:lnTo>
                  <a:lnTo>
                    <a:pt x="34" y="1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9" name="Freeform 12"/>
            <p:cNvSpPr>
              <a:spLocks/>
            </p:cNvSpPr>
            <p:nvPr/>
          </p:nvSpPr>
          <p:spPr bwMode="auto">
            <a:xfrm>
              <a:off x="4468320" y="4059615"/>
              <a:ext cx="219075" cy="11113"/>
            </a:xfrm>
            <a:custGeom>
              <a:avLst/>
              <a:gdLst>
                <a:gd name="T0" fmla="*/ 8 w 138"/>
                <a:gd name="T1" fmla="*/ 0 h 7"/>
                <a:gd name="T2" fmla="*/ 8 w 138"/>
                <a:gd name="T3" fmla="*/ 7 h 7"/>
                <a:gd name="T4" fmla="*/ 0 w 138"/>
                <a:gd name="T5" fmla="*/ 7 h 7"/>
                <a:gd name="T6" fmla="*/ 138 w 138"/>
                <a:gd name="T7" fmla="*/ 7 h 7"/>
                <a:gd name="T8" fmla="*/ 129 w 138"/>
                <a:gd name="T9" fmla="*/ 7 h 7"/>
                <a:gd name="T10" fmla="*/ 129 w 138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" h="7">
                  <a:moveTo>
                    <a:pt x="8" y="0"/>
                  </a:moveTo>
                  <a:lnTo>
                    <a:pt x="8" y="7"/>
                  </a:lnTo>
                  <a:lnTo>
                    <a:pt x="0" y="7"/>
                  </a:lnTo>
                  <a:lnTo>
                    <a:pt x="138" y="7"/>
                  </a:lnTo>
                  <a:lnTo>
                    <a:pt x="129" y="7"/>
                  </a:lnTo>
                  <a:lnTo>
                    <a:pt x="129" y="0"/>
                  </a:lnTo>
                </a:path>
              </a:pathLst>
            </a:custGeom>
            <a:noFill/>
            <a:ln w="2698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0" name="Rectangle 13"/>
            <p:cNvSpPr>
              <a:spLocks noChangeArrowheads="1"/>
            </p:cNvSpPr>
            <p:nvPr/>
          </p:nvSpPr>
          <p:spPr bwMode="auto">
            <a:xfrm>
              <a:off x="4811220" y="3961189"/>
              <a:ext cx="192088" cy="920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1" name="Freeform 14"/>
            <p:cNvSpPr>
              <a:spLocks/>
            </p:cNvSpPr>
            <p:nvPr/>
          </p:nvSpPr>
          <p:spPr bwMode="auto">
            <a:xfrm>
              <a:off x="4796933" y="3961189"/>
              <a:ext cx="220663" cy="92075"/>
            </a:xfrm>
            <a:custGeom>
              <a:avLst/>
              <a:gdLst>
                <a:gd name="T0" fmla="*/ 9 w 139"/>
                <a:gd name="T1" fmla="*/ 58 h 58"/>
                <a:gd name="T2" fmla="*/ 9 w 139"/>
                <a:gd name="T3" fmla="*/ 0 h 58"/>
                <a:gd name="T4" fmla="*/ 0 w 139"/>
                <a:gd name="T5" fmla="*/ 0 h 58"/>
                <a:gd name="T6" fmla="*/ 139 w 139"/>
                <a:gd name="T7" fmla="*/ 0 h 58"/>
                <a:gd name="T8" fmla="*/ 130 w 139"/>
                <a:gd name="T9" fmla="*/ 0 h 58"/>
                <a:gd name="T10" fmla="*/ 130 w 139"/>
                <a:gd name="T11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9" h="58">
                  <a:moveTo>
                    <a:pt x="9" y="58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139" y="0"/>
                  </a:lnTo>
                  <a:lnTo>
                    <a:pt x="130" y="0"/>
                  </a:lnTo>
                  <a:lnTo>
                    <a:pt x="130" y="58"/>
                  </a:lnTo>
                </a:path>
              </a:pathLst>
            </a:custGeom>
            <a:noFill/>
            <a:ln w="269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2" name="Freeform 15"/>
            <p:cNvSpPr>
              <a:spLocks/>
            </p:cNvSpPr>
            <p:nvPr/>
          </p:nvSpPr>
          <p:spPr bwMode="auto">
            <a:xfrm>
              <a:off x="4852495" y="3932614"/>
              <a:ext cx="109538" cy="14288"/>
            </a:xfrm>
            <a:custGeom>
              <a:avLst/>
              <a:gdLst>
                <a:gd name="T0" fmla="*/ 0 w 69"/>
                <a:gd name="T1" fmla="*/ 0 h 9"/>
                <a:gd name="T2" fmla="*/ 69 w 69"/>
                <a:gd name="T3" fmla="*/ 0 h 9"/>
                <a:gd name="T4" fmla="*/ 34 w 69"/>
                <a:gd name="T5" fmla="*/ 0 h 9"/>
                <a:gd name="T6" fmla="*/ 34 w 69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9">
                  <a:moveTo>
                    <a:pt x="0" y="0"/>
                  </a:moveTo>
                  <a:lnTo>
                    <a:pt x="69" y="0"/>
                  </a:lnTo>
                  <a:lnTo>
                    <a:pt x="34" y="0"/>
                  </a:lnTo>
                  <a:lnTo>
                    <a:pt x="34" y="9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3" name="Rectangle 16"/>
            <p:cNvSpPr>
              <a:spLocks noChangeArrowheads="1"/>
            </p:cNvSpPr>
            <p:nvPr/>
          </p:nvSpPr>
          <p:spPr bwMode="auto">
            <a:xfrm>
              <a:off x="5139833" y="2538789"/>
              <a:ext cx="192088" cy="15144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4" name="Freeform 17"/>
            <p:cNvSpPr>
              <a:spLocks/>
            </p:cNvSpPr>
            <p:nvPr/>
          </p:nvSpPr>
          <p:spPr bwMode="auto">
            <a:xfrm>
              <a:off x="5127133" y="2538789"/>
              <a:ext cx="219075" cy="1514475"/>
            </a:xfrm>
            <a:custGeom>
              <a:avLst/>
              <a:gdLst>
                <a:gd name="T0" fmla="*/ 8 w 138"/>
                <a:gd name="T1" fmla="*/ 954 h 954"/>
                <a:gd name="T2" fmla="*/ 8 w 138"/>
                <a:gd name="T3" fmla="*/ 0 h 954"/>
                <a:gd name="T4" fmla="*/ 0 w 138"/>
                <a:gd name="T5" fmla="*/ 0 h 954"/>
                <a:gd name="T6" fmla="*/ 138 w 138"/>
                <a:gd name="T7" fmla="*/ 0 h 954"/>
                <a:gd name="T8" fmla="*/ 129 w 138"/>
                <a:gd name="T9" fmla="*/ 0 h 954"/>
                <a:gd name="T10" fmla="*/ 129 w 138"/>
                <a:gd name="T11" fmla="*/ 954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" h="954">
                  <a:moveTo>
                    <a:pt x="8" y="954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138" y="0"/>
                  </a:lnTo>
                  <a:lnTo>
                    <a:pt x="129" y="0"/>
                  </a:lnTo>
                  <a:lnTo>
                    <a:pt x="129" y="954"/>
                  </a:lnTo>
                </a:path>
              </a:pathLst>
            </a:custGeom>
            <a:noFill/>
            <a:ln w="269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5" name="Freeform 18"/>
            <p:cNvSpPr>
              <a:spLocks/>
            </p:cNvSpPr>
            <p:nvPr/>
          </p:nvSpPr>
          <p:spPr bwMode="auto">
            <a:xfrm>
              <a:off x="5181108" y="2438777"/>
              <a:ext cx="109538" cy="85725"/>
            </a:xfrm>
            <a:custGeom>
              <a:avLst/>
              <a:gdLst>
                <a:gd name="T0" fmla="*/ 0 w 69"/>
                <a:gd name="T1" fmla="*/ 0 h 54"/>
                <a:gd name="T2" fmla="*/ 69 w 69"/>
                <a:gd name="T3" fmla="*/ 0 h 54"/>
                <a:gd name="T4" fmla="*/ 35 w 69"/>
                <a:gd name="T5" fmla="*/ 0 h 54"/>
                <a:gd name="T6" fmla="*/ 35 w 69"/>
                <a:gd name="T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54">
                  <a:moveTo>
                    <a:pt x="0" y="0"/>
                  </a:moveTo>
                  <a:lnTo>
                    <a:pt x="69" y="0"/>
                  </a:lnTo>
                  <a:lnTo>
                    <a:pt x="35" y="0"/>
                  </a:lnTo>
                  <a:lnTo>
                    <a:pt x="35" y="54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6" name="Freeform 19"/>
            <p:cNvSpPr>
              <a:spLocks noEditPoints="1"/>
            </p:cNvSpPr>
            <p:nvPr/>
          </p:nvSpPr>
          <p:spPr bwMode="auto">
            <a:xfrm>
              <a:off x="2701433" y="4069457"/>
              <a:ext cx="2763838" cy="52388"/>
            </a:xfrm>
            <a:custGeom>
              <a:avLst/>
              <a:gdLst>
                <a:gd name="T0" fmla="*/ 0 w 1741"/>
                <a:gd name="T1" fmla="*/ 0 h 33"/>
                <a:gd name="T2" fmla="*/ 1741 w 1741"/>
                <a:gd name="T3" fmla="*/ 0 h 33"/>
                <a:gd name="T4" fmla="*/ 145 w 1741"/>
                <a:gd name="T5" fmla="*/ 33 h 33"/>
                <a:gd name="T6" fmla="*/ 145 w 1741"/>
                <a:gd name="T7" fmla="*/ 0 h 33"/>
                <a:gd name="T8" fmla="*/ 352 w 1741"/>
                <a:gd name="T9" fmla="*/ 33 h 33"/>
                <a:gd name="T10" fmla="*/ 352 w 1741"/>
                <a:gd name="T11" fmla="*/ 0 h 33"/>
                <a:gd name="T12" fmla="*/ 560 w 1741"/>
                <a:gd name="T13" fmla="*/ 33 h 33"/>
                <a:gd name="T14" fmla="*/ 560 w 1741"/>
                <a:gd name="T15" fmla="*/ 0 h 33"/>
                <a:gd name="T16" fmla="*/ 767 w 1741"/>
                <a:gd name="T17" fmla="*/ 33 h 33"/>
                <a:gd name="T18" fmla="*/ 767 w 1741"/>
                <a:gd name="T19" fmla="*/ 0 h 33"/>
                <a:gd name="T20" fmla="*/ 974 w 1741"/>
                <a:gd name="T21" fmla="*/ 33 h 33"/>
                <a:gd name="T22" fmla="*/ 974 w 1741"/>
                <a:gd name="T23" fmla="*/ 0 h 33"/>
                <a:gd name="T24" fmla="*/ 1182 w 1741"/>
                <a:gd name="T25" fmla="*/ 33 h 33"/>
                <a:gd name="T26" fmla="*/ 1182 w 1741"/>
                <a:gd name="T27" fmla="*/ 0 h 33"/>
                <a:gd name="T28" fmla="*/ 1389 w 1741"/>
                <a:gd name="T29" fmla="*/ 33 h 33"/>
                <a:gd name="T30" fmla="*/ 1389 w 1741"/>
                <a:gd name="T31" fmla="*/ 0 h 33"/>
                <a:gd name="T32" fmla="*/ 1597 w 1741"/>
                <a:gd name="T33" fmla="*/ 33 h 33"/>
                <a:gd name="T34" fmla="*/ 1597 w 1741"/>
                <a:gd name="T3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41" h="33">
                  <a:moveTo>
                    <a:pt x="0" y="0"/>
                  </a:moveTo>
                  <a:lnTo>
                    <a:pt x="1741" y="0"/>
                  </a:lnTo>
                  <a:moveTo>
                    <a:pt x="145" y="33"/>
                  </a:moveTo>
                  <a:lnTo>
                    <a:pt x="145" y="0"/>
                  </a:lnTo>
                  <a:moveTo>
                    <a:pt x="352" y="33"/>
                  </a:moveTo>
                  <a:lnTo>
                    <a:pt x="352" y="0"/>
                  </a:lnTo>
                  <a:moveTo>
                    <a:pt x="560" y="33"/>
                  </a:moveTo>
                  <a:lnTo>
                    <a:pt x="560" y="0"/>
                  </a:lnTo>
                  <a:moveTo>
                    <a:pt x="767" y="33"/>
                  </a:moveTo>
                  <a:lnTo>
                    <a:pt x="767" y="0"/>
                  </a:lnTo>
                  <a:moveTo>
                    <a:pt x="974" y="33"/>
                  </a:moveTo>
                  <a:lnTo>
                    <a:pt x="974" y="0"/>
                  </a:lnTo>
                  <a:moveTo>
                    <a:pt x="1182" y="33"/>
                  </a:moveTo>
                  <a:lnTo>
                    <a:pt x="1182" y="0"/>
                  </a:lnTo>
                  <a:moveTo>
                    <a:pt x="1389" y="33"/>
                  </a:moveTo>
                  <a:lnTo>
                    <a:pt x="1389" y="0"/>
                  </a:lnTo>
                  <a:moveTo>
                    <a:pt x="1597" y="33"/>
                  </a:moveTo>
                  <a:lnTo>
                    <a:pt x="1597" y="0"/>
                  </a:lnTo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7" name="Rectangle 20"/>
            <p:cNvSpPr>
              <a:spLocks noChangeArrowheads="1"/>
            </p:cNvSpPr>
            <p:nvPr/>
          </p:nvSpPr>
          <p:spPr bwMode="auto">
            <a:xfrm>
              <a:off x="2449020" y="3977065"/>
              <a:ext cx="19556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0.0</a:t>
              </a:r>
              <a:endPara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498" name="Rectangle 21"/>
            <p:cNvSpPr>
              <a:spLocks noChangeArrowheads="1"/>
            </p:cNvSpPr>
            <p:nvPr/>
          </p:nvSpPr>
          <p:spPr bwMode="auto">
            <a:xfrm>
              <a:off x="2449020" y="3519865"/>
              <a:ext cx="19556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0.5</a:t>
              </a:r>
              <a:endPara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499" name="Rectangle 22"/>
            <p:cNvSpPr>
              <a:spLocks noChangeArrowheads="1"/>
            </p:cNvSpPr>
            <p:nvPr/>
          </p:nvSpPr>
          <p:spPr bwMode="auto">
            <a:xfrm>
              <a:off x="2449020" y="3062665"/>
              <a:ext cx="19556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1.0</a:t>
              </a:r>
              <a:endPara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00" name="Rectangle 23"/>
            <p:cNvSpPr>
              <a:spLocks noChangeArrowheads="1"/>
            </p:cNvSpPr>
            <p:nvPr/>
          </p:nvSpPr>
          <p:spPr bwMode="auto">
            <a:xfrm>
              <a:off x="2449020" y="2605465"/>
              <a:ext cx="19556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1.5</a:t>
              </a:r>
              <a:endPara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01" name="Rectangle 24"/>
            <p:cNvSpPr>
              <a:spLocks noChangeArrowheads="1"/>
            </p:cNvSpPr>
            <p:nvPr/>
          </p:nvSpPr>
          <p:spPr bwMode="auto">
            <a:xfrm>
              <a:off x="2449020" y="2148265"/>
              <a:ext cx="19556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2.0</a:t>
              </a:r>
              <a:endPara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02" name="Freeform 25"/>
            <p:cNvSpPr>
              <a:spLocks noEditPoints="1"/>
            </p:cNvSpPr>
            <p:nvPr/>
          </p:nvSpPr>
          <p:spPr bwMode="auto">
            <a:xfrm>
              <a:off x="2660158" y="2221290"/>
              <a:ext cx="50800" cy="1847850"/>
            </a:xfrm>
            <a:custGeom>
              <a:avLst/>
              <a:gdLst>
                <a:gd name="T0" fmla="*/ 32 w 32"/>
                <a:gd name="T1" fmla="*/ 1164 h 1164"/>
                <a:gd name="T2" fmla="*/ 32 w 32"/>
                <a:gd name="T3" fmla="*/ 0 h 1164"/>
                <a:gd name="T4" fmla="*/ 32 w 32"/>
                <a:gd name="T5" fmla="*/ 1158 h 1164"/>
                <a:gd name="T6" fmla="*/ 0 w 32"/>
                <a:gd name="T7" fmla="*/ 1158 h 1164"/>
                <a:gd name="T8" fmla="*/ 32 w 32"/>
                <a:gd name="T9" fmla="*/ 870 h 1164"/>
                <a:gd name="T10" fmla="*/ 0 w 32"/>
                <a:gd name="T11" fmla="*/ 870 h 1164"/>
                <a:gd name="T12" fmla="*/ 32 w 32"/>
                <a:gd name="T13" fmla="*/ 582 h 1164"/>
                <a:gd name="T14" fmla="*/ 0 w 32"/>
                <a:gd name="T15" fmla="*/ 582 h 1164"/>
                <a:gd name="T16" fmla="*/ 32 w 32"/>
                <a:gd name="T17" fmla="*/ 294 h 1164"/>
                <a:gd name="T18" fmla="*/ 0 w 32"/>
                <a:gd name="T19" fmla="*/ 294 h 1164"/>
                <a:gd name="T20" fmla="*/ 32 w 32"/>
                <a:gd name="T21" fmla="*/ 6 h 1164"/>
                <a:gd name="T22" fmla="*/ 0 w 32"/>
                <a:gd name="T23" fmla="*/ 6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" h="1164">
                  <a:moveTo>
                    <a:pt x="32" y="1164"/>
                  </a:moveTo>
                  <a:lnTo>
                    <a:pt x="32" y="0"/>
                  </a:lnTo>
                  <a:moveTo>
                    <a:pt x="32" y="1158"/>
                  </a:moveTo>
                  <a:lnTo>
                    <a:pt x="0" y="1158"/>
                  </a:lnTo>
                  <a:moveTo>
                    <a:pt x="32" y="870"/>
                  </a:moveTo>
                  <a:lnTo>
                    <a:pt x="0" y="870"/>
                  </a:lnTo>
                  <a:moveTo>
                    <a:pt x="32" y="582"/>
                  </a:moveTo>
                  <a:lnTo>
                    <a:pt x="0" y="582"/>
                  </a:lnTo>
                  <a:moveTo>
                    <a:pt x="32" y="294"/>
                  </a:moveTo>
                  <a:lnTo>
                    <a:pt x="0" y="294"/>
                  </a:lnTo>
                  <a:moveTo>
                    <a:pt x="32" y="6"/>
                  </a:moveTo>
                  <a:lnTo>
                    <a:pt x="0" y="6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3" name="TextBox 502"/>
            <p:cNvSpPr txBox="1"/>
            <p:nvPr/>
          </p:nvSpPr>
          <p:spPr>
            <a:xfrm rot="16200000">
              <a:off x="1802379" y="2943265"/>
              <a:ext cx="10951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4E-BP1/eIF4E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05" name="Straight Connector 504"/>
            <p:cNvCxnSpPr/>
            <p:nvPr/>
          </p:nvCxnSpPr>
          <p:spPr>
            <a:xfrm>
              <a:off x="4910328" y="2209800"/>
              <a:ext cx="0" cy="13716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6" name="Straight Connector 505"/>
            <p:cNvCxnSpPr/>
            <p:nvPr/>
          </p:nvCxnSpPr>
          <p:spPr>
            <a:xfrm>
              <a:off x="5239512" y="2209800"/>
              <a:ext cx="0" cy="13716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7" name="Straight Connector 506"/>
            <p:cNvCxnSpPr/>
            <p:nvPr/>
          </p:nvCxnSpPr>
          <p:spPr>
            <a:xfrm>
              <a:off x="4910328" y="2209800"/>
              <a:ext cx="338328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8" name="TextBox 507"/>
            <p:cNvSpPr txBox="1"/>
            <p:nvPr/>
          </p:nvSpPr>
          <p:spPr>
            <a:xfrm>
              <a:off x="4875148" y="2009001"/>
              <a:ext cx="4154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***</a:t>
              </a:r>
              <a:endParaRPr lang="en-US" sz="1200" b="1" dirty="0"/>
            </a:p>
          </p:txBody>
        </p:sp>
      </p:grpSp>
      <p:grpSp>
        <p:nvGrpSpPr>
          <p:cNvPr id="509" name="Group 508"/>
          <p:cNvGrpSpPr/>
          <p:nvPr/>
        </p:nvGrpSpPr>
        <p:grpSpPr>
          <a:xfrm>
            <a:off x="3868064" y="4346902"/>
            <a:ext cx="3471370" cy="2358698"/>
            <a:chOff x="2209800" y="4918623"/>
            <a:chExt cx="3471370" cy="2358698"/>
          </a:xfrm>
        </p:grpSpPr>
        <p:sp>
          <p:nvSpPr>
            <p:cNvPr id="510" name="TextBox 509"/>
            <p:cNvSpPr txBox="1"/>
            <p:nvPr/>
          </p:nvSpPr>
          <p:spPr>
            <a:xfrm>
              <a:off x="2259039" y="6834115"/>
              <a:ext cx="43633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dox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1" name="TextBox 510"/>
            <p:cNvSpPr txBox="1"/>
            <p:nvPr/>
          </p:nvSpPr>
          <p:spPr>
            <a:xfrm>
              <a:off x="2799009" y="6820121"/>
              <a:ext cx="23115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</a:p>
          </p:txBody>
        </p:sp>
        <p:sp>
          <p:nvSpPr>
            <p:cNvPr id="512" name="TextBox 511"/>
            <p:cNvSpPr txBox="1"/>
            <p:nvPr/>
          </p:nvSpPr>
          <p:spPr>
            <a:xfrm>
              <a:off x="3119049" y="6820121"/>
              <a:ext cx="26642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</a:p>
          </p:txBody>
        </p:sp>
        <p:sp>
          <p:nvSpPr>
            <p:cNvPr id="513" name="TextBox 512"/>
            <p:cNvSpPr txBox="1"/>
            <p:nvPr/>
          </p:nvSpPr>
          <p:spPr>
            <a:xfrm>
              <a:off x="3457377" y="6820121"/>
              <a:ext cx="23115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</a:p>
          </p:txBody>
        </p:sp>
        <p:sp>
          <p:nvSpPr>
            <p:cNvPr id="514" name="TextBox 513"/>
            <p:cNvSpPr txBox="1"/>
            <p:nvPr/>
          </p:nvSpPr>
          <p:spPr>
            <a:xfrm>
              <a:off x="3768273" y="6820121"/>
              <a:ext cx="26642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</a:p>
          </p:txBody>
        </p:sp>
        <p:sp>
          <p:nvSpPr>
            <p:cNvPr id="515" name="TextBox 514"/>
            <p:cNvSpPr txBox="1"/>
            <p:nvPr/>
          </p:nvSpPr>
          <p:spPr>
            <a:xfrm>
              <a:off x="4115745" y="6820121"/>
              <a:ext cx="23115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</a:p>
          </p:txBody>
        </p:sp>
        <p:sp>
          <p:nvSpPr>
            <p:cNvPr id="516" name="TextBox 515"/>
            <p:cNvSpPr txBox="1"/>
            <p:nvPr/>
          </p:nvSpPr>
          <p:spPr>
            <a:xfrm>
              <a:off x="4435785" y="6820121"/>
              <a:ext cx="26642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</a:p>
          </p:txBody>
        </p:sp>
        <p:sp>
          <p:nvSpPr>
            <p:cNvPr id="517" name="TextBox 516"/>
            <p:cNvSpPr txBox="1"/>
            <p:nvPr/>
          </p:nvSpPr>
          <p:spPr>
            <a:xfrm>
              <a:off x="4774113" y="6820121"/>
              <a:ext cx="23115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</a:p>
          </p:txBody>
        </p:sp>
        <p:sp>
          <p:nvSpPr>
            <p:cNvPr id="518" name="TextBox 517"/>
            <p:cNvSpPr txBox="1"/>
            <p:nvPr/>
          </p:nvSpPr>
          <p:spPr>
            <a:xfrm>
              <a:off x="5085009" y="6820121"/>
              <a:ext cx="26642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</a:p>
          </p:txBody>
        </p:sp>
        <p:cxnSp>
          <p:nvCxnSpPr>
            <p:cNvPr id="519" name="Straight Connector 518"/>
            <p:cNvCxnSpPr/>
            <p:nvPr/>
          </p:nvCxnSpPr>
          <p:spPr>
            <a:xfrm>
              <a:off x="2709370" y="7048721"/>
              <a:ext cx="613119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0" name="Straight Connector 519"/>
            <p:cNvCxnSpPr/>
            <p:nvPr/>
          </p:nvCxnSpPr>
          <p:spPr>
            <a:xfrm>
              <a:off x="3395170" y="7048721"/>
              <a:ext cx="613119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1" name="Straight Connector 520"/>
            <p:cNvCxnSpPr/>
            <p:nvPr/>
          </p:nvCxnSpPr>
          <p:spPr>
            <a:xfrm>
              <a:off x="4095819" y="7048721"/>
              <a:ext cx="613119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2" name="Straight Connector 521"/>
            <p:cNvCxnSpPr/>
            <p:nvPr/>
          </p:nvCxnSpPr>
          <p:spPr>
            <a:xfrm>
              <a:off x="4808247" y="7048721"/>
              <a:ext cx="613119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3" name="TextBox 522"/>
            <p:cNvSpPr txBox="1"/>
            <p:nvPr/>
          </p:nvSpPr>
          <p:spPr>
            <a:xfrm>
              <a:off x="2709370" y="7015711"/>
              <a:ext cx="66236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control</a:t>
              </a:r>
            </a:p>
          </p:txBody>
        </p:sp>
        <p:sp>
          <p:nvSpPr>
            <p:cNvPr id="524" name="TextBox 523"/>
            <p:cNvSpPr txBox="1"/>
            <p:nvPr/>
          </p:nvSpPr>
          <p:spPr>
            <a:xfrm>
              <a:off x="3471370" y="7015711"/>
              <a:ext cx="47481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rtTA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5" name="TextBox 524"/>
            <p:cNvSpPr txBox="1"/>
            <p:nvPr/>
          </p:nvSpPr>
          <p:spPr>
            <a:xfrm>
              <a:off x="4233370" y="7015711"/>
              <a:ext cx="33214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iG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6" name="TextBox 525"/>
            <p:cNvSpPr txBox="1"/>
            <p:nvPr/>
          </p:nvSpPr>
          <p:spPr>
            <a:xfrm>
              <a:off x="4659737" y="7015711"/>
              <a:ext cx="102143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iG</a:t>
              </a:r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 4E-BP1 M</a:t>
              </a:r>
            </a:p>
          </p:txBody>
        </p:sp>
        <p:sp>
          <p:nvSpPr>
            <p:cNvPr id="527" name="Rectangle 73"/>
            <p:cNvSpPr>
              <a:spLocks noChangeArrowheads="1"/>
            </p:cNvSpPr>
            <p:nvPr/>
          </p:nvSpPr>
          <p:spPr bwMode="auto">
            <a:xfrm>
              <a:off x="2822083" y="5674273"/>
              <a:ext cx="192088" cy="1155700"/>
            </a:xfrm>
            <a:prstGeom prst="rect">
              <a:avLst/>
            </a:prstGeom>
            <a:solidFill>
              <a:srgbClr val="606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8" name="Freeform 74"/>
            <p:cNvSpPr>
              <a:spLocks/>
            </p:cNvSpPr>
            <p:nvPr/>
          </p:nvSpPr>
          <p:spPr bwMode="auto">
            <a:xfrm>
              <a:off x="2807795" y="5674273"/>
              <a:ext cx="220663" cy="1155700"/>
            </a:xfrm>
            <a:custGeom>
              <a:avLst/>
              <a:gdLst>
                <a:gd name="T0" fmla="*/ 9 w 139"/>
                <a:gd name="T1" fmla="*/ 728 h 728"/>
                <a:gd name="T2" fmla="*/ 9 w 139"/>
                <a:gd name="T3" fmla="*/ 0 h 728"/>
                <a:gd name="T4" fmla="*/ 0 w 139"/>
                <a:gd name="T5" fmla="*/ 0 h 728"/>
                <a:gd name="T6" fmla="*/ 139 w 139"/>
                <a:gd name="T7" fmla="*/ 0 h 728"/>
                <a:gd name="T8" fmla="*/ 130 w 139"/>
                <a:gd name="T9" fmla="*/ 0 h 728"/>
                <a:gd name="T10" fmla="*/ 130 w 139"/>
                <a:gd name="T11" fmla="*/ 728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9" h="728">
                  <a:moveTo>
                    <a:pt x="9" y="728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139" y="0"/>
                  </a:lnTo>
                  <a:lnTo>
                    <a:pt x="130" y="0"/>
                  </a:lnTo>
                  <a:lnTo>
                    <a:pt x="130" y="728"/>
                  </a:lnTo>
                </a:path>
              </a:pathLst>
            </a:custGeom>
            <a:noFill/>
            <a:ln w="269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9" name="Freeform 75"/>
            <p:cNvSpPr>
              <a:spLocks/>
            </p:cNvSpPr>
            <p:nvPr/>
          </p:nvSpPr>
          <p:spPr bwMode="auto">
            <a:xfrm>
              <a:off x="2863358" y="5601248"/>
              <a:ext cx="109538" cy="58738"/>
            </a:xfrm>
            <a:custGeom>
              <a:avLst/>
              <a:gdLst>
                <a:gd name="T0" fmla="*/ 0 w 69"/>
                <a:gd name="T1" fmla="*/ 0 h 37"/>
                <a:gd name="T2" fmla="*/ 69 w 69"/>
                <a:gd name="T3" fmla="*/ 0 h 37"/>
                <a:gd name="T4" fmla="*/ 35 w 69"/>
                <a:gd name="T5" fmla="*/ 0 h 37"/>
                <a:gd name="T6" fmla="*/ 35 w 69"/>
                <a:gd name="T7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37">
                  <a:moveTo>
                    <a:pt x="0" y="0"/>
                  </a:moveTo>
                  <a:lnTo>
                    <a:pt x="69" y="0"/>
                  </a:lnTo>
                  <a:lnTo>
                    <a:pt x="35" y="0"/>
                  </a:lnTo>
                  <a:lnTo>
                    <a:pt x="35" y="37"/>
                  </a:lnTo>
                </a:path>
              </a:pathLst>
            </a:custGeom>
            <a:noFill/>
            <a:ln w="19050" cap="flat">
              <a:solidFill>
                <a:srgbClr val="60606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0" name="Rectangle 76"/>
            <p:cNvSpPr>
              <a:spLocks noChangeArrowheads="1"/>
            </p:cNvSpPr>
            <p:nvPr/>
          </p:nvSpPr>
          <p:spPr bwMode="auto">
            <a:xfrm>
              <a:off x="3152283" y="5618711"/>
              <a:ext cx="192088" cy="1211263"/>
            </a:xfrm>
            <a:prstGeom prst="rect">
              <a:avLst/>
            </a:prstGeom>
            <a:solidFill>
              <a:srgbClr val="606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1" name="Freeform 77"/>
            <p:cNvSpPr>
              <a:spLocks/>
            </p:cNvSpPr>
            <p:nvPr/>
          </p:nvSpPr>
          <p:spPr bwMode="auto">
            <a:xfrm>
              <a:off x="3137995" y="5618711"/>
              <a:ext cx="219075" cy="1211263"/>
            </a:xfrm>
            <a:custGeom>
              <a:avLst/>
              <a:gdLst>
                <a:gd name="T0" fmla="*/ 9 w 138"/>
                <a:gd name="T1" fmla="*/ 763 h 763"/>
                <a:gd name="T2" fmla="*/ 9 w 138"/>
                <a:gd name="T3" fmla="*/ 0 h 763"/>
                <a:gd name="T4" fmla="*/ 0 w 138"/>
                <a:gd name="T5" fmla="*/ 0 h 763"/>
                <a:gd name="T6" fmla="*/ 138 w 138"/>
                <a:gd name="T7" fmla="*/ 0 h 763"/>
                <a:gd name="T8" fmla="*/ 130 w 138"/>
                <a:gd name="T9" fmla="*/ 0 h 763"/>
                <a:gd name="T10" fmla="*/ 130 w 138"/>
                <a:gd name="T11" fmla="*/ 763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" h="763">
                  <a:moveTo>
                    <a:pt x="9" y="763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138" y="0"/>
                  </a:lnTo>
                  <a:lnTo>
                    <a:pt x="130" y="0"/>
                  </a:lnTo>
                  <a:lnTo>
                    <a:pt x="130" y="763"/>
                  </a:lnTo>
                </a:path>
              </a:pathLst>
            </a:custGeom>
            <a:noFill/>
            <a:ln w="269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2" name="Freeform 78"/>
            <p:cNvSpPr>
              <a:spLocks/>
            </p:cNvSpPr>
            <p:nvPr/>
          </p:nvSpPr>
          <p:spPr bwMode="auto">
            <a:xfrm>
              <a:off x="3191970" y="5555211"/>
              <a:ext cx="111125" cy="49213"/>
            </a:xfrm>
            <a:custGeom>
              <a:avLst/>
              <a:gdLst>
                <a:gd name="T0" fmla="*/ 0 w 70"/>
                <a:gd name="T1" fmla="*/ 0 h 31"/>
                <a:gd name="T2" fmla="*/ 70 w 70"/>
                <a:gd name="T3" fmla="*/ 0 h 31"/>
                <a:gd name="T4" fmla="*/ 35 w 70"/>
                <a:gd name="T5" fmla="*/ 0 h 31"/>
                <a:gd name="T6" fmla="*/ 35 w 70"/>
                <a:gd name="T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31">
                  <a:moveTo>
                    <a:pt x="0" y="0"/>
                  </a:moveTo>
                  <a:lnTo>
                    <a:pt x="70" y="0"/>
                  </a:lnTo>
                  <a:lnTo>
                    <a:pt x="35" y="0"/>
                  </a:lnTo>
                  <a:lnTo>
                    <a:pt x="35" y="31"/>
                  </a:lnTo>
                </a:path>
              </a:pathLst>
            </a:custGeom>
            <a:noFill/>
            <a:ln w="19050" cap="flat">
              <a:solidFill>
                <a:srgbClr val="60606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3" name="Rectangle 79"/>
            <p:cNvSpPr>
              <a:spLocks noChangeArrowheads="1"/>
            </p:cNvSpPr>
            <p:nvPr/>
          </p:nvSpPr>
          <p:spPr bwMode="auto">
            <a:xfrm>
              <a:off x="3480895" y="5602836"/>
              <a:ext cx="192088" cy="1227138"/>
            </a:xfrm>
            <a:prstGeom prst="rect">
              <a:avLst/>
            </a:prstGeom>
            <a:solidFill>
              <a:srgbClr val="606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4" name="Freeform 80"/>
            <p:cNvSpPr>
              <a:spLocks/>
            </p:cNvSpPr>
            <p:nvPr/>
          </p:nvSpPr>
          <p:spPr bwMode="auto">
            <a:xfrm>
              <a:off x="3466608" y="5602836"/>
              <a:ext cx="220663" cy="1227138"/>
            </a:xfrm>
            <a:custGeom>
              <a:avLst/>
              <a:gdLst>
                <a:gd name="T0" fmla="*/ 9 w 139"/>
                <a:gd name="T1" fmla="*/ 773 h 773"/>
                <a:gd name="T2" fmla="*/ 9 w 139"/>
                <a:gd name="T3" fmla="*/ 0 h 773"/>
                <a:gd name="T4" fmla="*/ 0 w 139"/>
                <a:gd name="T5" fmla="*/ 0 h 773"/>
                <a:gd name="T6" fmla="*/ 139 w 139"/>
                <a:gd name="T7" fmla="*/ 0 h 773"/>
                <a:gd name="T8" fmla="*/ 130 w 139"/>
                <a:gd name="T9" fmla="*/ 0 h 773"/>
                <a:gd name="T10" fmla="*/ 130 w 139"/>
                <a:gd name="T11" fmla="*/ 773 h 7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9" h="773">
                  <a:moveTo>
                    <a:pt x="9" y="773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139" y="0"/>
                  </a:lnTo>
                  <a:lnTo>
                    <a:pt x="130" y="0"/>
                  </a:lnTo>
                  <a:lnTo>
                    <a:pt x="130" y="773"/>
                  </a:lnTo>
                </a:path>
              </a:pathLst>
            </a:custGeom>
            <a:noFill/>
            <a:ln w="269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5" name="Freeform 81"/>
            <p:cNvSpPr>
              <a:spLocks/>
            </p:cNvSpPr>
            <p:nvPr/>
          </p:nvSpPr>
          <p:spPr bwMode="auto">
            <a:xfrm>
              <a:off x="3522170" y="5569498"/>
              <a:ext cx="109538" cy="20638"/>
            </a:xfrm>
            <a:custGeom>
              <a:avLst/>
              <a:gdLst>
                <a:gd name="T0" fmla="*/ 0 w 69"/>
                <a:gd name="T1" fmla="*/ 0 h 13"/>
                <a:gd name="T2" fmla="*/ 69 w 69"/>
                <a:gd name="T3" fmla="*/ 0 h 13"/>
                <a:gd name="T4" fmla="*/ 35 w 69"/>
                <a:gd name="T5" fmla="*/ 0 h 13"/>
                <a:gd name="T6" fmla="*/ 35 w 69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13">
                  <a:moveTo>
                    <a:pt x="0" y="0"/>
                  </a:moveTo>
                  <a:lnTo>
                    <a:pt x="69" y="0"/>
                  </a:lnTo>
                  <a:lnTo>
                    <a:pt x="35" y="0"/>
                  </a:lnTo>
                  <a:lnTo>
                    <a:pt x="35" y="13"/>
                  </a:lnTo>
                </a:path>
              </a:pathLst>
            </a:custGeom>
            <a:noFill/>
            <a:ln w="19050" cap="flat">
              <a:solidFill>
                <a:srgbClr val="60606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6" name="Rectangle 82"/>
            <p:cNvSpPr>
              <a:spLocks noChangeArrowheads="1"/>
            </p:cNvSpPr>
            <p:nvPr/>
          </p:nvSpPr>
          <p:spPr bwMode="auto">
            <a:xfrm>
              <a:off x="3809508" y="5725073"/>
              <a:ext cx="193675" cy="1104900"/>
            </a:xfrm>
            <a:prstGeom prst="rect">
              <a:avLst/>
            </a:prstGeom>
            <a:solidFill>
              <a:srgbClr val="606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7" name="Freeform 83"/>
            <p:cNvSpPr>
              <a:spLocks/>
            </p:cNvSpPr>
            <p:nvPr/>
          </p:nvSpPr>
          <p:spPr bwMode="auto">
            <a:xfrm>
              <a:off x="3796808" y="5725073"/>
              <a:ext cx="219075" cy="1104900"/>
            </a:xfrm>
            <a:custGeom>
              <a:avLst/>
              <a:gdLst>
                <a:gd name="T0" fmla="*/ 8 w 138"/>
                <a:gd name="T1" fmla="*/ 696 h 696"/>
                <a:gd name="T2" fmla="*/ 8 w 138"/>
                <a:gd name="T3" fmla="*/ 0 h 696"/>
                <a:gd name="T4" fmla="*/ 0 w 138"/>
                <a:gd name="T5" fmla="*/ 0 h 696"/>
                <a:gd name="T6" fmla="*/ 138 w 138"/>
                <a:gd name="T7" fmla="*/ 0 h 696"/>
                <a:gd name="T8" fmla="*/ 130 w 138"/>
                <a:gd name="T9" fmla="*/ 0 h 696"/>
                <a:gd name="T10" fmla="*/ 130 w 138"/>
                <a:gd name="T11" fmla="*/ 696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" h="696">
                  <a:moveTo>
                    <a:pt x="8" y="696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138" y="0"/>
                  </a:lnTo>
                  <a:lnTo>
                    <a:pt x="130" y="0"/>
                  </a:lnTo>
                  <a:lnTo>
                    <a:pt x="130" y="696"/>
                  </a:lnTo>
                </a:path>
              </a:pathLst>
            </a:custGeom>
            <a:noFill/>
            <a:ln w="269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8" name="Freeform 84"/>
            <p:cNvSpPr>
              <a:spLocks/>
            </p:cNvSpPr>
            <p:nvPr/>
          </p:nvSpPr>
          <p:spPr bwMode="auto">
            <a:xfrm>
              <a:off x="3850783" y="5675861"/>
              <a:ext cx="111125" cy="36513"/>
            </a:xfrm>
            <a:custGeom>
              <a:avLst/>
              <a:gdLst>
                <a:gd name="T0" fmla="*/ 0 w 70"/>
                <a:gd name="T1" fmla="*/ 0 h 23"/>
                <a:gd name="T2" fmla="*/ 70 w 70"/>
                <a:gd name="T3" fmla="*/ 0 h 23"/>
                <a:gd name="T4" fmla="*/ 35 w 70"/>
                <a:gd name="T5" fmla="*/ 0 h 23"/>
                <a:gd name="T6" fmla="*/ 35 w 70"/>
                <a:gd name="T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23">
                  <a:moveTo>
                    <a:pt x="0" y="0"/>
                  </a:moveTo>
                  <a:lnTo>
                    <a:pt x="70" y="0"/>
                  </a:lnTo>
                  <a:lnTo>
                    <a:pt x="35" y="0"/>
                  </a:lnTo>
                  <a:lnTo>
                    <a:pt x="35" y="23"/>
                  </a:lnTo>
                </a:path>
              </a:pathLst>
            </a:custGeom>
            <a:noFill/>
            <a:ln w="19050" cap="flat">
              <a:solidFill>
                <a:srgbClr val="60606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9" name="Rectangle 85"/>
            <p:cNvSpPr>
              <a:spLocks noChangeArrowheads="1"/>
            </p:cNvSpPr>
            <p:nvPr/>
          </p:nvSpPr>
          <p:spPr bwMode="auto">
            <a:xfrm>
              <a:off x="4139708" y="5702848"/>
              <a:ext cx="192088" cy="1127125"/>
            </a:xfrm>
            <a:prstGeom prst="rect">
              <a:avLst/>
            </a:prstGeom>
            <a:solidFill>
              <a:srgbClr val="606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0" name="Freeform 86"/>
            <p:cNvSpPr>
              <a:spLocks/>
            </p:cNvSpPr>
            <p:nvPr/>
          </p:nvSpPr>
          <p:spPr bwMode="auto">
            <a:xfrm>
              <a:off x="4125420" y="5702848"/>
              <a:ext cx="220663" cy="1127125"/>
            </a:xfrm>
            <a:custGeom>
              <a:avLst/>
              <a:gdLst>
                <a:gd name="T0" fmla="*/ 9 w 139"/>
                <a:gd name="T1" fmla="*/ 710 h 710"/>
                <a:gd name="T2" fmla="*/ 9 w 139"/>
                <a:gd name="T3" fmla="*/ 0 h 710"/>
                <a:gd name="T4" fmla="*/ 0 w 139"/>
                <a:gd name="T5" fmla="*/ 0 h 710"/>
                <a:gd name="T6" fmla="*/ 139 w 139"/>
                <a:gd name="T7" fmla="*/ 0 h 710"/>
                <a:gd name="T8" fmla="*/ 130 w 139"/>
                <a:gd name="T9" fmla="*/ 0 h 710"/>
                <a:gd name="T10" fmla="*/ 130 w 139"/>
                <a:gd name="T11" fmla="*/ 710 h 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9" h="710">
                  <a:moveTo>
                    <a:pt x="9" y="71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139" y="0"/>
                  </a:lnTo>
                  <a:lnTo>
                    <a:pt x="130" y="0"/>
                  </a:lnTo>
                  <a:lnTo>
                    <a:pt x="130" y="710"/>
                  </a:lnTo>
                </a:path>
              </a:pathLst>
            </a:custGeom>
            <a:noFill/>
            <a:ln w="269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1" name="Freeform 87"/>
            <p:cNvSpPr>
              <a:spLocks/>
            </p:cNvSpPr>
            <p:nvPr/>
          </p:nvSpPr>
          <p:spPr bwMode="auto">
            <a:xfrm>
              <a:off x="4180983" y="5628236"/>
              <a:ext cx="109538" cy="60325"/>
            </a:xfrm>
            <a:custGeom>
              <a:avLst/>
              <a:gdLst>
                <a:gd name="T0" fmla="*/ 0 w 69"/>
                <a:gd name="T1" fmla="*/ 0 h 38"/>
                <a:gd name="T2" fmla="*/ 69 w 69"/>
                <a:gd name="T3" fmla="*/ 0 h 38"/>
                <a:gd name="T4" fmla="*/ 34 w 69"/>
                <a:gd name="T5" fmla="*/ 0 h 38"/>
                <a:gd name="T6" fmla="*/ 34 w 69"/>
                <a:gd name="T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38">
                  <a:moveTo>
                    <a:pt x="0" y="0"/>
                  </a:moveTo>
                  <a:lnTo>
                    <a:pt x="69" y="0"/>
                  </a:lnTo>
                  <a:lnTo>
                    <a:pt x="34" y="0"/>
                  </a:lnTo>
                  <a:lnTo>
                    <a:pt x="34" y="38"/>
                  </a:lnTo>
                </a:path>
              </a:pathLst>
            </a:custGeom>
            <a:noFill/>
            <a:ln w="19050" cap="flat">
              <a:solidFill>
                <a:srgbClr val="60606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2" name="Rectangle 88"/>
            <p:cNvSpPr>
              <a:spLocks noChangeArrowheads="1"/>
            </p:cNvSpPr>
            <p:nvPr/>
          </p:nvSpPr>
          <p:spPr bwMode="auto">
            <a:xfrm>
              <a:off x="4468320" y="5696498"/>
              <a:ext cx="192088" cy="1133475"/>
            </a:xfrm>
            <a:prstGeom prst="rect">
              <a:avLst/>
            </a:prstGeom>
            <a:solidFill>
              <a:srgbClr val="606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3" name="Freeform 89"/>
            <p:cNvSpPr>
              <a:spLocks/>
            </p:cNvSpPr>
            <p:nvPr/>
          </p:nvSpPr>
          <p:spPr bwMode="auto">
            <a:xfrm>
              <a:off x="4455620" y="5696498"/>
              <a:ext cx="219075" cy="1133475"/>
            </a:xfrm>
            <a:custGeom>
              <a:avLst/>
              <a:gdLst>
                <a:gd name="T0" fmla="*/ 8 w 138"/>
                <a:gd name="T1" fmla="*/ 714 h 714"/>
                <a:gd name="T2" fmla="*/ 8 w 138"/>
                <a:gd name="T3" fmla="*/ 0 h 714"/>
                <a:gd name="T4" fmla="*/ 0 w 138"/>
                <a:gd name="T5" fmla="*/ 0 h 714"/>
                <a:gd name="T6" fmla="*/ 138 w 138"/>
                <a:gd name="T7" fmla="*/ 0 h 714"/>
                <a:gd name="T8" fmla="*/ 129 w 138"/>
                <a:gd name="T9" fmla="*/ 0 h 714"/>
                <a:gd name="T10" fmla="*/ 129 w 138"/>
                <a:gd name="T11" fmla="*/ 71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" h="714">
                  <a:moveTo>
                    <a:pt x="8" y="714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138" y="0"/>
                  </a:lnTo>
                  <a:lnTo>
                    <a:pt x="129" y="0"/>
                  </a:lnTo>
                  <a:lnTo>
                    <a:pt x="129" y="714"/>
                  </a:lnTo>
                </a:path>
              </a:pathLst>
            </a:custGeom>
            <a:noFill/>
            <a:ln w="269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4" name="Freeform 90"/>
            <p:cNvSpPr>
              <a:spLocks/>
            </p:cNvSpPr>
            <p:nvPr/>
          </p:nvSpPr>
          <p:spPr bwMode="auto">
            <a:xfrm>
              <a:off x="4509595" y="5645698"/>
              <a:ext cx="111125" cy="36513"/>
            </a:xfrm>
            <a:custGeom>
              <a:avLst/>
              <a:gdLst>
                <a:gd name="T0" fmla="*/ 0 w 70"/>
                <a:gd name="T1" fmla="*/ 0 h 23"/>
                <a:gd name="T2" fmla="*/ 70 w 70"/>
                <a:gd name="T3" fmla="*/ 0 h 23"/>
                <a:gd name="T4" fmla="*/ 35 w 70"/>
                <a:gd name="T5" fmla="*/ 0 h 23"/>
                <a:gd name="T6" fmla="*/ 35 w 70"/>
                <a:gd name="T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23">
                  <a:moveTo>
                    <a:pt x="0" y="0"/>
                  </a:moveTo>
                  <a:lnTo>
                    <a:pt x="70" y="0"/>
                  </a:lnTo>
                  <a:lnTo>
                    <a:pt x="35" y="0"/>
                  </a:lnTo>
                  <a:lnTo>
                    <a:pt x="35" y="23"/>
                  </a:lnTo>
                </a:path>
              </a:pathLst>
            </a:custGeom>
            <a:noFill/>
            <a:ln w="19050" cap="flat">
              <a:solidFill>
                <a:srgbClr val="60606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5" name="Rectangle 91"/>
            <p:cNvSpPr>
              <a:spLocks noChangeArrowheads="1"/>
            </p:cNvSpPr>
            <p:nvPr/>
          </p:nvSpPr>
          <p:spPr bwMode="auto">
            <a:xfrm>
              <a:off x="4798520" y="5664748"/>
              <a:ext cx="192088" cy="1165225"/>
            </a:xfrm>
            <a:prstGeom prst="rect">
              <a:avLst/>
            </a:prstGeom>
            <a:solidFill>
              <a:srgbClr val="606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6" name="Freeform 92"/>
            <p:cNvSpPr>
              <a:spLocks/>
            </p:cNvSpPr>
            <p:nvPr/>
          </p:nvSpPr>
          <p:spPr bwMode="auto">
            <a:xfrm>
              <a:off x="4784233" y="5664748"/>
              <a:ext cx="220663" cy="1165225"/>
            </a:xfrm>
            <a:custGeom>
              <a:avLst/>
              <a:gdLst>
                <a:gd name="T0" fmla="*/ 9 w 139"/>
                <a:gd name="T1" fmla="*/ 734 h 734"/>
                <a:gd name="T2" fmla="*/ 9 w 139"/>
                <a:gd name="T3" fmla="*/ 0 h 734"/>
                <a:gd name="T4" fmla="*/ 0 w 139"/>
                <a:gd name="T5" fmla="*/ 0 h 734"/>
                <a:gd name="T6" fmla="*/ 139 w 139"/>
                <a:gd name="T7" fmla="*/ 0 h 734"/>
                <a:gd name="T8" fmla="*/ 130 w 139"/>
                <a:gd name="T9" fmla="*/ 0 h 734"/>
                <a:gd name="T10" fmla="*/ 130 w 139"/>
                <a:gd name="T11" fmla="*/ 734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9" h="734">
                  <a:moveTo>
                    <a:pt x="9" y="734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139" y="0"/>
                  </a:lnTo>
                  <a:lnTo>
                    <a:pt x="130" y="0"/>
                  </a:lnTo>
                  <a:lnTo>
                    <a:pt x="130" y="734"/>
                  </a:lnTo>
                </a:path>
              </a:pathLst>
            </a:custGeom>
            <a:noFill/>
            <a:ln w="269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7" name="Freeform 93"/>
            <p:cNvSpPr>
              <a:spLocks/>
            </p:cNvSpPr>
            <p:nvPr/>
          </p:nvSpPr>
          <p:spPr bwMode="auto">
            <a:xfrm>
              <a:off x="4839795" y="5602836"/>
              <a:ext cx="109538" cy="47625"/>
            </a:xfrm>
            <a:custGeom>
              <a:avLst/>
              <a:gdLst>
                <a:gd name="T0" fmla="*/ 0 w 69"/>
                <a:gd name="T1" fmla="*/ 0 h 30"/>
                <a:gd name="T2" fmla="*/ 69 w 69"/>
                <a:gd name="T3" fmla="*/ 0 h 30"/>
                <a:gd name="T4" fmla="*/ 34 w 69"/>
                <a:gd name="T5" fmla="*/ 0 h 30"/>
                <a:gd name="T6" fmla="*/ 34 w 69"/>
                <a:gd name="T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30">
                  <a:moveTo>
                    <a:pt x="0" y="0"/>
                  </a:moveTo>
                  <a:lnTo>
                    <a:pt x="69" y="0"/>
                  </a:lnTo>
                  <a:lnTo>
                    <a:pt x="34" y="0"/>
                  </a:lnTo>
                  <a:lnTo>
                    <a:pt x="34" y="30"/>
                  </a:lnTo>
                </a:path>
              </a:pathLst>
            </a:custGeom>
            <a:noFill/>
            <a:ln w="19050" cap="flat">
              <a:solidFill>
                <a:srgbClr val="60606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8" name="Rectangle 94"/>
            <p:cNvSpPr>
              <a:spLocks noChangeArrowheads="1"/>
            </p:cNvSpPr>
            <p:nvPr/>
          </p:nvSpPr>
          <p:spPr bwMode="auto">
            <a:xfrm>
              <a:off x="5127133" y="6363248"/>
              <a:ext cx="192088" cy="466725"/>
            </a:xfrm>
            <a:prstGeom prst="rect">
              <a:avLst/>
            </a:prstGeom>
            <a:solidFill>
              <a:srgbClr val="606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9" name="Freeform 95"/>
            <p:cNvSpPr>
              <a:spLocks/>
            </p:cNvSpPr>
            <p:nvPr/>
          </p:nvSpPr>
          <p:spPr bwMode="auto">
            <a:xfrm>
              <a:off x="5114433" y="6363248"/>
              <a:ext cx="219075" cy="466725"/>
            </a:xfrm>
            <a:custGeom>
              <a:avLst/>
              <a:gdLst>
                <a:gd name="T0" fmla="*/ 8 w 138"/>
                <a:gd name="T1" fmla="*/ 294 h 294"/>
                <a:gd name="T2" fmla="*/ 8 w 138"/>
                <a:gd name="T3" fmla="*/ 0 h 294"/>
                <a:gd name="T4" fmla="*/ 0 w 138"/>
                <a:gd name="T5" fmla="*/ 0 h 294"/>
                <a:gd name="T6" fmla="*/ 138 w 138"/>
                <a:gd name="T7" fmla="*/ 0 h 294"/>
                <a:gd name="T8" fmla="*/ 129 w 138"/>
                <a:gd name="T9" fmla="*/ 0 h 294"/>
                <a:gd name="T10" fmla="*/ 129 w 138"/>
                <a:gd name="T11" fmla="*/ 294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" h="294">
                  <a:moveTo>
                    <a:pt x="8" y="294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138" y="0"/>
                  </a:lnTo>
                  <a:lnTo>
                    <a:pt x="129" y="0"/>
                  </a:lnTo>
                  <a:lnTo>
                    <a:pt x="129" y="294"/>
                  </a:lnTo>
                </a:path>
              </a:pathLst>
            </a:custGeom>
            <a:noFill/>
            <a:ln w="26988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0" name="Freeform 96"/>
            <p:cNvSpPr>
              <a:spLocks/>
            </p:cNvSpPr>
            <p:nvPr/>
          </p:nvSpPr>
          <p:spPr bwMode="auto">
            <a:xfrm>
              <a:off x="5168408" y="6312448"/>
              <a:ext cx="109538" cy="36513"/>
            </a:xfrm>
            <a:custGeom>
              <a:avLst/>
              <a:gdLst>
                <a:gd name="T0" fmla="*/ 0 w 69"/>
                <a:gd name="T1" fmla="*/ 0 h 23"/>
                <a:gd name="T2" fmla="*/ 69 w 69"/>
                <a:gd name="T3" fmla="*/ 0 h 23"/>
                <a:gd name="T4" fmla="*/ 35 w 69"/>
                <a:gd name="T5" fmla="*/ 0 h 23"/>
                <a:gd name="T6" fmla="*/ 35 w 69"/>
                <a:gd name="T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23">
                  <a:moveTo>
                    <a:pt x="0" y="0"/>
                  </a:moveTo>
                  <a:lnTo>
                    <a:pt x="69" y="0"/>
                  </a:lnTo>
                  <a:lnTo>
                    <a:pt x="35" y="0"/>
                  </a:lnTo>
                  <a:lnTo>
                    <a:pt x="35" y="23"/>
                  </a:lnTo>
                </a:path>
              </a:pathLst>
            </a:custGeom>
            <a:noFill/>
            <a:ln w="19050" cap="flat">
              <a:solidFill>
                <a:srgbClr val="60606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1" name="Freeform 97"/>
            <p:cNvSpPr>
              <a:spLocks noEditPoints="1"/>
            </p:cNvSpPr>
            <p:nvPr/>
          </p:nvSpPr>
          <p:spPr bwMode="auto">
            <a:xfrm>
              <a:off x="2688733" y="6829973"/>
              <a:ext cx="2763838" cy="52388"/>
            </a:xfrm>
            <a:custGeom>
              <a:avLst/>
              <a:gdLst>
                <a:gd name="T0" fmla="*/ 0 w 1741"/>
                <a:gd name="T1" fmla="*/ 0 h 33"/>
                <a:gd name="T2" fmla="*/ 1741 w 1741"/>
                <a:gd name="T3" fmla="*/ 0 h 33"/>
                <a:gd name="T4" fmla="*/ 145 w 1741"/>
                <a:gd name="T5" fmla="*/ 33 h 33"/>
                <a:gd name="T6" fmla="*/ 145 w 1741"/>
                <a:gd name="T7" fmla="*/ 0 h 33"/>
                <a:gd name="T8" fmla="*/ 352 w 1741"/>
                <a:gd name="T9" fmla="*/ 33 h 33"/>
                <a:gd name="T10" fmla="*/ 352 w 1741"/>
                <a:gd name="T11" fmla="*/ 0 h 33"/>
                <a:gd name="T12" fmla="*/ 560 w 1741"/>
                <a:gd name="T13" fmla="*/ 33 h 33"/>
                <a:gd name="T14" fmla="*/ 560 w 1741"/>
                <a:gd name="T15" fmla="*/ 0 h 33"/>
                <a:gd name="T16" fmla="*/ 767 w 1741"/>
                <a:gd name="T17" fmla="*/ 33 h 33"/>
                <a:gd name="T18" fmla="*/ 767 w 1741"/>
                <a:gd name="T19" fmla="*/ 0 h 33"/>
                <a:gd name="T20" fmla="*/ 974 w 1741"/>
                <a:gd name="T21" fmla="*/ 33 h 33"/>
                <a:gd name="T22" fmla="*/ 974 w 1741"/>
                <a:gd name="T23" fmla="*/ 0 h 33"/>
                <a:gd name="T24" fmla="*/ 1182 w 1741"/>
                <a:gd name="T25" fmla="*/ 33 h 33"/>
                <a:gd name="T26" fmla="*/ 1182 w 1741"/>
                <a:gd name="T27" fmla="*/ 0 h 33"/>
                <a:gd name="T28" fmla="*/ 1389 w 1741"/>
                <a:gd name="T29" fmla="*/ 33 h 33"/>
                <a:gd name="T30" fmla="*/ 1389 w 1741"/>
                <a:gd name="T31" fmla="*/ 0 h 33"/>
                <a:gd name="T32" fmla="*/ 1597 w 1741"/>
                <a:gd name="T33" fmla="*/ 33 h 33"/>
                <a:gd name="T34" fmla="*/ 1597 w 1741"/>
                <a:gd name="T3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41" h="33">
                  <a:moveTo>
                    <a:pt x="0" y="0"/>
                  </a:moveTo>
                  <a:lnTo>
                    <a:pt x="1741" y="0"/>
                  </a:lnTo>
                  <a:moveTo>
                    <a:pt x="145" y="33"/>
                  </a:moveTo>
                  <a:lnTo>
                    <a:pt x="145" y="0"/>
                  </a:lnTo>
                  <a:moveTo>
                    <a:pt x="352" y="33"/>
                  </a:moveTo>
                  <a:lnTo>
                    <a:pt x="352" y="0"/>
                  </a:lnTo>
                  <a:moveTo>
                    <a:pt x="560" y="33"/>
                  </a:moveTo>
                  <a:lnTo>
                    <a:pt x="560" y="0"/>
                  </a:lnTo>
                  <a:moveTo>
                    <a:pt x="767" y="33"/>
                  </a:moveTo>
                  <a:lnTo>
                    <a:pt x="767" y="0"/>
                  </a:lnTo>
                  <a:moveTo>
                    <a:pt x="974" y="33"/>
                  </a:moveTo>
                  <a:lnTo>
                    <a:pt x="974" y="0"/>
                  </a:lnTo>
                  <a:moveTo>
                    <a:pt x="1182" y="33"/>
                  </a:moveTo>
                  <a:lnTo>
                    <a:pt x="1182" y="0"/>
                  </a:lnTo>
                  <a:moveTo>
                    <a:pt x="1389" y="33"/>
                  </a:moveTo>
                  <a:lnTo>
                    <a:pt x="1389" y="0"/>
                  </a:lnTo>
                  <a:moveTo>
                    <a:pt x="1597" y="33"/>
                  </a:moveTo>
                  <a:lnTo>
                    <a:pt x="1597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2" name="Rectangle 98"/>
            <p:cNvSpPr>
              <a:spLocks noChangeArrowheads="1"/>
            </p:cNvSpPr>
            <p:nvPr/>
          </p:nvSpPr>
          <p:spPr bwMode="auto">
            <a:xfrm>
              <a:off x="2436320" y="6747423"/>
              <a:ext cx="19556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0.0</a:t>
              </a:r>
              <a:endPara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53" name="Rectangle 99"/>
            <p:cNvSpPr>
              <a:spLocks noChangeArrowheads="1"/>
            </p:cNvSpPr>
            <p:nvPr/>
          </p:nvSpPr>
          <p:spPr bwMode="auto">
            <a:xfrm>
              <a:off x="2436320" y="6137823"/>
              <a:ext cx="19556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0.5</a:t>
              </a:r>
              <a:endPara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54" name="Rectangle 100"/>
            <p:cNvSpPr>
              <a:spLocks noChangeArrowheads="1"/>
            </p:cNvSpPr>
            <p:nvPr/>
          </p:nvSpPr>
          <p:spPr bwMode="auto">
            <a:xfrm>
              <a:off x="2436320" y="5528223"/>
              <a:ext cx="19556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1.0</a:t>
              </a:r>
              <a:endPara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55" name="Rectangle 101"/>
            <p:cNvSpPr>
              <a:spLocks noChangeArrowheads="1"/>
            </p:cNvSpPr>
            <p:nvPr/>
          </p:nvSpPr>
          <p:spPr bwMode="auto">
            <a:xfrm>
              <a:off x="2436320" y="4918623"/>
              <a:ext cx="19556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1.5</a:t>
              </a:r>
              <a:endPara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56" name="Freeform 102"/>
            <p:cNvSpPr>
              <a:spLocks noEditPoints="1"/>
            </p:cNvSpPr>
            <p:nvPr/>
          </p:nvSpPr>
          <p:spPr bwMode="auto">
            <a:xfrm>
              <a:off x="2647458" y="4991648"/>
              <a:ext cx="50800" cy="1847850"/>
            </a:xfrm>
            <a:custGeom>
              <a:avLst/>
              <a:gdLst>
                <a:gd name="T0" fmla="*/ 32 w 32"/>
                <a:gd name="T1" fmla="*/ 1164 h 1164"/>
                <a:gd name="T2" fmla="*/ 32 w 32"/>
                <a:gd name="T3" fmla="*/ 0 h 1164"/>
                <a:gd name="T4" fmla="*/ 32 w 32"/>
                <a:gd name="T5" fmla="*/ 1158 h 1164"/>
                <a:gd name="T6" fmla="*/ 0 w 32"/>
                <a:gd name="T7" fmla="*/ 1158 h 1164"/>
                <a:gd name="T8" fmla="*/ 32 w 32"/>
                <a:gd name="T9" fmla="*/ 774 h 1164"/>
                <a:gd name="T10" fmla="*/ 0 w 32"/>
                <a:gd name="T11" fmla="*/ 774 h 1164"/>
                <a:gd name="T12" fmla="*/ 32 w 32"/>
                <a:gd name="T13" fmla="*/ 390 h 1164"/>
                <a:gd name="T14" fmla="*/ 0 w 32"/>
                <a:gd name="T15" fmla="*/ 390 h 1164"/>
                <a:gd name="T16" fmla="*/ 32 w 32"/>
                <a:gd name="T17" fmla="*/ 6 h 1164"/>
                <a:gd name="T18" fmla="*/ 0 w 32"/>
                <a:gd name="T19" fmla="*/ 6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1164">
                  <a:moveTo>
                    <a:pt x="32" y="1164"/>
                  </a:moveTo>
                  <a:lnTo>
                    <a:pt x="32" y="0"/>
                  </a:lnTo>
                  <a:moveTo>
                    <a:pt x="32" y="1158"/>
                  </a:moveTo>
                  <a:lnTo>
                    <a:pt x="0" y="1158"/>
                  </a:lnTo>
                  <a:moveTo>
                    <a:pt x="32" y="774"/>
                  </a:moveTo>
                  <a:lnTo>
                    <a:pt x="0" y="774"/>
                  </a:lnTo>
                  <a:moveTo>
                    <a:pt x="32" y="390"/>
                  </a:moveTo>
                  <a:lnTo>
                    <a:pt x="0" y="390"/>
                  </a:lnTo>
                  <a:moveTo>
                    <a:pt x="32" y="6"/>
                  </a:moveTo>
                  <a:lnTo>
                    <a:pt x="0" y="6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7" name="TextBox 556"/>
            <p:cNvSpPr txBox="1"/>
            <p:nvPr/>
          </p:nvSpPr>
          <p:spPr>
            <a:xfrm rot="16200000">
              <a:off x="1845116" y="5738256"/>
              <a:ext cx="99097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eIF4G/eIF4E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59" name="Straight Connector 558"/>
            <p:cNvCxnSpPr/>
            <p:nvPr/>
          </p:nvCxnSpPr>
          <p:spPr>
            <a:xfrm>
              <a:off x="4911980" y="5466348"/>
              <a:ext cx="0" cy="100584"/>
            </a:xfrm>
            <a:prstGeom prst="line">
              <a:avLst/>
            </a:prstGeom>
            <a:ln w="158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0" name="Straight Connector 559"/>
            <p:cNvCxnSpPr/>
            <p:nvPr/>
          </p:nvCxnSpPr>
          <p:spPr>
            <a:xfrm>
              <a:off x="5241164" y="5466348"/>
              <a:ext cx="0" cy="100584"/>
            </a:xfrm>
            <a:prstGeom prst="line">
              <a:avLst/>
            </a:prstGeom>
            <a:ln w="158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1" name="Straight Connector 560"/>
            <p:cNvCxnSpPr/>
            <p:nvPr/>
          </p:nvCxnSpPr>
          <p:spPr>
            <a:xfrm>
              <a:off x="4911980" y="5466348"/>
              <a:ext cx="338328" cy="0"/>
            </a:xfrm>
            <a:prstGeom prst="line">
              <a:avLst/>
            </a:prstGeom>
            <a:ln w="158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2" name="TextBox 561"/>
            <p:cNvSpPr txBox="1"/>
            <p:nvPr/>
          </p:nvSpPr>
          <p:spPr>
            <a:xfrm>
              <a:off x="4876800" y="5285601"/>
              <a:ext cx="4154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***</a:t>
              </a:r>
              <a:endParaRPr lang="en-US" sz="1200" b="1" dirty="0"/>
            </a:p>
          </p:txBody>
        </p:sp>
      </p:grpSp>
      <p:sp>
        <p:nvSpPr>
          <p:cNvPr id="563" name="TextBox 562"/>
          <p:cNvSpPr txBox="1"/>
          <p:nvPr/>
        </p:nvSpPr>
        <p:spPr>
          <a:xfrm>
            <a:off x="379997" y="3827868"/>
            <a:ext cx="3353803" cy="363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60" b="1" dirty="0" smtClean="0">
                <a:latin typeface="Arial" panose="020B0604020202020204" pitchFamily="34" charset="0"/>
                <a:cs typeface="Arial" panose="020B0604020202020204" pitchFamily="34" charset="0"/>
              </a:rPr>
              <a:t>C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Densitometry analysis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of figure 2C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8968" y="1874855"/>
            <a:ext cx="548688" cy="51210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6220" y="1640021"/>
            <a:ext cx="548688" cy="51210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888996" y="2123411"/>
            <a:ext cx="35779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00584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b="1" dirty="0">
                <a:latin typeface="Arial" panose="020B0604020202020204" pitchFamily="34" charset="0"/>
                <a:ea typeface="ＭＳ Ｐゴシック" pitchFamily="80" charset="-128"/>
                <a:cs typeface="Arial" panose="020B0604020202020204" pitchFamily="34" charset="0"/>
              </a:rPr>
              <a:t>4E</a:t>
            </a:r>
          </a:p>
        </p:txBody>
      </p:sp>
      <p:sp>
        <p:nvSpPr>
          <p:cNvPr id="206" name="Rectangle 205"/>
          <p:cNvSpPr/>
          <p:nvPr/>
        </p:nvSpPr>
        <p:spPr>
          <a:xfrm>
            <a:off x="3129660" y="2123411"/>
            <a:ext cx="35779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00584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b="1" dirty="0">
                <a:latin typeface="Arial" panose="020B0604020202020204" pitchFamily="34" charset="0"/>
                <a:ea typeface="ＭＳ Ｐゴシック" pitchFamily="80" charset="-128"/>
                <a:cs typeface="Arial" panose="020B0604020202020204" pitchFamily="34" charset="0"/>
              </a:rPr>
              <a:t>4E</a:t>
            </a:r>
          </a:p>
        </p:txBody>
      </p:sp>
      <p:grpSp>
        <p:nvGrpSpPr>
          <p:cNvPr id="207" name="Group 206"/>
          <p:cNvGrpSpPr>
            <a:grpSpLocks noChangeAspect="1"/>
          </p:cNvGrpSpPr>
          <p:nvPr/>
        </p:nvGrpSpPr>
        <p:grpSpPr>
          <a:xfrm>
            <a:off x="5052317" y="2494344"/>
            <a:ext cx="484632" cy="484632"/>
            <a:chOff x="5410200" y="3581400"/>
            <a:chExt cx="777240" cy="777240"/>
          </a:xfrm>
        </p:grpSpPr>
        <p:sp>
          <p:nvSpPr>
            <p:cNvPr id="208" name="Oval 207"/>
            <p:cNvSpPr>
              <a:spLocks noChangeAspect="1"/>
            </p:cNvSpPr>
            <p:nvPr/>
          </p:nvSpPr>
          <p:spPr>
            <a:xfrm>
              <a:off x="5410200" y="3581400"/>
              <a:ext cx="777240" cy="77724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rgbClr val="FF4316"/>
                </a:gs>
              </a:gsLst>
              <a:path path="shape">
                <a:fillToRect l="50000" t="50000" r="50000" b="50000"/>
              </a:path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" name="Oval 208"/>
            <p:cNvSpPr>
              <a:spLocks noChangeAspect="1"/>
            </p:cNvSpPr>
            <p:nvPr/>
          </p:nvSpPr>
          <p:spPr>
            <a:xfrm>
              <a:off x="5486400" y="4114800"/>
              <a:ext cx="182880" cy="182880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0" name="Rectangle 209"/>
          <p:cNvSpPr/>
          <p:nvPr/>
        </p:nvSpPr>
        <p:spPr>
          <a:xfrm>
            <a:off x="5094111" y="2571845"/>
            <a:ext cx="35779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00584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b="1" dirty="0">
                <a:latin typeface="Arial" panose="020B0604020202020204" pitchFamily="34" charset="0"/>
                <a:ea typeface="ＭＳ Ｐゴシック" pitchFamily="80" charset="-128"/>
                <a:cs typeface="Arial" panose="020B0604020202020204" pitchFamily="34" charset="0"/>
              </a:rPr>
              <a:t>4E</a:t>
            </a:r>
          </a:p>
        </p:txBody>
      </p:sp>
      <p:grpSp>
        <p:nvGrpSpPr>
          <p:cNvPr id="211" name="Group 210"/>
          <p:cNvGrpSpPr>
            <a:grpSpLocks noChangeAspect="1"/>
          </p:cNvGrpSpPr>
          <p:nvPr/>
        </p:nvGrpSpPr>
        <p:grpSpPr>
          <a:xfrm>
            <a:off x="6233346" y="2494344"/>
            <a:ext cx="484632" cy="484632"/>
            <a:chOff x="5186899" y="4516285"/>
            <a:chExt cx="777240" cy="777240"/>
          </a:xfrm>
        </p:grpSpPr>
        <p:sp>
          <p:nvSpPr>
            <p:cNvPr id="212" name="Oval 211"/>
            <p:cNvSpPr>
              <a:spLocks noChangeAspect="1"/>
            </p:cNvSpPr>
            <p:nvPr/>
          </p:nvSpPr>
          <p:spPr>
            <a:xfrm>
              <a:off x="5186899" y="4516285"/>
              <a:ext cx="777240" cy="77724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rgbClr val="FF4316"/>
                </a:gs>
              </a:gsLst>
              <a:path path="shape">
                <a:fillToRect l="50000" t="50000" r="50000" b="50000"/>
              </a:path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" name="Rectangle 212"/>
            <p:cNvSpPr/>
            <p:nvPr/>
          </p:nvSpPr>
          <p:spPr>
            <a:xfrm rot="2541489">
              <a:off x="5253006" y="5153675"/>
              <a:ext cx="77031" cy="9061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4" name="Rectangle 213"/>
          <p:cNvSpPr/>
          <p:nvPr/>
        </p:nvSpPr>
        <p:spPr>
          <a:xfrm>
            <a:off x="6271610" y="2571845"/>
            <a:ext cx="35779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00584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b="1" dirty="0">
                <a:latin typeface="Arial" panose="020B0604020202020204" pitchFamily="34" charset="0"/>
                <a:ea typeface="ＭＳ Ｐゴシック" pitchFamily="80" charset="-128"/>
                <a:cs typeface="Arial" panose="020B0604020202020204" pitchFamily="34" charset="0"/>
              </a:rPr>
              <a:t>4E</a:t>
            </a:r>
          </a:p>
        </p:txBody>
      </p:sp>
    </p:spTree>
    <p:extLst>
      <p:ext uri="{BB962C8B-B14F-4D97-AF65-F5344CB8AC3E}">
        <p14:creationId xmlns:p14="http://schemas.microsoft.com/office/powerpoint/2010/main" val="320825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48840</TotalTime>
  <Words>102</Words>
  <Application>Microsoft Office PowerPoint</Application>
  <PresentationFormat>Custom</PresentationFormat>
  <Paragraphs>78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Wang, Zhiyong (NIH/NIDCR) [V]</dc:creator>
  <cp:lastModifiedBy>Wang, Zhiyong</cp:lastModifiedBy>
  <cp:revision>558</cp:revision>
  <cp:lastPrinted>2018-10-28T02:52:25Z</cp:lastPrinted>
  <dcterms:created xsi:type="dcterms:W3CDTF">2006-08-16T00:00:00Z</dcterms:created>
  <dcterms:modified xsi:type="dcterms:W3CDTF">2019-01-23T00:28:47Z</dcterms:modified>
</cp:coreProperties>
</file>