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0287000" cy="6858000" type="35mm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03" autoAdjust="0"/>
    <p:restoredTop sz="97385" autoAdjust="0"/>
  </p:normalViewPr>
  <p:slideViewPr>
    <p:cSldViewPr>
      <p:cViewPr varScale="1">
        <p:scale>
          <a:sx n="102" d="100"/>
          <a:sy n="102" d="100"/>
        </p:scale>
        <p:origin x="-368" y="-104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E436F-D394-4087-850A-67F66F12A1F0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EB6EA-4E26-4CB9-AE8A-8657C1523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15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525" y="2130426"/>
            <a:ext cx="874395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67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20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58075" y="274639"/>
            <a:ext cx="2314575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69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2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07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610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24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816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75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6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516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1600201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7803C-5834-4BAF-B36D-D47357AB4BA9}" type="datetimeFigureOut">
              <a:rPr kumimoji="1" lang="ja-JP" altLang="en-US" smtClean="0"/>
              <a:t>18/10/07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5427C-C6CC-44FE-9DCE-87AC33C4F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63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="" xmlns:a16="http://schemas.microsoft.com/office/drawing/2014/main" id="{55DC116C-A6DE-4CD9-B523-4D3A3BB07249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6718" t="20694" r="34219" b="22639"/>
          <a:stretch/>
        </p:blipFill>
        <p:spPr>
          <a:xfrm>
            <a:off x="3308121" y="1434371"/>
            <a:ext cx="4032448" cy="282651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567436" y="404664"/>
            <a:ext cx="1587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"/>
                <a:cs typeface="Arial"/>
              </a:rPr>
              <a:t>Figure </a:t>
            </a:r>
            <a:r>
              <a:rPr kumimoji="1" lang="en-US" altLang="ja-JP" sz="2400" b="1" dirty="0" smtClean="0">
                <a:latin typeface="Arial"/>
                <a:cs typeface="Arial"/>
              </a:rPr>
              <a:t>S1</a:t>
            </a:r>
            <a:endParaRPr kumimoji="1" lang="ja-JP" altLang="en-US" sz="2400" b="1" dirty="0">
              <a:latin typeface="Arial"/>
              <a:cs typeface="Arial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="" xmlns:a16="http://schemas.microsoft.com/office/drawing/2014/main" id="{3B5F1BF3-63CD-4E5A-A98E-F66A24D721CA}"/>
              </a:ext>
            </a:extLst>
          </p:cNvPr>
          <p:cNvSpPr txBox="1"/>
          <p:nvPr/>
        </p:nvSpPr>
        <p:spPr>
          <a:xfrm>
            <a:off x="2732317" y="4189563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No. at risk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11C6BA4E-D577-4B49-BBAD-3998ECE5789F}"/>
              </a:ext>
            </a:extLst>
          </p:cNvPr>
          <p:cNvSpPr txBox="1"/>
          <p:nvPr/>
        </p:nvSpPr>
        <p:spPr>
          <a:xfrm>
            <a:off x="2732317" y="4528314"/>
            <a:ext cx="1113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Non-Bev group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EAA0DC51-376B-4202-858D-7333653D7E81}"/>
              </a:ext>
            </a:extLst>
          </p:cNvPr>
          <p:cNvSpPr txBox="1"/>
          <p:nvPr/>
        </p:nvSpPr>
        <p:spPr>
          <a:xfrm>
            <a:off x="3813954" y="4556022"/>
            <a:ext cx="36338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25 24                         23    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21            20                  19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="" xmlns:a16="http://schemas.microsoft.com/office/drawing/2014/main" id="{DEC2C5A7-2B69-4C91-8490-AE3534505437}"/>
              </a:ext>
            </a:extLst>
          </p:cNvPr>
          <p:cNvSpPr txBox="1"/>
          <p:nvPr/>
        </p:nvSpPr>
        <p:spPr>
          <a:xfrm>
            <a:off x="2732317" y="4358938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Bev group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84669AF9-BEB0-4AA3-A12F-FC11E1D238BD}"/>
              </a:ext>
            </a:extLst>
          </p:cNvPr>
          <p:cNvSpPr txBox="1"/>
          <p:nvPr/>
        </p:nvSpPr>
        <p:spPr>
          <a:xfrm>
            <a:off x="3813954" y="4366674"/>
            <a:ext cx="3561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15 15                         15    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15            15                  15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AD1074C3-FCDE-474D-8C9C-5EB01815F213}"/>
              </a:ext>
            </a:extLst>
          </p:cNvPr>
          <p:cNvSpPr txBox="1"/>
          <p:nvPr/>
        </p:nvSpPr>
        <p:spPr>
          <a:xfrm>
            <a:off x="5385050" y="236604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/>
                <a:cs typeface="Arial"/>
              </a:rPr>
              <a:t>Gray`s </a:t>
            </a:r>
            <a:r>
              <a:rPr kumimoji="1" lang="en-US" altLang="ja-JP" sz="1200" i="1" dirty="0">
                <a:latin typeface="Arial"/>
                <a:cs typeface="Arial"/>
              </a:rPr>
              <a:t>p</a:t>
            </a:r>
            <a:r>
              <a:rPr kumimoji="1" lang="en-US" altLang="ja-JP" sz="1200" dirty="0">
                <a:latin typeface="Arial"/>
                <a:cs typeface="Arial"/>
              </a:rPr>
              <a:t> = 0.044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44659" y="134076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Bev</a:t>
            </a:r>
            <a:r>
              <a:rPr kumimoji="1" lang="en-US" altLang="ja-JP" sz="1400" dirty="0" smtClean="0">
                <a:latin typeface="Arial"/>
                <a:cs typeface="Arial"/>
              </a:rPr>
              <a:t> group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4138293" y="1547023"/>
            <a:ext cx="360040" cy="0"/>
          </a:xfrm>
          <a:prstGeom prst="line">
            <a:avLst/>
          </a:prstGeom>
          <a:ln w="19050" cmpd="sng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138293" y="1759422"/>
            <a:ext cx="36004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544659" y="1589724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/>
                <a:cs typeface="Arial"/>
              </a:rPr>
              <a:t>N</a:t>
            </a:r>
            <a:r>
              <a:rPr lang="en-US" altLang="ja-JP" sz="1400" dirty="0" smtClean="0">
                <a:latin typeface="Arial"/>
                <a:cs typeface="Arial"/>
              </a:rPr>
              <a:t>on-Bev</a:t>
            </a:r>
            <a:r>
              <a:rPr kumimoji="1" lang="en-US" altLang="ja-JP" sz="1400" dirty="0" smtClean="0">
                <a:latin typeface="Arial"/>
                <a:cs typeface="Arial"/>
              </a:rPr>
              <a:t> group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75148" y="4941168"/>
            <a:ext cx="6912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Arial"/>
                <a:cs typeface="Arial"/>
              </a:rPr>
              <a:t>Figure </a:t>
            </a:r>
            <a:r>
              <a:rPr kumimoji="1" lang="en-US" altLang="ja-JP" sz="1200" b="1" dirty="0" smtClean="0">
                <a:latin typeface="Arial"/>
                <a:cs typeface="Arial"/>
              </a:rPr>
              <a:t>S1.</a:t>
            </a:r>
            <a:r>
              <a:rPr lang="en-US" altLang="ja-JP" sz="1200" dirty="0" smtClean="0">
                <a:latin typeface="Arial"/>
                <a:cs typeface="Arial"/>
              </a:rPr>
              <a:t> </a:t>
            </a:r>
            <a:r>
              <a:rPr lang="en-US" altLang="ja-JP" sz="1200" dirty="0">
                <a:latin typeface="Arial"/>
                <a:cs typeface="Arial"/>
              </a:rPr>
              <a:t>Cumulative incidence curves of AE-ILD in only patients who received PEM-containing regimens during first-line chemotherapy. There was a significant difference in occurrence of AE-ILD between the Bev (dotted line) and non-Bev (solid line) groups (p = 0.044, Gray’s test). PEM, pemetrexed. AE-ILD, acute exacerbation of interstitial lung </a:t>
            </a:r>
            <a:r>
              <a:rPr lang="en-US" altLang="ja-JP" sz="1200" dirty="0" smtClean="0">
                <a:latin typeface="Arial"/>
                <a:cs typeface="Arial"/>
              </a:rPr>
              <a:t>disease.</a:t>
            </a:r>
            <a:endParaRPr kumimoji="1" lang="ja-JP" alt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588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7327</TotalTime>
  <Words>112</Words>
  <Application>Microsoft Macintosh PowerPoint</Application>
  <PresentationFormat>35 mm スライド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hama</dc:creator>
  <cp:lastModifiedBy>一安 秀範</cp:lastModifiedBy>
  <cp:revision>149</cp:revision>
  <cp:lastPrinted>2017-12-18T00:43:36Z</cp:lastPrinted>
  <dcterms:created xsi:type="dcterms:W3CDTF">2017-09-05T02:43:23Z</dcterms:created>
  <dcterms:modified xsi:type="dcterms:W3CDTF">2018-10-07T04:51:04Z</dcterms:modified>
</cp:coreProperties>
</file>