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43" autoAdjust="0"/>
    <p:restoredTop sz="94660"/>
  </p:normalViewPr>
  <p:slideViewPr>
    <p:cSldViewPr>
      <p:cViewPr>
        <p:scale>
          <a:sx n="100" d="100"/>
          <a:sy n="100" d="100"/>
        </p:scale>
        <p:origin x="-618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998708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74425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651019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107475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301330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76483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4462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59382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165747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63830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333271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01C10-EB92-4930-B4B5-53DABE5DD80D}" type="datetimeFigureOut">
              <a:rPr lang="de-DE" smtClean="0"/>
              <a:pPr/>
              <a:t>01.04.2019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B00C5-2B09-41C2-A7FF-A7EC0FC3BF9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77597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555262" y="508030"/>
            <a:ext cx="124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Figure S1 </a:t>
            </a:r>
            <a:r>
              <a:rPr lang="de-DE" b="1" dirty="0" smtClean="0"/>
              <a:t>A</a:t>
            </a:r>
            <a:endParaRPr lang="de-DE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555262" y="4577674"/>
            <a:ext cx="3355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>
                <a:latin typeface="+mj-lt"/>
              </a:rPr>
              <a:t>Friedman-Test:  </a:t>
            </a:r>
            <a:r>
              <a:rPr lang="el-GR" sz="1400" dirty="0">
                <a:latin typeface="+mj-lt"/>
              </a:rPr>
              <a:t>Χ²</a:t>
            </a:r>
            <a:r>
              <a:rPr lang="de-DE" sz="1400" dirty="0">
                <a:latin typeface="+mj-lt"/>
              </a:rPr>
              <a:t> (7) = 15.522   </a:t>
            </a:r>
            <a:r>
              <a:rPr lang="de-DE" sz="1400" b="1" dirty="0">
                <a:latin typeface="+mj-lt"/>
              </a:rPr>
              <a:t>p = 0.001   </a:t>
            </a:r>
          </a:p>
        </p:txBody>
      </p:sp>
      <p:graphicFrame>
        <p:nvGraphicFramePr>
          <p:cNvPr id="19" name="Tabelle 1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0560144"/>
              </p:ext>
            </p:extLst>
          </p:nvPr>
        </p:nvGraphicFramePr>
        <p:xfrm>
          <a:off x="1286266" y="3706186"/>
          <a:ext cx="2880000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n=26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9.1 %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(8.1; 10.9)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n=12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7.9 %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(7.4; 8,4)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n=16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7.6 %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(7.0; 8.3)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n=15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7.4 %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(6.9;</a:t>
                      </a:r>
                      <a:r>
                        <a:rPr lang="de-DE" sz="1200" baseline="0" dirty="0">
                          <a:latin typeface="+mj-lt"/>
                        </a:rPr>
                        <a:t> 8.3)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sp>
        <p:nvSpPr>
          <p:cNvPr id="20" name="Textfeld 19"/>
          <p:cNvSpPr txBox="1"/>
          <p:nvPr/>
        </p:nvSpPr>
        <p:spPr>
          <a:xfrm>
            <a:off x="555262" y="4849415"/>
            <a:ext cx="5311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/>
              <a:t>Wilcoxon</a:t>
            </a:r>
            <a:r>
              <a:rPr lang="de-DE" sz="1400" b="1" dirty="0"/>
              <a:t>-Tests </a:t>
            </a:r>
            <a:r>
              <a:rPr lang="de-DE" sz="1400" dirty="0"/>
              <a:t>*p &lt; 0.008 </a:t>
            </a:r>
            <a:r>
              <a:rPr lang="de-DE" sz="1200" dirty="0"/>
              <a:t>(</a:t>
            </a:r>
            <a:r>
              <a:rPr lang="de-DE" sz="1200" dirty="0" err="1"/>
              <a:t>significant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Bonferroni</a:t>
            </a:r>
            <a:r>
              <a:rPr lang="de-DE" sz="1200" dirty="0"/>
              <a:t> </a:t>
            </a:r>
            <a:r>
              <a:rPr lang="de-DE" sz="1200" dirty="0" err="1"/>
              <a:t>correction</a:t>
            </a:r>
            <a:r>
              <a:rPr lang="de-DE" sz="1200" dirty="0"/>
              <a:t>);</a:t>
            </a:r>
            <a:r>
              <a:rPr lang="de-DE" sz="1400" dirty="0"/>
              <a:t> #p &lt; 0.05</a:t>
            </a:r>
          </a:p>
        </p:txBody>
      </p:sp>
      <p:graphicFrame>
        <p:nvGraphicFramePr>
          <p:cNvPr id="21" name="Tabelle 2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04736959"/>
              </p:ext>
            </p:extLst>
          </p:nvPr>
        </p:nvGraphicFramePr>
        <p:xfrm>
          <a:off x="5379534" y="3706333"/>
          <a:ext cx="2880000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+mj-lt"/>
                        </a:rPr>
                        <a:t>n=26</a:t>
                      </a:r>
                    </a:p>
                    <a:p>
                      <a:pPr algn="ctr"/>
                      <a:r>
                        <a:rPr lang="de-DE" sz="1200" b="0" baseline="0" dirty="0">
                          <a:solidFill>
                            <a:schemeClr val="tx1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n=10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-0.9 %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(-1.6; -0.3)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n=14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-0.9 %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(-1.8; -0.1)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n=13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-0.8 %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(-2.3;</a:t>
                      </a:r>
                      <a:r>
                        <a:rPr lang="de-DE" sz="1200" baseline="0" dirty="0">
                          <a:latin typeface="+mj-lt"/>
                        </a:rPr>
                        <a:t> -0.4)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307"/>
          <a:stretch/>
        </p:blipFill>
        <p:spPr bwMode="auto">
          <a:xfrm>
            <a:off x="467544" y="999331"/>
            <a:ext cx="4320000" cy="2706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300"/>
          <a:stretch/>
        </p:blipFill>
        <p:spPr bwMode="auto">
          <a:xfrm>
            <a:off x="4572480" y="980723"/>
            <a:ext cx="4320000" cy="2724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42196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555262" y="508030"/>
            <a:ext cx="1235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Figure S1 </a:t>
            </a:r>
            <a:r>
              <a:rPr lang="de-DE" b="1" dirty="0" smtClean="0"/>
              <a:t>B</a:t>
            </a:r>
            <a:endParaRPr lang="de-DE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555262" y="4937714"/>
            <a:ext cx="3446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>
                <a:latin typeface="+mj-lt"/>
              </a:rPr>
              <a:t>Friedman-Test:  </a:t>
            </a:r>
            <a:r>
              <a:rPr lang="el-GR" sz="1400" dirty="0">
                <a:latin typeface="+mj-lt"/>
              </a:rPr>
              <a:t>Χ²</a:t>
            </a:r>
            <a:r>
              <a:rPr lang="de-DE" sz="1400" dirty="0">
                <a:latin typeface="+mj-lt"/>
              </a:rPr>
              <a:t> (11) = 26.157   </a:t>
            </a:r>
            <a:r>
              <a:rPr lang="de-DE" sz="1400" b="1" dirty="0">
                <a:latin typeface="+mj-lt"/>
              </a:rPr>
              <a:t>p &lt; 0.001  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55262" y="5209455"/>
            <a:ext cx="4546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/>
              <a:t>Wilcoxon</a:t>
            </a:r>
            <a:r>
              <a:rPr lang="de-DE" sz="1400" b="1" dirty="0"/>
              <a:t>-Tests </a:t>
            </a:r>
            <a:r>
              <a:rPr lang="de-DE" sz="1400" dirty="0"/>
              <a:t>*p &lt; 0.005 </a:t>
            </a:r>
            <a:r>
              <a:rPr lang="de-DE" sz="1200" dirty="0"/>
              <a:t>(</a:t>
            </a:r>
            <a:r>
              <a:rPr lang="de-DE" sz="1200" dirty="0" err="1"/>
              <a:t>significant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Bonferroni</a:t>
            </a:r>
            <a:r>
              <a:rPr lang="de-DE" sz="1200" dirty="0"/>
              <a:t> </a:t>
            </a:r>
            <a:r>
              <a:rPr lang="de-DE" sz="1200" dirty="0" err="1"/>
              <a:t>correction</a:t>
            </a:r>
            <a:r>
              <a:rPr lang="de-DE" sz="1200" dirty="0"/>
              <a:t>)</a:t>
            </a:r>
            <a:endParaRPr lang="de-DE" sz="1400" dirty="0"/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47354989"/>
              </p:ext>
            </p:extLst>
          </p:nvPr>
        </p:nvGraphicFramePr>
        <p:xfrm>
          <a:off x="1169868" y="3868942"/>
          <a:ext cx="306000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n=27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37.9 kg/m²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(33;46)</a:t>
                      </a:r>
                    </a:p>
                    <a:p>
                      <a:pPr algn="ctr"/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n=27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36.2</a:t>
                      </a:r>
                      <a:r>
                        <a:rPr lang="de-DE" sz="1200" baseline="0" dirty="0">
                          <a:latin typeface="+mj-lt"/>
                        </a:rPr>
                        <a:t> kg/m²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(32;44)</a:t>
                      </a:r>
                    </a:p>
                    <a:p>
                      <a:pPr algn="ctr"/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n=17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33.0 kg/m²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(29;38)</a:t>
                      </a:r>
                    </a:p>
                    <a:p>
                      <a:pPr algn="ctr"/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n=17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37.0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(29;41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algn="ctr"/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n=15</a:t>
                      </a:r>
                    </a:p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32.3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(28;37)</a:t>
                      </a:r>
                    </a:p>
                    <a:p>
                      <a:pPr algn="ctr"/>
                      <a:endParaRPr lang="de-DE" sz="1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67049070"/>
              </p:ext>
            </p:extLst>
          </p:nvPr>
        </p:nvGraphicFramePr>
        <p:xfrm>
          <a:off x="5201308" y="3868942"/>
          <a:ext cx="3060000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n=27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0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n=16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-0.4 k</a:t>
                      </a:r>
                      <a:r>
                        <a:rPr lang="de-DE" sz="1200" dirty="0">
                          <a:latin typeface="+mj-lt"/>
                        </a:rPr>
                        <a:t>g/m²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(-0.2; 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-0.6)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n=16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-0.8 kg/m²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(-0.1; 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-1.7)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n=16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-1.3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(-0.5; 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-2.6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n=14</a:t>
                      </a:r>
                    </a:p>
                    <a:p>
                      <a:pPr algn="ctr"/>
                      <a:r>
                        <a:rPr lang="de-DE" sz="12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-0.9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(-0.4; 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-3.3)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0695"/>
          <a:stretch/>
        </p:blipFill>
        <p:spPr bwMode="auto">
          <a:xfrm>
            <a:off x="467544" y="980728"/>
            <a:ext cx="4320000" cy="290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0044"/>
          <a:stretch/>
        </p:blipFill>
        <p:spPr bwMode="auto">
          <a:xfrm>
            <a:off x="4499992" y="755826"/>
            <a:ext cx="4320000" cy="3126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95016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555262" y="508030"/>
            <a:ext cx="1227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Figure S1 </a:t>
            </a:r>
            <a:r>
              <a:rPr lang="de-DE" b="1" dirty="0" smtClean="0"/>
              <a:t>C</a:t>
            </a:r>
            <a:endParaRPr lang="de-DE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555262" y="4793698"/>
            <a:ext cx="3355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>
                <a:latin typeface="+mj-lt"/>
              </a:rPr>
              <a:t>Friedman-Test:  </a:t>
            </a:r>
            <a:r>
              <a:rPr lang="el-GR" sz="1400" dirty="0">
                <a:latin typeface="+mj-lt"/>
              </a:rPr>
              <a:t>Χ²</a:t>
            </a:r>
            <a:r>
              <a:rPr lang="de-DE" sz="1400" dirty="0">
                <a:latin typeface="+mj-lt"/>
              </a:rPr>
              <a:t> (9) = 21.506   </a:t>
            </a:r>
            <a:r>
              <a:rPr lang="de-DE" sz="1400" b="1" dirty="0">
                <a:latin typeface="+mj-lt"/>
              </a:rPr>
              <a:t>p &lt; 0.001   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555262" y="5065439"/>
            <a:ext cx="53181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/>
              <a:t>Wilcoxon</a:t>
            </a:r>
            <a:r>
              <a:rPr lang="de-DE" sz="1400" b="1" dirty="0"/>
              <a:t>-Tests </a:t>
            </a:r>
            <a:r>
              <a:rPr lang="de-DE" sz="1400" dirty="0"/>
              <a:t>*p &lt; 0.005 </a:t>
            </a:r>
            <a:r>
              <a:rPr lang="de-DE" sz="1200" dirty="0"/>
              <a:t>(</a:t>
            </a:r>
            <a:r>
              <a:rPr lang="de-DE" sz="1200" dirty="0" err="1"/>
              <a:t>significant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Bonferroni</a:t>
            </a:r>
            <a:r>
              <a:rPr lang="de-DE" sz="1200" dirty="0"/>
              <a:t> </a:t>
            </a:r>
            <a:r>
              <a:rPr lang="de-DE" sz="1200" dirty="0" err="1"/>
              <a:t>correction</a:t>
            </a:r>
            <a:r>
              <a:rPr lang="de-DE" sz="1200" dirty="0"/>
              <a:t>)</a:t>
            </a:r>
            <a:r>
              <a:rPr lang="de-DE" sz="1400" dirty="0"/>
              <a:t>; #p &lt; 0.05</a:t>
            </a:r>
          </a:p>
        </p:txBody>
      </p:sp>
      <p:graphicFrame>
        <p:nvGraphicFramePr>
          <p:cNvPr id="20" name="Tabelle 1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30139768"/>
              </p:ext>
            </p:extLst>
          </p:nvPr>
        </p:nvGraphicFramePr>
        <p:xfrm>
          <a:off x="1177762" y="3748998"/>
          <a:ext cx="3060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n=25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24.5 kg/m²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(20;34)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n=27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22.9 kg/m²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(20;33)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n=17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21.0 kg/m²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(15;27)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n=16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23.2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(19;30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n=14</a:t>
                      </a:r>
                    </a:p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20.0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(16;24)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graphicFrame>
        <p:nvGraphicFramePr>
          <p:cNvPr id="21" name="Tabelle 2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94852143"/>
              </p:ext>
            </p:extLst>
          </p:nvPr>
        </p:nvGraphicFramePr>
        <p:xfrm>
          <a:off x="5326208" y="3750575"/>
          <a:ext cx="3096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92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6192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6192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619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92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n=25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0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n=27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-0.4 </a:t>
                      </a:r>
                      <a:r>
                        <a:rPr lang="de-DE" sz="1200" dirty="0">
                          <a:latin typeface="+mj-lt"/>
                        </a:rPr>
                        <a:t>kg/m²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(-1.0;0.5)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n=17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-0.6 kg/m²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(-1.1;0.5)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n=16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-1.3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(-2.3;-0.4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n=14</a:t>
                      </a:r>
                    </a:p>
                    <a:p>
                      <a:pPr algn="ctr"/>
                      <a:r>
                        <a:rPr lang="de-DE" sz="12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-1.3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(-3.7;-0.7)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645"/>
          <a:stretch/>
        </p:blipFill>
        <p:spPr bwMode="auto">
          <a:xfrm>
            <a:off x="467544" y="1028079"/>
            <a:ext cx="4320000" cy="272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0876"/>
          <a:stretch/>
        </p:blipFill>
        <p:spPr bwMode="auto">
          <a:xfrm>
            <a:off x="4644008" y="764704"/>
            <a:ext cx="4320000" cy="2990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09901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555262" y="508030"/>
            <a:ext cx="1304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Figure  S1 </a:t>
            </a:r>
            <a:r>
              <a:rPr lang="de-DE" b="1" dirty="0" smtClean="0"/>
              <a:t>D</a:t>
            </a:r>
            <a:endParaRPr lang="de-DE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555262" y="4793698"/>
            <a:ext cx="326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>
                <a:latin typeface="+mj-lt"/>
              </a:rPr>
              <a:t>Friedman-Test:  </a:t>
            </a:r>
            <a:r>
              <a:rPr lang="el-GR" sz="1400" dirty="0">
                <a:latin typeface="+mj-lt"/>
              </a:rPr>
              <a:t>Χ²</a:t>
            </a:r>
            <a:r>
              <a:rPr lang="de-DE" sz="1400" dirty="0">
                <a:latin typeface="+mj-lt"/>
              </a:rPr>
              <a:t> (9) = 9.080   p = 0.059</a:t>
            </a:r>
            <a:r>
              <a:rPr lang="de-DE" sz="1400" b="1" dirty="0">
                <a:latin typeface="+mj-lt"/>
              </a:rPr>
              <a:t>  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55262" y="5065439"/>
            <a:ext cx="2455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Wilcoxon-Tests  </a:t>
            </a:r>
            <a:r>
              <a:rPr lang="en-US" sz="1400" dirty="0"/>
              <a:t>no significance</a:t>
            </a:r>
            <a:endParaRPr lang="de-DE" sz="1400" dirty="0"/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59405601"/>
              </p:ext>
            </p:extLst>
          </p:nvPr>
        </p:nvGraphicFramePr>
        <p:xfrm>
          <a:off x="1260944" y="3686144"/>
          <a:ext cx="3060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n=25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12.5 kg/m²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(11;14)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n=27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12.8 kg/m²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(12;14)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n=17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12.8 kg/m²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(12;14)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n=15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12.8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(11;14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n=14</a:t>
                      </a:r>
                    </a:p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12.9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(11;15)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8495142"/>
              </p:ext>
            </p:extLst>
          </p:nvPr>
        </p:nvGraphicFramePr>
        <p:xfrm>
          <a:off x="5427538" y="3686144"/>
          <a:ext cx="2880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n=25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0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n=24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0.0 </a:t>
                      </a:r>
                      <a:r>
                        <a:rPr lang="de-DE" sz="1200" dirty="0">
                          <a:latin typeface="+mj-lt"/>
                        </a:rPr>
                        <a:t>kg/m²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(-0.5;0.7)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n=15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-0.4 kg/m²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(-1.3;0.4)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n=13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-0.7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(-1.0;0.5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n=12</a:t>
                      </a:r>
                    </a:p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-0.1 kg/m²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(-1.3;0.6)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344"/>
          <a:stretch/>
        </p:blipFill>
        <p:spPr bwMode="auto">
          <a:xfrm>
            <a:off x="4572440" y="1034427"/>
            <a:ext cx="4320000" cy="2650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113"/>
          <a:stretch/>
        </p:blipFill>
        <p:spPr bwMode="auto">
          <a:xfrm>
            <a:off x="540032" y="986336"/>
            <a:ext cx="4320000" cy="2712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79639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555262" y="508030"/>
            <a:ext cx="1217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Figure S1 </a:t>
            </a:r>
            <a:r>
              <a:rPr lang="de-DE" b="1" dirty="0" smtClean="0"/>
              <a:t>E</a:t>
            </a:r>
            <a:endParaRPr lang="de-DE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555262" y="4793698"/>
            <a:ext cx="326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>
                <a:latin typeface="+mj-lt"/>
              </a:rPr>
              <a:t>Friedman-Test:  </a:t>
            </a:r>
            <a:r>
              <a:rPr lang="el-GR" sz="1400" dirty="0">
                <a:latin typeface="+mj-lt"/>
              </a:rPr>
              <a:t>Χ²</a:t>
            </a:r>
            <a:r>
              <a:rPr lang="de-DE" sz="1400" dirty="0">
                <a:latin typeface="+mj-lt"/>
              </a:rPr>
              <a:t> (9) = 8.889   p = 0.064</a:t>
            </a:r>
            <a:r>
              <a:rPr lang="de-DE" sz="1400" b="1" dirty="0">
                <a:latin typeface="+mj-lt"/>
              </a:rPr>
              <a:t>  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55262" y="5065439"/>
            <a:ext cx="2090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Wilcoxon-Tests  </a:t>
            </a:r>
            <a:r>
              <a:rPr lang="de-DE" sz="1400" dirty="0"/>
              <a:t>#p &lt; 0.05</a:t>
            </a:r>
            <a:endParaRPr lang="de-DE" sz="1200" dirty="0"/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65805191"/>
              </p:ext>
            </p:extLst>
          </p:nvPr>
        </p:nvGraphicFramePr>
        <p:xfrm>
          <a:off x="1106738" y="3712778"/>
          <a:ext cx="3060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n=25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33.4 l/1.73m²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(32;35)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n=27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33.4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baseline="0" dirty="0">
                          <a:latin typeface="+mj-lt"/>
                        </a:rPr>
                        <a:t>m²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(31;35)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n=17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33.8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dirty="0">
                          <a:latin typeface="+mj-lt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(31;35)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n=16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33.8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(30;34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n=14</a:t>
                      </a:r>
                    </a:p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32.8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(31;35)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74949457"/>
              </p:ext>
            </p:extLst>
          </p:nvPr>
        </p:nvGraphicFramePr>
        <p:xfrm>
          <a:off x="5364088" y="3713763"/>
          <a:ext cx="3060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n=25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0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n=24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-0.3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dirty="0">
                          <a:latin typeface="+mj-lt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(-0.7;0.3)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n=15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-0.5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dirty="0">
                          <a:latin typeface="+mj-lt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(-1.8;0.3)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n=13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-0.8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(-1.4;0.4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n=12</a:t>
                      </a:r>
                    </a:p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0.1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(-1.6;0.5)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614"/>
          <a:stretch/>
        </p:blipFill>
        <p:spPr bwMode="auto">
          <a:xfrm>
            <a:off x="4657259" y="986336"/>
            <a:ext cx="4320000" cy="2730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542"/>
          <a:stretch/>
        </p:blipFill>
        <p:spPr bwMode="auto">
          <a:xfrm>
            <a:off x="395536" y="1012047"/>
            <a:ext cx="4320000" cy="2702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737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555262" y="508030"/>
            <a:ext cx="121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Figure S1 </a:t>
            </a:r>
            <a:r>
              <a:rPr lang="de-DE" b="1" dirty="0" smtClean="0"/>
              <a:t>F</a:t>
            </a:r>
            <a:endParaRPr lang="de-DE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555262" y="4721690"/>
            <a:ext cx="326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>
                <a:latin typeface="+mj-lt"/>
              </a:rPr>
              <a:t>Friedman-Test:  </a:t>
            </a:r>
            <a:r>
              <a:rPr lang="el-GR" sz="1400" dirty="0">
                <a:latin typeface="+mj-lt"/>
              </a:rPr>
              <a:t>Χ²</a:t>
            </a:r>
            <a:r>
              <a:rPr lang="de-DE" sz="1400" dirty="0">
                <a:latin typeface="+mj-lt"/>
              </a:rPr>
              <a:t> (9) = 7.822   p = 0.098</a:t>
            </a:r>
            <a:r>
              <a:rPr lang="de-DE" sz="1400" b="1" dirty="0">
                <a:latin typeface="+mj-lt"/>
              </a:rPr>
              <a:t>  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55262" y="4993431"/>
            <a:ext cx="24434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Wilcoxon-Tests  </a:t>
            </a:r>
            <a:r>
              <a:rPr lang="en-US" sz="1400" dirty="0"/>
              <a:t>no significance</a:t>
            </a:r>
            <a:endParaRPr lang="de-DE" sz="1400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95843168"/>
              </p:ext>
            </p:extLst>
          </p:nvPr>
        </p:nvGraphicFramePr>
        <p:xfrm>
          <a:off x="1259632" y="3639786"/>
          <a:ext cx="3060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n=25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17.0 l/1.73m²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(16;19)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n=27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17.1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baseline="0" dirty="0">
                          <a:latin typeface="+mj-lt"/>
                        </a:rPr>
                        <a:t>m²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(16;18)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n=17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17.1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dirty="0">
                          <a:latin typeface="+mj-lt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(16;18)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n=16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17.0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(15;18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n=14</a:t>
                      </a:r>
                    </a:p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17.2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(15;18)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17137986"/>
              </p:ext>
            </p:extLst>
          </p:nvPr>
        </p:nvGraphicFramePr>
        <p:xfrm>
          <a:off x="5418188" y="3631892"/>
          <a:ext cx="3060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n=25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0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n=24</a:t>
                      </a: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0.0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dirty="0">
                          <a:latin typeface="+mj-lt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(-0.3;0.5)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n=15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-0.3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dirty="0">
                          <a:latin typeface="+mj-lt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(-1.1;0.4)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n=13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-0.5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(-0.9;0.4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n=12</a:t>
                      </a:r>
                    </a:p>
                    <a:p>
                      <a:pPr algn="ctr"/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-0.1 </a:t>
                      </a:r>
                      <a:r>
                        <a:rPr lang="de-DE" sz="1200" kern="1200" baseline="0" dirty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l/1.73</a:t>
                      </a:r>
                      <a:r>
                        <a:rPr lang="de-DE" sz="12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m²</a:t>
                      </a:r>
                    </a:p>
                    <a:p>
                      <a:pPr algn="ctr"/>
                      <a:r>
                        <a:rPr lang="de-DE" sz="12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(-1.2;0.5)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250"/>
          <a:stretch/>
        </p:blipFill>
        <p:spPr bwMode="auto">
          <a:xfrm>
            <a:off x="539552" y="939014"/>
            <a:ext cx="4320000" cy="2711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1261"/>
          <a:stretch/>
        </p:blipFill>
        <p:spPr bwMode="auto">
          <a:xfrm>
            <a:off x="4657877" y="984383"/>
            <a:ext cx="4320000" cy="26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63722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555263" y="508030"/>
            <a:ext cx="754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Figure S1 </a:t>
            </a:r>
            <a:r>
              <a:rPr lang="de-DE" b="1" dirty="0" smtClean="0"/>
              <a:t>G</a:t>
            </a:r>
            <a:endParaRPr lang="de-DE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555263" y="4793698"/>
            <a:ext cx="3357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>
                <a:latin typeface="+mj-lt"/>
              </a:rPr>
              <a:t>Friedman-Test:  </a:t>
            </a:r>
            <a:r>
              <a:rPr lang="el-GR" sz="1400" dirty="0">
                <a:latin typeface="+mj-lt"/>
              </a:rPr>
              <a:t>Χ²</a:t>
            </a:r>
            <a:r>
              <a:rPr lang="de-DE" sz="1400" dirty="0">
                <a:latin typeface="+mj-lt"/>
              </a:rPr>
              <a:t> </a:t>
            </a:r>
            <a:r>
              <a:rPr lang="de-DE" sz="1400" dirty="0" smtClean="0">
                <a:latin typeface="+mj-lt"/>
              </a:rPr>
              <a:t>(11) </a:t>
            </a:r>
            <a:r>
              <a:rPr lang="de-DE" sz="1400" dirty="0">
                <a:latin typeface="+mj-lt"/>
              </a:rPr>
              <a:t>= </a:t>
            </a:r>
            <a:r>
              <a:rPr lang="de-DE" sz="1400" dirty="0" smtClean="0">
                <a:latin typeface="+mj-lt"/>
              </a:rPr>
              <a:t>4.385   </a:t>
            </a:r>
            <a:r>
              <a:rPr lang="de-DE" sz="1400" dirty="0">
                <a:latin typeface="+mj-lt"/>
              </a:rPr>
              <a:t>p </a:t>
            </a:r>
            <a:r>
              <a:rPr lang="de-DE" sz="1400" dirty="0" smtClean="0">
                <a:latin typeface="+mj-lt"/>
              </a:rPr>
              <a:t>= 0.356   </a:t>
            </a:r>
            <a:endParaRPr lang="de-DE" sz="1400" dirty="0">
              <a:latin typeface="+mj-lt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55263" y="5065439"/>
            <a:ext cx="2050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Wilcoxon</a:t>
            </a:r>
            <a:r>
              <a:rPr lang="de-DE" sz="1400" b="1" dirty="0" smtClean="0"/>
              <a:t>-Tests  </a:t>
            </a:r>
            <a:r>
              <a:rPr lang="de-DE" sz="1400" dirty="0" smtClean="0"/>
              <a:t>#p </a:t>
            </a:r>
            <a:r>
              <a:rPr lang="de-DE" sz="1400" dirty="0"/>
              <a:t>&lt; 0.05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16623734"/>
              </p:ext>
            </p:extLst>
          </p:nvPr>
        </p:nvGraphicFramePr>
        <p:xfrm>
          <a:off x="1259632" y="3737546"/>
          <a:ext cx="3024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48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6048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6048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604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48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n=27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141 </a:t>
                      </a:r>
                      <a:r>
                        <a:rPr lang="de-DE" sz="1200" baseline="0" dirty="0" err="1" smtClean="0">
                          <a:latin typeface="+mj-lt"/>
                        </a:rPr>
                        <a:t>mmHg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(129;153)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n=27</a:t>
                      </a: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135 </a:t>
                      </a:r>
                      <a:r>
                        <a:rPr lang="de-DE" sz="1200" dirty="0" err="1" smtClean="0">
                          <a:latin typeface="+mj-lt"/>
                        </a:rPr>
                        <a:t>mmHg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(121;147)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n=17</a:t>
                      </a: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131 </a:t>
                      </a:r>
                      <a:r>
                        <a:rPr lang="de-DE" sz="1200" dirty="0" err="1" smtClean="0">
                          <a:latin typeface="+mj-lt"/>
                        </a:rPr>
                        <a:t>mmHg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(123;146)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n=17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131 </a:t>
                      </a:r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mmHg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(122;160</a:t>
                      </a:r>
                      <a:r>
                        <a:rPr lang="de-DE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n=15</a:t>
                      </a:r>
                      <a:endParaRPr lang="de-DE" sz="12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138 </a:t>
                      </a:r>
                      <a:r>
                        <a:rPr lang="de-DE" sz="1200" b="0" kern="1200" baseline="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mmHg</a:t>
                      </a:r>
                      <a:endParaRPr lang="de-DE" sz="12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(122;155)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43445829"/>
              </p:ext>
            </p:extLst>
          </p:nvPr>
        </p:nvGraphicFramePr>
        <p:xfrm>
          <a:off x="5418188" y="3729652"/>
          <a:ext cx="2988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76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n=27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0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n=26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-8 </a:t>
                      </a:r>
                    </a:p>
                    <a:p>
                      <a:pPr algn="ctr"/>
                      <a:r>
                        <a:rPr lang="de-DE" sz="1200" dirty="0" err="1" smtClean="0">
                          <a:latin typeface="+mj-lt"/>
                        </a:rPr>
                        <a:t>mmHg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(-23;+6)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n=16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+2 </a:t>
                      </a:r>
                    </a:p>
                    <a:p>
                      <a:pPr algn="ctr"/>
                      <a:r>
                        <a:rPr lang="de-DE" sz="1200" dirty="0" err="1" smtClean="0">
                          <a:latin typeface="+mj-lt"/>
                        </a:rPr>
                        <a:t>mmHg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(-21;+17)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n=16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-9 </a:t>
                      </a:r>
                    </a:p>
                    <a:p>
                      <a:pPr algn="ctr"/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mmHg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(-22;+23</a:t>
                      </a:r>
                      <a:r>
                        <a:rPr lang="de-DE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n=14</a:t>
                      </a:r>
                      <a:endParaRPr lang="de-DE" sz="12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+5 </a:t>
                      </a:r>
                    </a:p>
                    <a:p>
                      <a:pPr algn="ctr"/>
                      <a:r>
                        <a:rPr lang="de-DE" sz="1200" b="0" kern="1200" baseline="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mmHg</a:t>
                      </a:r>
                      <a:endParaRPr lang="de-DE" sz="12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(-8;+12)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24" y="1012088"/>
            <a:ext cx="4320000" cy="2883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764704"/>
            <a:ext cx="4320000" cy="3312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35661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555263" y="508030"/>
            <a:ext cx="754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Figure S1 </a:t>
            </a:r>
            <a:r>
              <a:rPr lang="de-DE" b="1" dirty="0" smtClean="0"/>
              <a:t>H</a:t>
            </a:r>
            <a:endParaRPr lang="de-DE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555263" y="4865706"/>
            <a:ext cx="3357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>
                <a:latin typeface="+mj-lt"/>
              </a:rPr>
              <a:t>Friedman-Test:  </a:t>
            </a:r>
            <a:r>
              <a:rPr lang="el-GR" sz="1400" dirty="0">
                <a:latin typeface="+mj-lt"/>
              </a:rPr>
              <a:t>Χ²</a:t>
            </a:r>
            <a:r>
              <a:rPr lang="de-DE" sz="1400" dirty="0">
                <a:latin typeface="+mj-lt"/>
              </a:rPr>
              <a:t> </a:t>
            </a:r>
            <a:r>
              <a:rPr lang="de-DE" sz="1400" dirty="0" smtClean="0">
                <a:latin typeface="+mj-lt"/>
              </a:rPr>
              <a:t>(11) </a:t>
            </a:r>
            <a:r>
              <a:rPr lang="de-DE" sz="1400" dirty="0">
                <a:latin typeface="+mj-lt"/>
              </a:rPr>
              <a:t>= </a:t>
            </a:r>
            <a:r>
              <a:rPr lang="de-DE" sz="1400" dirty="0" smtClean="0">
                <a:latin typeface="+mj-lt"/>
              </a:rPr>
              <a:t>9.422   </a:t>
            </a:r>
            <a:r>
              <a:rPr lang="de-DE" sz="1400" dirty="0">
                <a:latin typeface="+mj-lt"/>
              </a:rPr>
              <a:t>p </a:t>
            </a:r>
            <a:r>
              <a:rPr lang="de-DE" sz="1400" dirty="0" smtClean="0">
                <a:latin typeface="+mj-lt"/>
              </a:rPr>
              <a:t>= 0.051   </a:t>
            </a:r>
            <a:endParaRPr lang="de-DE" sz="1400" dirty="0">
              <a:latin typeface="+mj-lt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55263" y="5137447"/>
            <a:ext cx="2050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Wilcoxon</a:t>
            </a:r>
            <a:r>
              <a:rPr lang="de-DE" sz="1400" b="1" dirty="0" smtClean="0"/>
              <a:t>-Tests  </a:t>
            </a:r>
            <a:r>
              <a:rPr lang="de-DE" sz="1400" dirty="0" smtClean="0"/>
              <a:t>#p </a:t>
            </a:r>
            <a:r>
              <a:rPr lang="de-DE" sz="1400" dirty="0"/>
              <a:t>&lt; 0.05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46840816"/>
              </p:ext>
            </p:extLst>
          </p:nvPr>
        </p:nvGraphicFramePr>
        <p:xfrm>
          <a:off x="1259632" y="3778194"/>
          <a:ext cx="2988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76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n=27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88 </a:t>
                      </a:r>
                    </a:p>
                    <a:p>
                      <a:pPr algn="ctr"/>
                      <a:r>
                        <a:rPr lang="de-DE" sz="1200" baseline="0" dirty="0" err="1" smtClean="0">
                          <a:latin typeface="+mj-lt"/>
                        </a:rPr>
                        <a:t>mmHg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(76;99)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n=27</a:t>
                      </a: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78 </a:t>
                      </a:r>
                    </a:p>
                    <a:p>
                      <a:pPr algn="ctr"/>
                      <a:r>
                        <a:rPr lang="de-DE" sz="1200" dirty="0" err="1" smtClean="0">
                          <a:latin typeface="+mj-lt"/>
                        </a:rPr>
                        <a:t>mmHg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(72;91)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n=17</a:t>
                      </a: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83 </a:t>
                      </a:r>
                    </a:p>
                    <a:p>
                      <a:pPr algn="ctr"/>
                      <a:r>
                        <a:rPr lang="de-DE" sz="1200" dirty="0" err="1" smtClean="0">
                          <a:latin typeface="+mj-lt"/>
                        </a:rPr>
                        <a:t>mmHg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(75;91)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n=17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81 </a:t>
                      </a:r>
                    </a:p>
                    <a:p>
                      <a:pPr algn="ctr"/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mmHg</a:t>
                      </a:r>
                      <a:endParaRPr lang="de-DE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(72;87</a:t>
                      </a:r>
                      <a:r>
                        <a:rPr lang="de-DE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n=15</a:t>
                      </a:r>
                      <a:endParaRPr lang="de-DE" sz="12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78 </a:t>
                      </a:r>
                    </a:p>
                    <a:p>
                      <a:pPr algn="ctr"/>
                      <a:r>
                        <a:rPr lang="de-DE" sz="1200" b="0" kern="1200" baseline="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mmHg</a:t>
                      </a:r>
                      <a:endParaRPr lang="de-DE" sz="12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(74;87)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4536262"/>
              </p:ext>
            </p:extLst>
          </p:nvPr>
        </p:nvGraphicFramePr>
        <p:xfrm>
          <a:off x="5418188" y="3770300"/>
          <a:ext cx="2988000" cy="731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76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n=27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0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n=26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-7 </a:t>
                      </a:r>
                    </a:p>
                    <a:p>
                      <a:pPr algn="ctr"/>
                      <a:r>
                        <a:rPr lang="de-DE" sz="1200" dirty="0" err="1" smtClean="0">
                          <a:latin typeface="+mj-lt"/>
                        </a:rPr>
                        <a:t>mmHg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(-15;+4)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n=16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+3 </a:t>
                      </a:r>
                    </a:p>
                    <a:p>
                      <a:pPr algn="ctr"/>
                      <a:r>
                        <a:rPr lang="de-DE" sz="1200" dirty="0" err="1" smtClean="0">
                          <a:latin typeface="+mj-lt"/>
                        </a:rPr>
                        <a:t>mmHg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(-14;+8)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n=16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</a:p>
                    <a:p>
                      <a:pPr algn="ctr"/>
                      <a:r>
                        <a:rPr lang="de-DE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mmHg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(-15;+6</a:t>
                      </a:r>
                      <a:r>
                        <a:rPr lang="de-DE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n=14</a:t>
                      </a:r>
                      <a:endParaRPr lang="de-DE" sz="12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+3</a:t>
                      </a:r>
                    </a:p>
                    <a:p>
                      <a:pPr algn="ctr"/>
                      <a:r>
                        <a:rPr lang="de-DE" sz="1200" b="0" kern="1200" baseline="0" dirty="0" err="1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mmHg</a:t>
                      </a:r>
                      <a:endParaRPr lang="de-DE" sz="12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(-4;+5)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08" y="1020656"/>
            <a:ext cx="4320000" cy="291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783208"/>
            <a:ext cx="4320000" cy="3360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06313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555263" y="508030"/>
            <a:ext cx="754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smtClean="0"/>
              <a:t>Figure S1 </a:t>
            </a:r>
            <a:r>
              <a:rPr lang="de-DE" b="1" dirty="0" smtClean="0"/>
              <a:t>I</a:t>
            </a:r>
            <a:endParaRPr lang="de-DE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555263" y="4505666"/>
            <a:ext cx="3357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>
                <a:latin typeface="+mj-lt"/>
              </a:rPr>
              <a:t>Friedman-Test:  </a:t>
            </a:r>
            <a:r>
              <a:rPr lang="el-GR" sz="1400" dirty="0">
                <a:latin typeface="+mj-lt"/>
              </a:rPr>
              <a:t>Χ²</a:t>
            </a:r>
            <a:r>
              <a:rPr lang="de-DE" sz="1400" dirty="0">
                <a:latin typeface="+mj-lt"/>
              </a:rPr>
              <a:t> </a:t>
            </a:r>
            <a:r>
              <a:rPr lang="de-DE" sz="1400" dirty="0" smtClean="0">
                <a:latin typeface="+mj-lt"/>
              </a:rPr>
              <a:t>(11) </a:t>
            </a:r>
            <a:r>
              <a:rPr lang="de-DE" sz="1400" dirty="0">
                <a:latin typeface="+mj-lt"/>
              </a:rPr>
              <a:t>= </a:t>
            </a:r>
            <a:r>
              <a:rPr lang="de-DE" sz="1400" dirty="0" smtClean="0">
                <a:latin typeface="+mj-lt"/>
              </a:rPr>
              <a:t>1.264   </a:t>
            </a:r>
            <a:r>
              <a:rPr lang="de-DE" sz="1400" dirty="0">
                <a:latin typeface="+mj-lt"/>
              </a:rPr>
              <a:t>p </a:t>
            </a:r>
            <a:r>
              <a:rPr lang="de-DE" sz="1400" dirty="0" smtClean="0">
                <a:latin typeface="+mj-lt"/>
              </a:rPr>
              <a:t>= 0.867   </a:t>
            </a:r>
            <a:endParaRPr lang="de-DE" sz="1400" dirty="0">
              <a:latin typeface="+mj-lt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55263" y="4777407"/>
            <a:ext cx="2455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/>
              <a:t>Wilcoxon</a:t>
            </a:r>
            <a:r>
              <a:rPr lang="de-DE" sz="1400" b="1" dirty="0"/>
              <a:t>-Tests </a:t>
            </a:r>
            <a:r>
              <a:rPr lang="de-DE" sz="1400" b="1" dirty="0" smtClean="0"/>
              <a:t> </a:t>
            </a:r>
            <a:r>
              <a:rPr lang="de-DE" sz="1400" dirty="0" err="1" smtClean="0"/>
              <a:t>no</a:t>
            </a:r>
            <a:r>
              <a:rPr lang="de-DE" sz="1400" dirty="0" smtClean="0"/>
              <a:t> </a:t>
            </a:r>
            <a:r>
              <a:rPr lang="de-DE" sz="1400" dirty="0" err="1" smtClean="0"/>
              <a:t>significance</a:t>
            </a:r>
            <a:endParaRPr lang="de-DE" sz="14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72901150"/>
              </p:ext>
            </p:extLst>
          </p:nvPr>
        </p:nvGraphicFramePr>
        <p:xfrm>
          <a:off x="1259632" y="3634178"/>
          <a:ext cx="2988000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76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n=27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78/min 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(70;88)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n=27</a:t>
                      </a: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80/min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(71;93)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>
                          <a:latin typeface="+mj-lt"/>
                        </a:rPr>
                        <a:t>n=17</a:t>
                      </a: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77/min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(69;82)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n=17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75/min</a:t>
                      </a: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(69;85</a:t>
                      </a:r>
                      <a:r>
                        <a:rPr lang="de-DE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de-DE" sz="12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n=15</a:t>
                      </a:r>
                      <a:endParaRPr lang="de-DE" sz="12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73/min</a:t>
                      </a:r>
                      <a:endParaRPr lang="de-DE" sz="12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(65;81)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39437524"/>
              </p:ext>
            </p:extLst>
          </p:nvPr>
        </p:nvGraphicFramePr>
        <p:xfrm>
          <a:off x="5418188" y="3626284"/>
          <a:ext cx="2988000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7600">
                  <a:extLst>
                    <a:ext uri="{9D8B030D-6E8A-4147-A177-3AD203B41FA5}">
                      <a16:colId xmlns:a16="http://schemas.microsoft.com/office/drawing/2014/main" xmlns="" val="2941975127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141129133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114639385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97600">
                  <a:extLst>
                    <a:ext uri="{9D8B030D-6E8A-4147-A177-3AD203B41FA5}">
                      <a16:colId xmlns:a16="http://schemas.microsoft.com/office/drawing/2014/main" xmlns="" val="875527781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n=27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baseline="0" dirty="0">
                          <a:latin typeface="+mj-lt"/>
                        </a:rPr>
                        <a:t>0</a:t>
                      </a:r>
                      <a:endParaRPr lang="de-DE" sz="12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aseline="0" dirty="0" smtClean="0">
                          <a:latin typeface="+mj-lt"/>
                        </a:rPr>
                        <a:t>n=26</a:t>
                      </a:r>
                      <a:endParaRPr lang="de-DE" sz="1200" baseline="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+3/min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(-5;+8)</a:t>
                      </a:r>
                      <a:endParaRPr lang="de-DE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dirty="0" smtClean="0">
                          <a:latin typeface="+mj-lt"/>
                        </a:rPr>
                        <a:t>n=16</a:t>
                      </a:r>
                      <a:endParaRPr lang="de-DE" sz="1200" dirty="0">
                        <a:latin typeface="+mj-lt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-1/min</a:t>
                      </a: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(-9;+8)</a:t>
                      </a:r>
                      <a:endParaRPr lang="de-DE" sz="1200" b="1" kern="1200" dirty="0">
                        <a:solidFill>
                          <a:schemeClr val="tx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n=16</a:t>
                      </a:r>
                      <a:endParaRPr lang="de-DE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+2/min</a:t>
                      </a: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(-4;+5)</a:t>
                      </a:r>
                      <a:endParaRPr lang="de-DE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2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n=14</a:t>
                      </a:r>
                      <a:endParaRPr lang="de-DE" sz="1200" b="0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-2/min</a:t>
                      </a:r>
                    </a:p>
                    <a:p>
                      <a:pPr algn="ctr"/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(-4;+6)</a:t>
                      </a:r>
                      <a:endParaRPr lang="de-DE" sz="1200" b="1" kern="1200" dirty="0">
                        <a:solidFill>
                          <a:schemeClr val="tx1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7043658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95440"/>
            <a:ext cx="4320000" cy="279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979048"/>
            <a:ext cx="4320000" cy="2809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750809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763</Words>
  <Application>Microsoft Office PowerPoint</Application>
  <PresentationFormat>On-screen Show (4:3)</PresentationFormat>
  <Paragraphs>299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Larissa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UKT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Anja Schork</dc:creator>
  <cp:lastModifiedBy>0013434</cp:lastModifiedBy>
  <cp:revision>89</cp:revision>
  <dcterms:created xsi:type="dcterms:W3CDTF">2018-11-21T06:35:35Z</dcterms:created>
  <dcterms:modified xsi:type="dcterms:W3CDTF">2019-04-01T13:25:10Z</dcterms:modified>
</cp:coreProperties>
</file>