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1512" y="26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66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0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3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9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5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0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7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3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2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9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57E4B-C55A-CD42-BBC8-27A4D1F996CF}" type="datetimeFigureOut">
              <a:rPr lang="en-US" smtClean="0"/>
              <a:t>18-08-13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4E83F-FD68-8B4C-BCCF-D8C40B268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3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"/><Relationship Id="rId12" Type="http://schemas.openxmlformats.org/officeDocument/2006/relationships/image" Target="../media/image11.tif"/><Relationship Id="rId13" Type="http://schemas.openxmlformats.org/officeDocument/2006/relationships/image" Target="../media/image12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tif"/><Relationship Id="rId7" Type="http://schemas.openxmlformats.org/officeDocument/2006/relationships/image" Target="../media/image6.tif"/><Relationship Id="rId8" Type="http://schemas.openxmlformats.org/officeDocument/2006/relationships/image" Target="../media/image7.tif"/><Relationship Id="rId9" Type="http://schemas.openxmlformats.org/officeDocument/2006/relationships/image" Target="../media/image8.tif"/><Relationship Id="rId10" Type="http://schemas.openxmlformats.org/officeDocument/2006/relationships/image" Target="../media/image9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69048" y="683568"/>
            <a:ext cx="6631910" cy="5240357"/>
            <a:chOff x="152914" y="1286095"/>
            <a:chExt cx="6631910" cy="5240357"/>
          </a:xfrm>
        </p:grpSpPr>
        <p:pic>
          <p:nvPicPr>
            <p:cNvPr id="2" name="Picture 1" descr="3D10+VAR2CSA+DAPImerge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1586" y="1593872"/>
              <a:ext cx="1627632" cy="1627632"/>
            </a:xfrm>
            <a:prstGeom prst="rect">
              <a:avLst/>
            </a:prstGeom>
          </p:spPr>
        </p:pic>
        <p:pic>
          <p:nvPicPr>
            <p:cNvPr id="3" name="Picture 2" descr="DAPI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40" y="1593872"/>
              <a:ext cx="1627632" cy="1627632"/>
            </a:xfrm>
            <a:prstGeom prst="rect">
              <a:avLst/>
            </a:prstGeom>
          </p:spPr>
        </p:pic>
        <p:pic>
          <p:nvPicPr>
            <p:cNvPr id="4" name="Picture 3" descr="3D10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4824" y="1593872"/>
              <a:ext cx="1627632" cy="1627632"/>
            </a:xfrm>
            <a:prstGeom prst="rect">
              <a:avLst/>
            </a:prstGeom>
          </p:spPr>
        </p:pic>
        <p:pic>
          <p:nvPicPr>
            <p:cNvPr id="5" name="Picture 4" descr="Var2CSA.t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008" y="1593872"/>
              <a:ext cx="1627632" cy="1627632"/>
            </a:xfrm>
            <a:prstGeom prst="rect">
              <a:avLst/>
            </a:prstGeom>
          </p:spPr>
        </p:pic>
        <p:pic>
          <p:nvPicPr>
            <p:cNvPr id="6" name="Picture 5" descr="mouse b - DAPI.t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40" y="3243754"/>
              <a:ext cx="1627632" cy="1627632"/>
            </a:xfrm>
            <a:prstGeom prst="rect">
              <a:avLst/>
            </a:prstGeom>
          </p:spPr>
        </p:pic>
        <p:pic>
          <p:nvPicPr>
            <p:cNvPr id="7" name="Picture 6" descr="mouse b - mouse.t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4824" y="3243754"/>
              <a:ext cx="1627632" cy="1627632"/>
            </a:xfrm>
            <a:prstGeom prst="rect">
              <a:avLst/>
            </a:prstGeom>
          </p:spPr>
        </p:pic>
        <p:pic>
          <p:nvPicPr>
            <p:cNvPr id="8" name="Picture 7" descr="mouse b - green.ti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008" y="3243754"/>
              <a:ext cx="1627632" cy="1627632"/>
            </a:xfrm>
            <a:prstGeom prst="rect">
              <a:avLst/>
            </a:prstGeom>
          </p:spPr>
        </p:pic>
        <p:pic>
          <p:nvPicPr>
            <p:cNvPr id="9" name="Picture 8" descr="mouse b - merge.t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2" y="3243754"/>
              <a:ext cx="1627632" cy="1627632"/>
            </a:xfrm>
            <a:prstGeom prst="rect">
              <a:avLst/>
            </a:prstGeom>
          </p:spPr>
        </p:pic>
        <p:pic>
          <p:nvPicPr>
            <p:cNvPr id="10" name="Picture 9" descr="rabbit-a1 - DAPI.ti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40" y="4898820"/>
              <a:ext cx="1627632" cy="1627632"/>
            </a:xfrm>
            <a:prstGeom prst="rect">
              <a:avLst/>
            </a:prstGeom>
          </p:spPr>
        </p:pic>
        <p:pic>
          <p:nvPicPr>
            <p:cNvPr id="11" name="Picture 10" descr="rabbit-a1 - red.ti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4824" y="4898820"/>
              <a:ext cx="1627632" cy="1627632"/>
            </a:xfrm>
            <a:prstGeom prst="rect">
              <a:avLst/>
            </a:prstGeom>
          </p:spPr>
        </p:pic>
        <p:pic>
          <p:nvPicPr>
            <p:cNvPr id="12" name="Picture 11" descr="rabbit-a1 - rabbit.ti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008" y="4898820"/>
              <a:ext cx="1627632" cy="1627632"/>
            </a:xfrm>
            <a:prstGeom prst="rect">
              <a:avLst/>
            </a:prstGeom>
          </p:spPr>
        </p:pic>
        <p:pic>
          <p:nvPicPr>
            <p:cNvPr id="13" name="Picture 12" descr="rabbit-a1 - merge.ti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2" y="4898820"/>
              <a:ext cx="1627632" cy="162763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366" y="1286095"/>
              <a:ext cx="5369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DAPI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14273" y="1286095"/>
              <a:ext cx="12141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Anti-VAR2CSA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3182" y="1286095"/>
              <a:ext cx="14670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PvDBP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mAb</a:t>
              </a:r>
              <a:r>
                <a:rPr lang="en-US" sz="1400" dirty="0" smtClean="0"/>
                <a:t> 3D10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64444" y="1286095"/>
              <a:ext cx="663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Merge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2914" y="1542008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8443" y="4831690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6307" y="3177687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1714" y="308990"/>
            <a:ext cx="30852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Fig. S2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04774" y="6156176"/>
            <a:ext cx="6590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 smtClean="0"/>
              <a:t>Fig</a:t>
            </a:r>
            <a:r>
              <a:rPr lang="en-US" sz="1200" b="1" dirty="0"/>
              <a:t>. </a:t>
            </a:r>
            <a:r>
              <a:rPr lang="en-US" sz="1200" b="1" dirty="0" smtClean="0"/>
              <a:t>S2. </a:t>
            </a:r>
            <a:r>
              <a:rPr lang="en-US" sz="1200" b="1" dirty="0" err="1"/>
              <a:t>PvDBP</a:t>
            </a:r>
            <a:r>
              <a:rPr lang="en-US" sz="1200" b="1" dirty="0"/>
              <a:t> </a:t>
            </a:r>
            <a:r>
              <a:rPr lang="en-US" sz="1200" b="1" dirty="0" err="1"/>
              <a:t>mAb</a:t>
            </a:r>
            <a:r>
              <a:rPr lang="en-US" sz="1200" b="1" dirty="0"/>
              <a:t> 3D10 recognizes the surface of CS2 infected red blood cells. </a:t>
            </a:r>
            <a:r>
              <a:rPr lang="en-US" sz="1200" dirty="0"/>
              <a:t>(A) Immunofluorescence of </a:t>
            </a:r>
            <a:r>
              <a:rPr lang="en-US" sz="1200" dirty="0" smtClean="0"/>
              <a:t>RBCs </a:t>
            </a:r>
            <a:r>
              <a:rPr lang="en-US" sz="1200" dirty="0"/>
              <a:t>infected with </a:t>
            </a:r>
            <a:r>
              <a:rPr lang="en-US" sz="1200" dirty="0" smtClean="0"/>
              <a:t>mature </a:t>
            </a:r>
            <a:r>
              <a:rPr lang="en-US" sz="1200" i="1" dirty="0" smtClean="0"/>
              <a:t>P. falciparum </a:t>
            </a:r>
            <a:r>
              <a:rPr lang="en-US" sz="1200" dirty="0"/>
              <a:t>CS2 parasites </a:t>
            </a:r>
            <a:r>
              <a:rPr lang="en-US" sz="1200" dirty="0" smtClean="0"/>
              <a:t>stained </a:t>
            </a:r>
            <a:r>
              <a:rPr lang="en-US" sz="1200" dirty="0"/>
              <a:t>with DAPI (blue), </a:t>
            </a:r>
            <a:r>
              <a:rPr lang="en-US" sz="1200" dirty="0" err="1"/>
              <a:t>PvDBP</a:t>
            </a:r>
            <a:r>
              <a:rPr lang="en-US" sz="1200" dirty="0"/>
              <a:t> </a:t>
            </a:r>
            <a:r>
              <a:rPr lang="en-US" sz="1200" dirty="0" err="1"/>
              <a:t>mAb</a:t>
            </a:r>
            <a:r>
              <a:rPr lang="en-US" sz="1200" dirty="0"/>
              <a:t> 3D10 (red), and a rabbit polyclonal antibody to VAR2CSA (green). Controls are shown with normal mouse </a:t>
            </a:r>
            <a:r>
              <a:rPr lang="en-US" sz="1200"/>
              <a:t>serum </a:t>
            </a:r>
            <a:r>
              <a:rPr lang="en-US" sz="1200" smtClean="0"/>
              <a:t>(</a:t>
            </a:r>
            <a:r>
              <a:rPr lang="en-US" sz="1200" dirty="0"/>
              <a:t>B, </a:t>
            </a:r>
            <a:r>
              <a:rPr lang="en-US" sz="1200" dirty="0" smtClean="0"/>
              <a:t>red </a:t>
            </a:r>
            <a:r>
              <a:rPr lang="en-US" sz="1200" dirty="0"/>
              <a:t>channel) and normal rabbit serum (C, </a:t>
            </a:r>
            <a:r>
              <a:rPr lang="en-US" sz="1200" dirty="0" smtClean="0"/>
              <a:t>green </a:t>
            </a:r>
            <a:r>
              <a:rPr lang="en-US" sz="1200" dirty="0"/>
              <a:t>channel).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177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94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Alberta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Yanow</dc:creator>
  <cp:lastModifiedBy>Stephanie Yanow</cp:lastModifiedBy>
  <cp:revision>4</cp:revision>
  <dcterms:created xsi:type="dcterms:W3CDTF">2018-04-27T19:16:38Z</dcterms:created>
  <dcterms:modified xsi:type="dcterms:W3CDTF">2018-08-13T01:34:58Z</dcterms:modified>
</cp:coreProperties>
</file>