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>
        <p:scale>
          <a:sx n="106" d="100"/>
          <a:sy n="106" d="100"/>
        </p:scale>
        <p:origin x="1662" y="78"/>
      </p:cViewPr>
      <p:guideLst>
        <p:guide orient="horz" pos="3143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92496-F9BD-4D87-9AEF-DAA8D803EEBF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A8A37-C89D-435B-9752-82BD2E795C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880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77E01-870A-4AA2-8CAD-E7699656AC12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2024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Supplemental</a:t>
            </a:r>
            <a:r>
              <a:rPr kumimoji="1" lang="en-US" altLang="ja-JP" baseline="0" dirty="0" smtClean="0"/>
              <a:t> figure 2</a:t>
            </a:r>
          </a:p>
          <a:p>
            <a:r>
              <a:rPr lang="en-US" altLang="ja-JP" dirty="0"/>
              <a:t>On the H-E staining, in the </a:t>
            </a:r>
            <a:r>
              <a:rPr lang="en-US" altLang="ja-JP" dirty="0" smtClean="0"/>
              <a:t>Placebo </a:t>
            </a:r>
            <a:r>
              <a:rPr lang="en-US" altLang="ja-JP" dirty="0"/>
              <a:t>and DOCA2week, normal vascular structures were observed.</a:t>
            </a:r>
          </a:p>
          <a:p>
            <a:r>
              <a:rPr lang="en-US" altLang="ja-JP" dirty="0"/>
              <a:t>After DOCA 3week,</a:t>
            </a:r>
            <a:r>
              <a:rPr lang="ja-JP" altLang="en-US" dirty="0"/>
              <a:t>　</a:t>
            </a:r>
            <a:r>
              <a:rPr lang="en-US" altLang="ja-JP" dirty="0"/>
              <a:t>perivascular</a:t>
            </a:r>
            <a:r>
              <a:rPr lang="ja-JP" altLang="en-US" dirty="0"/>
              <a:t>　</a:t>
            </a:r>
            <a:r>
              <a:rPr lang="en-US" altLang="ja-JP" dirty="0"/>
              <a:t>space enlargement</a:t>
            </a:r>
            <a:r>
              <a:rPr lang="ja-JP" altLang="en-US" dirty="0"/>
              <a:t>　</a:t>
            </a:r>
            <a:r>
              <a:rPr lang="en-US" altLang="ja-JP" dirty="0"/>
              <a:t>and vessel wall thickening  were noted in many vessels.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B.Ratio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kumimoji="1"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vascular remodeling </a:t>
            </a:r>
            <a:r>
              <a:rPr kumimoji="1"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 </a:t>
            </a:r>
            <a:r>
              <a:rPr lang="en-US" altLang="ja-JP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1" lang="en-US" altLang="ja-JP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vessels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each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 (total 30 vessels)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kumimoji="1" lang="en-US" altLang="ja-JP" dirty="0" smtClean="0"/>
              <a:t>C.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Ratio of </a:t>
            </a:r>
            <a:r>
              <a:rPr kumimoji="1"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vascular wall thickening</a:t>
            </a:r>
            <a:r>
              <a:rPr kumimoji="1"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ja-JP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10vessels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each rat (total 30 vessels).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en-US" altLang="ja-JP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bar=20μm.</a:t>
            </a:r>
            <a:endParaRPr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77E01-870A-4AA2-8CAD-E7699656AC1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04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56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486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81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42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84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53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453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567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05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200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55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2C9DD-0F8E-4445-95A9-C855F7729C34}" type="datetimeFigureOut">
              <a:rPr kumimoji="1" lang="ja-JP" altLang="en-US" smtClean="0"/>
              <a:t>2019/2/8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9FB4A-4695-4605-8C5B-B14BD03562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875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13" Type="http://schemas.microsoft.com/office/2007/relationships/hdphoto" Target="../media/hdphoto3.wdp"/><Relationship Id="rId18" Type="http://schemas.openxmlformats.org/officeDocument/2006/relationships/image" Target="../media/image12.tiff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microsoft.com/office/2007/relationships/hdphoto" Target="../media/hdphoto4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7.tiff"/><Relationship Id="rId5" Type="http://schemas.openxmlformats.org/officeDocument/2006/relationships/image" Target="../media/image2.tiff"/><Relationship Id="rId15" Type="http://schemas.openxmlformats.org/officeDocument/2006/relationships/image" Target="../media/image10.tiff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openxmlformats.org/officeDocument/2006/relationships/image" Target="../media/image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0.tiff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tiff"/><Relationship Id="rId5" Type="http://schemas.openxmlformats.org/officeDocument/2006/relationships/image" Target="../media/image22.tiff"/><Relationship Id="rId10" Type="http://schemas.openxmlformats.org/officeDocument/2006/relationships/image" Target="../media/image19.wmf"/><Relationship Id="rId4" Type="http://schemas.openxmlformats.org/officeDocument/2006/relationships/image" Target="../media/image21.tiff"/><Relationship Id="rId9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"/><Relationship Id="rId3" Type="http://schemas.openxmlformats.org/officeDocument/2006/relationships/image" Target="../media/image29.tiff"/><Relationship Id="rId7" Type="http://schemas.openxmlformats.org/officeDocument/2006/relationships/image" Target="../media/image33.tif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tiff"/><Relationship Id="rId5" Type="http://schemas.openxmlformats.org/officeDocument/2006/relationships/image" Target="../media/image31.tiff"/><Relationship Id="rId10" Type="http://schemas.openxmlformats.org/officeDocument/2006/relationships/image" Target="../media/image36.png"/><Relationship Id="rId4" Type="http://schemas.openxmlformats.org/officeDocument/2006/relationships/image" Target="../media/image30.tiff"/><Relationship Id="rId9" Type="http://schemas.openxmlformats.org/officeDocument/2006/relationships/image" Target="../media/image3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直線コネクタ 99"/>
          <p:cNvCxnSpPr/>
          <p:nvPr/>
        </p:nvCxnSpPr>
        <p:spPr>
          <a:xfrm>
            <a:off x="1820879" y="10786592"/>
            <a:ext cx="29836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1777587" y="10569119"/>
            <a:ext cx="444920" cy="206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20μm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109" name="直線コネクタ 108"/>
          <p:cNvCxnSpPr/>
          <p:nvPr/>
        </p:nvCxnSpPr>
        <p:spPr>
          <a:xfrm>
            <a:off x="3008645" y="10919441"/>
            <a:ext cx="1332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2930544" y="10760377"/>
            <a:ext cx="42260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bg1"/>
                </a:solidFill>
              </a:rPr>
              <a:t>20μm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 rot="16200000">
            <a:off x="-731770" y="1267582"/>
            <a:ext cx="20160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(0W)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30" y="403585"/>
            <a:ext cx="2016000" cy="2016000"/>
          </a:xfrm>
          <a:prstGeom prst="rect">
            <a:avLst/>
          </a:prstGeom>
        </p:spPr>
      </p:pic>
      <p:sp>
        <p:nvSpPr>
          <p:cNvPr id="61" name="テキスト ボックス 60"/>
          <p:cNvSpPr txBox="1"/>
          <p:nvPr/>
        </p:nvSpPr>
        <p:spPr>
          <a:xfrm>
            <a:off x="436991" y="403584"/>
            <a:ext cx="956448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GFAP </a:t>
            </a:r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endParaRPr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線コネクタ 61"/>
          <p:cNvCxnSpPr/>
          <p:nvPr/>
        </p:nvCxnSpPr>
        <p:spPr>
          <a:xfrm>
            <a:off x="1536500" y="2265467"/>
            <a:ext cx="748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図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900" y="403585"/>
            <a:ext cx="972000" cy="972000"/>
          </a:xfrm>
          <a:prstGeom prst="rect">
            <a:avLst/>
          </a:prstGeom>
        </p:spPr>
      </p:pic>
      <p:sp>
        <p:nvSpPr>
          <p:cNvPr id="69" name="テキスト ボックス 68"/>
          <p:cNvSpPr txBox="1"/>
          <p:nvPr/>
        </p:nvSpPr>
        <p:spPr>
          <a:xfrm>
            <a:off x="2501164" y="403584"/>
            <a:ext cx="4096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endParaRPr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直線コネクタ 70"/>
          <p:cNvCxnSpPr/>
          <p:nvPr/>
        </p:nvCxnSpPr>
        <p:spPr>
          <a:xfrm>
            <a:off x="3021898" y="1304917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グループ化 64"/>
          <p:cNvGrpSpPr/>
          <p:nvPr/>
        </p:nvGrpSpPr>
        <p:grpSpPr>
          <a:xfrm>
            <a:off x="2479900" y="1448325"/>
            <a:ext cx="972000" cy="972000"/>
            <a:chOff x="1754767" y="3959034"/>
            <a:chExt cx="972000" cy="972000"/>
          </a:xfrm>
        </p:grpSpPr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4767" y="3959034"/>
              <a:ext cx="972000" cy="972000"/>
            </a:xfrm>
            <a:prstGeom prst="rect">
              <a:avLst/>
            </a:prstGeom>
          </p:spPr>
        </p:pic>
        <p:sp>
          <p:nvSpPr>
            <p:cNvPr id="67" name="正方形/長方形 66"/>
            <p:cNvSpPr/>
            <p:nvPr/>
          </p:nvSpPr>
          <p:spPr>
            <a:xfrm>
              <a:off x="1776867" y="3959034"/>
              <a:ext cx="408786" cy="1924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GFAP</a:t>
              </a:r>
              <a:endParaRPr kumimoji="1" lang="ja-JP" altLang="en-US" sz="12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2" name="直線コネクタ 91"/>
          <p:cNvCxnSpPr/>
          <p:nvPr/>
        </p:nvCxnSpPr>
        <p:spPr>
          <a:xfrm>
            <a:off x="3022828" y="2335571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3112844" y="3249022"/>
            <a:ext cx="42260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20μm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3112844" y="4297445"/>
            <a:ext cx="42260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20μm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 rot="16200000">
            <a:off x="2621775" y="1266594"/>
            <a:ext cx="20160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DOCA2W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3769001" y="403088"/>
            <a:ext cx="2016000" cy="2016000"/>
            <a:chOff x="277200" y="4709777"/>
            <a:chExt cx="2016000" cy="2016000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200" y="4709777"/>
              <a:ext cx="2016000" cy="2016000"/>
            </a:xfrm>
            <a:prstGeom prst="rect">
              <a:avLst/>
            </a:prstGeom>
          </p:spPr>
        </p:pic>
        <p:sp>
          <p:nvSpPr>
            <p:cNvPr id="43" name="テキスト ボックス 42"/>
            <p:cNvSpPr txBox="1"/>
            <p:nvPr/>
          </p:nvSpPr>
          <p:spPr>
            <a:xfrm>
              <a:off x="295199" y="4710273"/>
              <a:ext cx="931303" cy="18466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GFAP </a:t>
              </a:r>
              <a:r>
                <a:rPr lang="en-US" altLang="ja-JP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 </a:t>
              </a:r>
              <a:r>
                <a:rPr lang="en-US" altLang="ja-JP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Iba-1</a:t>
              </a:r>
              <a:endParaRPr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グループ化 43"/>
          <p:cNvGrpSpPr>
            <a:grpSpLocks noChangeAspect="1"/>
          </p:cNvGrpSpPr>
          <p:nvPr/>
        </p:nvGrpSpPr>
        <p:grpSpPr>
          <a:xfrm>
            <a:off x="5834534" y="1447587"/>
            <a:ext cx="972000" cy="980222"/>
            <a:chOff x="1746000" y="5496483"/>
            <a:chExt cx="936000" cy="943917"/>
          </a:xfrm>
        </p:grpSpPr>
        <p:pic>
          <p:nvPicPr>
            <p:cNvPr id="45" name="図 4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000" y="5504400"/>
              <a:ext cx="936000" cy="936000"/>
            </a:xfrm>
            <a:prstGeom prst="rect">
              <a:avLst/>
            </a:prstGeom>
          </p:spPr>
        </p:pic>
        <p:sp>
          <p:nvSpPr>
            <p:cNvPr id="46" name="正方形/長方形 45"/>
            <p:cNvSpPr/>
            <p:nvPr/>
          </p:nvSpPr>
          <p:spPr>
            <a:xfrm>
              <a:off x="1778227" y="5496483"/>
              <a:ext cx="473770" cy="2159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GFAP</a:t>
              </a:r>
              <a:endParaRPr kumimoji="1" lang="ja-JP" altLang="en-US" sz="12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5832568" y="403587"/>
            <a:ext cx="972000" cy="980016"/>
            <a:chOff x="1746000" y="4700936"/>
            <a:chExt cx="972000" cy="1017181"/>
          </a:xfrm>
        </p:grpSpPr>
        <p:pic>
          <p:nvPicPr>
            <p:cNvPr id="48" name="図 47"/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000" y="4710117"/>
              <a:ext cx="972000" cy="1008000"/>
            </a:xfrm>
            <a:prstGeom prst="rect">
              <a:avLst/>
            </a:prstGeom>
          </p:spPr>
        </p:pic>
        <p:sp>
          <p:nvSpPr>
            <p:cNvPr id="54" name="テキスト ボックス 53"/>
            <p:cNvSpPr txBox="1"/>
            <p:nvPr/>
          </p:nvSpPr>
          <p:spPr>
            <a:xfrm>
              <a:off x="1779542" y="4700936"/>
              <a:ext cx="465385" cy="19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Iba-1</a:t>
              </a:r>
              <a:endParaRPr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3" name="直線コネクタ 92"/>
          <p:cNvCxnSpPr/>
          <p:nvPr/>
        </p:nvCxnSpPr>
        <p:spPr>
          <a:xfrm>
            <a:off x="6348044" y="1292933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6348044" y="2341356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4911430" y="2290811"/>
            <a:ext cx="748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 rot="16200000">
            <a:off x="2622427" y="3390547"/>
            <a:ext cx="20160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DOCA4W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3" name="図 12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0" t="28890" r="12745" b="2965"/>
          <a:stretch>
            <a:fillRect/>
          </a:stretch>
        </p:blipFill>
        <p:spPr>
          <a:xfrm>
            <a:off x="3769923" y="2530175"/>
            <a:ext cx="2016000" cy="2016000"/>
          </a:xfrm>
          <a:prstGeom prst="rect">
            <a:avLst/>
          </a:prstGeom>
        </p:spPr>
      </p:pic>
      <p:sp>
        <p:nvSpPr>
          <p:cNvPr id="124" name="テキスト ボックス 123"/>
          <p:cNvSpPr txBox="1"/>
          <p:nvPr/>
        </p:nvSpPr>
        <p:spPr>
          <a:xfrm>
            <a:off x="3787199" y="2538384"/>
            <a:ext cx="1001523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GFAP </a:t>
            </a:r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endParaRPr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6" name="図 125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714" t="34919" r="15770" b="1984"/>
          <a:stretch>
            <a:fillRect/>
          </a:stretch>
        </p:blipFill>
        <p:spPr>
          <a:xfrm>
            <a:off x="5836323" y="3574865"/>
            <a:ext cx="972000" cy="972000"/>
          </a:xfrm>
          <a:prstGeom prst="rect">
            <a:avLst/>
          </a:prstGeom>
        </p:spPr>
      </p:pic>
      <p:sp>
        <p:nvSpPr>
          <p:cNvPr id="127" name="正方形/長方形 126"/>
          <p:cNvSpPr/>
          <p:nvPr/>
        </p:nvSpPr>
        <p:spPr>
          <a:xfrm>
            <a:off x="5836323" y="3587980"/>
            <a:ext cx="446733" cy="2109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  <a:endParaRPr kumimoji="1" lang="ja-JP" altLang="en-US" sz="1200" dirty="0">
              <a:solidFill>
                <a:srgbClr val="00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9" name="図 12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33655" r="13784" b="2570"/>
          <a:stretch>
            <a:fillRect/>
          </a:stretch>
        </p:blipFill>
        <p:spPr>
          <a:xfrm>
            <a:off x="5836323" y="2530175"/>
            <a:ext cx="972000" cy="972000"/>
          </a:xfrm>
          <a:prstGeom prst="rect">
            <a:avLst/>
          </a:prstGeom>
        </p:spPr>
      </p:pic>
      <p:sp>
        <p:nvSpPr>
          <p:cNvPr id="130" name="テキスト ボックス 129"/>
          <p:cNvSpPr txBox="1"/>
          <p:nvPr/>
        </p:nvSpPr>
        <p:spPr>
          <a:xfrm>
            <a:off x="5868000" y="2538384"/>
            <a:ext cx="480044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endParaRPr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2" name="直線コネクタ 131"/>
          <p:cNvCxnSpPr/>
          <p:nvPr/>
        </p:nvCxnSpPr>
        <p:spPr>
          <a:xfrm>
            <a:off x="4912082" y="4330670"/>
            <a:ext cx="748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 rot="16200000">
            <a:off x="-730800" y="3389269"/>
            <a:ext cx="20160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DOCA3W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3" name="グループ化 112"/>
          <p:cNvGrpSpPr/>
          <p:nvPr/>
        </p:nvGrpSpPr>
        <p:grpSpPr>
          <a:xfrm>
            <a:off x="417100" y="2523739"/>
            <a:ext cx="2016000" cy="2016000"/>
            <a:chOff x="274978" y="6317113"/>
            <a:chExt cx="2016000" cy="2016000"/>
          </a:xfrm>
        </p:grpSpPr>
        <p:pic>
          <p:nvPicPr>
            <p:cNvPr id="114" name="図 11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978" y="6317113"/>
              <a:ext cx="2016000" cy="2016000"/>
            </a:xfrm>
            <a:prstGeom prst="rect">
              <a:avLst/>
            </a:prstGeom>
          </p:spPr>
        </p:pic>
        <p:sp>
          <p:nvSpPr>
            <p:cNvPr id="115" name="テキスト ボックス 114"/>
            <p:cNvSpPr txBox="1"/>
            <p:nvPr/>
          </p:nvSpPr>
          <p:spPr>
            <a:xfrm>
              <a:off x="293477" y="6332400"/>
              <a:ext cx="988931" cy="18466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GFAP </a:t>
              </a:r>
              <a:r>
                <a:rPr lang="en-US" altLang="ja-JP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 </a:t>
              </a:r>
              <a:r>
                <a:rPr lang="en-US" altLang="ja-JP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Iba-1</a:t>
              </a:r>
              <a:endParaRPr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2479900" y="2523739"/>
            <a:ext cx="972000" cy="972000"/>
            <a:chOff x="1708645" y="6317113"/>
            <a:chExt cx="972000" cy="972000"/>
          </a:xfrm>
        </p:grpSpPr>
        <p:pic>
          <p:nvPicPr>
            <p:cNvPr id="117" name="図 116"/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645" y="6317113"/>
              <a:ext cx="972000" cy="972000"/>
            </a:xfrm>
            <a:prstGeom prst="rect">
              <a:avLst/>
            </a:prstGeom>
          </p:spPr>
        </p:pic>
        <p:sp>
          <p:nvSpPr>
            <p:cNvPr id="118" name="テキスト ボックス 117"/>
            <p:cNvSpPr txBox="1"/>
            <p:nvPr/>
          </p:nvSpPr>
          <p:spPr>
            <a:xfrm>
              <a:off x="1730745" y="6331758"/>
              <a:ext cx="408786" cy="18466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Iba-1</a:t>
              </a:r>
              <a:endParaRPr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2479900" y="3569755"/>
            <a:ext cx="972000" cy="972000"/>
            <a:chOff x="1673458" y="6788363"/>
            <a:chExt cx="972000" cy="972000"/>
          </a:xfrm>
        </p:grpSpPr>
        <p:pic>
          <p:nvPicPr>
            <p:cNvPr id="120" name="図 119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3458" y="6788363"/>
              <a:ext cx="972000" cy="972000"/>
            </a:xfrm>
            <a:prstGeom prst="rect">
              <a:avLst/>
            </a:prstGeom>
          </p:spPr>
        </p:pic>
        <p:sp>
          <p:nvSpPr>
            <p:cNvPr id="121" name="正方形/長方形 120"/>
            <p:cNvSpPr/>
            <p:nvPr/>
          </p:nvSpPr>
          <p:spPr>
            <a:xfrm>
              <a:off x="1692029" y="6793226"/>
              <a:ext cx="435597" cy="183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GFAP</a:t>
              </a:r>
              <a:endParaRPr kumimoji="1" lang="ja-JP" altLang="en-US" sz="12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1" name="直線コネクタ 130"/>
          <p:cNvCxnSpPr/>
          <p:nvPr/>
        </p:nvCxnSpPr>
        <p:spPr>
          <a:xfrm>
            <a:off x="1563095" y="4323487"/>
            <a:ext cx="748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2995654" y="3391768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138"/>
          <p:cNvCxnSpPr/>
          <p:nvPr/>
        </p:nvCxnSpPr>
        <p:spPr>
          <a:xfrm>
            <a:off x="6335551" y="3400414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>
            <a:off x="2995200" y="4439128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/>
          <p:nvPr/>
        </p:nvCxnSpPr>
        <p:spPr>
          <a:xfrm>
            <a:off x="6336000" y="4447774"/>
            <a:ext cx="334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222995" y="5295487"/>
            <a:ext cx="6447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altLang="ja-JP" sz="1200" b="1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S1.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Morphological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changes of astrocyte foot processes making up the small vessel wall in DOCA-salt rats. </a:t>
            </a:r>
            <a:r>
              <a:rPr lang="ja-JP" altLang="en-US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Shrinkage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of astrocyte foot processes was observed in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DOCA4W.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Scale bars: 50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µm.</a:t>
            </a:r>
            <a:endParaRPr lang="ja-JP" altLang="ja-JP" sz="12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16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3240000"/>
            <a:ext cx="2052000" cy="1539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0" y="3240000"/>
            <a:ext cx="2052000" cy="15390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000" y="3240000"/>
            <a:ext cx="2052000" cy="15390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80000" y="387900"/>
            <a:ext cx="553956" cy="3077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546000" y="410802"/>
            <a:ext cx="553956" cy="3077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 rot="16200000">
            <a:off x="2337839" y="1411325"/>
            <a:ext cx="32598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Perivascular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space </a:t>
            </a:r>
          </a:p>
          <a:p>
            <a:pPr algn="ctr"/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enlargement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438800" y="1209994"/>
            <a:ext cx="1972800" cy="1080000"/>
          </a:xfrm>
          <a:prstGeom prst="rect">
            <a:avLst/>
          </a:prstGeom>
        </p:spPr>
      </p:pic>
      <p:sp>
        <p:nvSpPr>
          <p:cNvPr id="58" name="テキスト ボックス 57"/>
          <p:cNvSpPr txBox="1"/>
          <p:nvPr/>
        </p:nvSpPr>
        <p:spPr>
          <a:xfrm rot="16200000">
            <a:off x="-437333" y="1495814"/>
            <a:ext cx="21850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Vessel wall thickening (%)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図 10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108800" y="1218650"/>
            <a:ext cx="1972800" cy="1080000"/>
          </a:xfrm>
          <a:prstGeom prst="rect">
            <a:avLst/>
          </a:prstGeom>
        </p:spPr>
      </p:pic>
      <p:grpSp>
        <p:nvGrpSpPr>
          <p:cNvPr id="16" name="グループ化 15"/>
          <p:cNvGrpSpPr/>
          <p:nvPr/>
        </p:nvGrpSpPr>
        <p:grpSpPr>
          <a:xfrm>
            <a:off x="1346190" y="598947"/>
            <a:ext cx="1476000" cy="690534"/>
            <a:chOff x="963123" y="256790"/>
            <a:chExt cx="1963292" cy="690534"/>
          </a:xfrm>
        </p:grpSpPr>
        <p:cxnSp>
          <p:nvCxnSpPr>
            <p:cNvPr id="133" name="直線コネクタ 132"/>
            <p:cNvCxnSpPr/>
            <p:nvPr/>
          </p:nvCxnSpPr>
          <p:spPr>
            <a:xfrm>
              <a:off x="964415" y="592881"/>
              <a:ext cx="133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>
              <a:off x="963123" y="471596"/>
              <a:ext cx="196316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1630415" y="879659"/>
              <a:ext cx="68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>
              <a:off x="1630415" y="742190"/>
              <a:ext cx="12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テキスト ボックス 136"/>
            <p:cNvSpPr txBox="1"/>
            <p:nvPr/>
          </p:nvSpPr>
          <p:spPr>
            <a:xfrm>
              <a:off x="2246801" y="545597"/>
              <a:ext cx="64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##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テキスト ボックス 137"/>
            <p:cNvSpPr txBox="1"/>
            <p:nvPr/>
          </p:nvSpPr>
          <p:spPr>
            <a:xfrm>
              <a:off x="1816773" y="685714"/>
              <a:ext cx="478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##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テキスト ボックス 138"/>
            <p:cNvSpPr txBox="1"/>
            <p:nvPr/>
          </p:nvSpPr>
          <p:spPr>
            <a:xfrm>
              <a:off x="2243968" y="256790"/>
              <a:ext cx="5599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1814507" y="413297"/>
              <a:ext cx="7612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08085" y="1141684"/>
            <a:ext cx="2308600" cy="1688348"/>
            <a:chOff x="808085" y="873666"/>
            <a:chExt cx="2308600" cy="1688348"/>
          </a:xfrm>
        </p:grpSpPr>
        <p:grpSp>
          <p:nvGrpSpPr>
            <p:cNvPr id="158" name="グループ化 157"/>
            <p:cNvGrpSpPr/>
            <p:nvPr/>
          </p:nvGrpSpPr>
          <p:grpSpPr>
            <a:xfrm rot="10800000">
              <a:off x="1063800" y="955636"/>
              <a:ext cx="91184" cy="1081123"/>
              <a:chOff x="4266016" y="8355698"/>
              <a:chExt cx="91184" cy="1061298"/>
            </a:xfrm>
          </p:grpSpPr>
          <p:cxnSp>
            <p:nvCxnSpPr>
              <p:cNvPr id="159" name="直線コネクタ 158"/>
              <p:cNvCxnSpPr/>
              <p:nvPr/>
            </p:nvCxnSpPr>
            <p:spPr>
              <a:xfrm>
                <a:off x="4266016" y="9416996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/>
              <p:cNvCxnSpPr/>
              <p:nvPr/>
            </p:nvCxnSpPr>
            <p:spPr>
              <a:xfrm>
                <a:off x="4267200" y="9207087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コネクタ 160"/>
              <p:cNvCxnSpPr/>
              <p:nvPr/>
            </p:nvCxnSpPr>
            <p:spPr>
              <a:xfrm>
                <a:off x="4267200" y="8994000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/>
              <p:cNvCxnSpPr/>
              <p:nvPr/>
            </p:nvCxnSpPr>
            <p:spPr>
              <a:xfrm>
                <a:off x="4267200" y="8781600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/>
              <p:cNvCxnSpPr/>
              <p:nvPr/>
            </p:nvCxnSpPr>
            <p:spPr>
              <a:xfrm>
                <a:off x="4267200" y="8569200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線コネクタ 163"/>
              <p:cNvCxnSpPr/>
              <p:nvPr/>
            </p:nvCxnSpPr>
            <p:spPr>
              <a:xfrm>
                <a:off x="4267200" y="8355698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5" name="テキスト ボックス 164"/>
            <p:cNvSpPr txBox="1"/>
            <p:nvPr/>
          </p:nvSpPr>
          <p:spPr>
            <a:xfrm>
              <a:off x="808085" y="873666"/>
              <a:ext cx="244846" cy="1246495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6" name="直線コネクタ 165"/>
            <p:cNvCxnSpPr/>
            <p:nvPr/>
          </p:nvCxnSpPr>
          <p:spPr>
            <a:xfrm>
              <a:off x="1111685" y="951053"/>
              <a:ext cx="0" cy="10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/>
            <p:cNvCxnSpPr/>
            <p:nvPr/>
          </p:nvCxnSpPr>
          <p:spPr>
            <a:xfrm flipV="1">
              <a:off x="1106253" y="2034186"/>
              <a:ext cx="1972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8" name="グループ化 187"/>
            <p:cNvGrpSpPr/>
            <p:nvPr/>
          </p:nvGrpSpPr>
          <p:grpSpPr>
            <a:xfrm>
              <a:off x="1106090" y="2062743"/>
              <a:ext cx="2010595" cy="499271"/>
              <a:chOff x="1101457" y="9430594"/>
              <a:chExt cx="2010595" cy="499271"/>
            </a:xfrm>
          </p:grpSpPr>
          <p:sp>
            <p:nvSpPr>
              <p:cNvPr id="189" name="テキスト ボックス 188"/>
              <p:cNvSpPr txBox="1"/>
              <p:nvPr/>
            </p:nvSpPr>
            <p:spPr>
              <a:xfrm>
                <a:off x="1887310" y="9668255"/>
                <a:ext cx="12247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DOCA-salt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テキスト ボックス 189"/>
              <p:cNvSpPr txBox="1"/>
              <p:nvPr/>
            </p:nvSpPr>
            <p:spPr>
              <a:xfrm>
                <a:off x="1101457" y="9430594"/>
                <a:ext cx="473017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kumimoji="1"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91" name="直線コネクタ 190"/>
              <p:cNvCxnSpPr/>
              <p:nvPr/>
            </p:nvCxnSpPr>
            <p:spPr>
              <a:xfrm flipV="1">
                <a:off x="1699058" y="9654300"/>
                <a:ext cx="1224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テキスト ボックス 191"/>
              <p:cNvSpPr txBox="1"/>
              <p:nvPr/>
            </p:nvSpPr>
            <p:spPr>
              <a:xfrm>
                <a:off x="1672657" y="9430594"/>
                <a:ext cx="312408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2W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テキスト ボックス 192"/>
              <p:cNvSpPr txBox="1"/>
              <p:nvPr/>
            </p:nvSpPr>
            <p:spPr>
              <a:xfrm>
                <a:off x="2157134" y="9439202"/>
                <a:ext cx="312408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ja-JP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テキスト ボックス 193"/>
              <p:cNvSpPr txBox="1"/>
              <p:nvPr/>
            </p:nvSpPr>
            <p:spPr>
              <a:xfrm>
                <a:off x="2649161" y="9430594"/>
                <a:ext cx="312408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4W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96" name="グループ化 195"/>
          <p:cNvGrpSpPr/>
          <p:nvPr/>
        </p:nvGrpSpPr>
        <p:grpSpPr>
          <a:xfrm>
            <a:off x="4135986" y="1132458"/>
            <a:ext cx="2308600" cy="1688348"/>
            <a:chOff x="808085" y="873666"/>
            <a:chExt cx="2308600" cy="1688348"/>
          </a:xfrm>
        </p:grpSpPr>
        <p:grpSp>
          <p:nvGrpSpPr>
            <p:cNvPr id="197" name="グループ化 196"/>
            <p:cNvGrpSpPr/>
            <p:nvPr/>
          </p:nvGrpSpPr>
          <p:grpSpPr>
            <a:xfrm rot="10800000">
              <a:off x="1063800" y="955636"/>
              <a:ext cx="91184" cy="1081123"/>
              <a:chOff x="4266016" y="8355698"/>
              <a:chExt cx="91184" cy="1061298"/>
            </a:xfrm>
          </p:grpSpPr>
          <p:cxnSp>
            <p:nvCxnSpPr>
              <p:cNvPr id="208" name="直線コネクタ 207"/>
              <p:cNvCxnSpPr/>
              <p:nvPr/>
            </p:nvCxnSpPr>
            <p:spPr>
              <a:xfrm>
                <a:off x="4266016" y="9416996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/>
              <p:cNvCxnSpPr/>
              <p:nvPr/>
            </p:nvCxnSpPr>
            <p:spPr>
              <a:xfrm>
                <a:off x="4267200" y="9207087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線コネクタ 209"/>
              <p:cNvCxnSpPr/>
              <p:nvPr/>
            </p:nvCxnSpPr>
            <p:spPr>
              <a:xfrm>
                <a:off x="4267200" y="8994000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/>
              <p:cNvCxnSpPr/>
              <p:nvPr/>
            </p:nvCxnSpPr>
            <p:spPr>
              <a:xfrm>
                <a:off x="4267200" y="8781600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/>
              <p:cNvCxnSpPr/>
              <p:nvPr/>
            </p:nvCxnSpPr>
            <p:spPr>
              <a:xfrm>
                <a:off x="4267200" y="8569200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線コネクタ 212"/>
              <p:cNvCxnSpPr/>
              <p:nvPr/>
            </p:nvCxnSpPr>
            <p:spPr>
              <a:xfrm>
                <a:off x="4267200" y="8355698"/>
                <a:ext cx="9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8" name="テキスト ボックス 197"/>
            <p:cNvSpPr txBox="1"/>
            <p:nvPr/>
          </p:nvSpPr>
          <p:spPr>
            <a:xfrm>
              <a:off x="808085" y="873666"/>
              <a:ext cx="244846" cy="1246495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  <a:p>
              <a:pPr algn="r"/>
              <a:endParaRPr lang="en-US" altLang="ja-JP" sz="3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9" name="直線コネクタ 198"/>
            <p:cNvCxnSpPr/>
            <p:nvPr/>
          </p:nvCxnSpPr>
          <p:spPr>
            <a:xfrm>
              <a:off x="1111685" y="951053"/>
              <a:ext cx="0" cy="10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/>
            <p:cNvCxnSpPr/>
            <p:nvPr/>
          </p:nvCxnSpPr>
          <p:spPr>
            <a:xfrm flipV="1">
              <a:off x="1106253" y="2037523"/>
              <a:ext cx="1972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1" name="グループ化 200"/>
            <p:cNvGrpSpPr/>
            <p:nvPr/>
          </p:nvGrpSpPr>
          <p:grpSpPr>
            <a:xfrm>
              <a:off x="1106090" y="2062743"/>
              <a:ext cx="2010595" cy="499271"/>
              <a:chOff x="1101457" y="9430594"/>
              <a:chExt cx="2010595" cy="499271"/>
            </a:xfrm>
          </p:grpSpPr>
          <p:sp>
            <p:nvSpPr>
              <p:cNvPr id="202" name="テキスト ボックス 201"/>
              <p:cNvSpPr txBox="1"/>
              <p:nvPr/>
            </p:nvSpPr>
            <p:spPr>
              <a:xfrm>
                <a:off x="1887310" y="9668255"/>
                <a:ext cx="12247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DOCA-salt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テキスト ボックス 202"/>
              <p:cNvSpPr txBox="1"/>
              <p:nvPr/>
            </p:nvSpPr>
            <p:spPr>
              <a:xfrm>
                <a:off x="1101457" y="9430594"/>
                <a:ext cx="473017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kumimoji="1"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4" name="直線コネクタ 203"/>
              <p:cNvCxnSpPr/>
              <p:nvPr/>
            </p:nvCxnSpPr>
            <p:spPr>
              <a:xfrm flipV="1">
                <a:off x="1699058" y="9654300"/>
                <a:ext cx="1224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テキスト ボックス 204"/>
              <p:cNvSpPr txBox="1"/>
              <p:nvPr/>
            </p:nvSpPr>
            <p:spPr>
              <a:xfrm>
                <a:off x="1672657" y="9430594"/>
                <a:ext cx="312408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2W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テキスト ボックス 205"/>
              <p:cNvSpPr txBox="1"/>
              <p:nvPr/>
            </p:nvSpPr>
            <p:spPr>
              <a:xfrm>
                <a:off x="2157134" y="9439202"/>
                <a:ext cx="312408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ja-JP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テキスト ボックス 206"/>
              <p:cNvSpPr txBox="1"/>
              <p:nvPr/>
            </p:nvSpPr>
            <p:spPr>
              <a:xfrm>
                <a:off x="2649161" y="9430594"/>
                <a:ext cx="312408" cy="2616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ja-JP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4W</a:t>
                </a:r>
                <a:endPara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9" name="グループ化 218"/>
          <p:cNvGrpSpPr/>
          <p:nvPr/>
        </p:nvGrpSpPr>
        <p:grpSpPr>
          <a:xfrm>
            <a:off x="4673314" y="603141"/>
            <a:ext cx="1476000" cy="690534"/>
            <a:chOff x="963123" y="256790"/>
            <a:chExt cx="1963292" cy="690534"/>
          </a:xfrm>
        </p:grpSpPr>
        <p:cxnSp>
          <p:nvCxnSpPr>
            <p:cNvPr id="220" name="直線コネクタ 219"/>
            <p:cNvCxnSpPr/>
            <p:nvPr/>
          </p:nvCxnSpPr>
          <p:spPr>
            <a:xfrm>
              <a:off x="964415" y="592881"/>
              <a:ext cx="133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/>
            <p:cNvCxnSpPr/>
            <p:nvPr/>
          </p:nvCxnSpPr>
          <p:spPr>
            <a:xfrm>
              <a:off x="963123" y="471596"/>
              <a:ext cx="196316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/>
            <p:cNvCxnSpPr/>
            <p:nvPr/>
          </p:nvCxnSpPr>
          <p:spPr>
            <a:xfrm>
              <a:off x="1630415" y="879659"/>
              <a:ext cx="68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/>
            <p:nvPr/>
          </p:nvCxnSpPr>
          <p:spPr>
            <a:xfrm>
              <a:off x="1630415" y="742190"/>
              <a:ext cx="12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テキスト ボックス 223"/>
            <p:cNvSpPr txBox="1"/>
            <p:nvPr/>
          </p:nvSpPr>
          <p:spPr>
            <a:xfrm>
              <a:off x="2246801" y="545597"/>
              <a:ext cx="64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##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1816773" y="685714"/>
              <a:ext cx="478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##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テキスト ボックス 225"/>
            <p:cNvSpPr txBox="1"/>
            <p:nvPr/>
          </p:nvSpPr>
          <p:spPr>
            <a:xfrm>
              <a:off x="2243968" y="256790"/>
              <a:ext cx="5599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テキスト ボックス 226"/>
            <p:cNvSpPr txBox="1"/>
            <p:nvPr/>
          </p:nvSpPr>
          <p:spPr>
            <a:xfrm>
              <a:off x="1814507" y="413297"/>
              <a:ext cx="7612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496234" y="4999667"/>
            <a:ext cx="57978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Quantitative analysis of vessel wall thickening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perivascular space enlargement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1C. Significance is expressed as **P&lt;0.01 relative to the control and ##P&lt;0.01 relative to DOCA2W using the Tukey-Kramer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test.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Hematoxylin and eosin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brain tissues. Scale bars: 50</a:t>
            </a:r>
            <a:r>
              <a:rPr lang="el-GR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80000" y="2909032"/>
            <a:ext cx="553956" cy="3077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1555" y="4493812"/>
            <a:ext cx="1731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Placebo</a:t>
            </a:r>
            <a:r>
              <a:rPr kumimoji="1" lang="ja-JP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2W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304000" y="4492800"/>
            <a:ext cx="1731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Placebo</a:t>
            </a:r>
            <a:r>
              <a:rPr kumimoji="1" lang="ja-JP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428000" y="4492800"/>
            <a:ext cx="1731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Placebo</a:t>
            </a:r>
            <a:r>
              <a:rPr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4W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50857" y="4680000"/>
            <a:ext cx="2925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3952517" y="4680000"/>
            <a:ext cx="2925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1847859" y="4680000"/>
            <a:ext cx="2925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81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80000" y="276470"/>
            <a:ext cx="360000" cy="3077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ja-JP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-729258" y="1389097"/>
            <a:ext cx="20160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DOCA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528081"/>
            <a:ext cx="2016000" cy="2016000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>
            <a:off x="1721212" y="2421898"/>
            <a:ext cx="61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18995" y="538249"/>
            <a:ext cx="1097329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CD163 </a:t>
            </a:r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endParaRPr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円/楕円 10"/>
          <p:cNvSpPr>
            <a:spLocks noChangeAspect="1"/>
          </p:cNvSpPr>
          <p:nvPr/>
        </p:nvSpPr>
        <p:spPr>
          <a:xfrm>
            <a:off x="1102655" y="1824843"/>
            <a:ext cx="395638" cy="651600"/>
          </a:xfrm>
          <a:prstGeom prst="ellipse">
            <a:avLst/>
          </a:prstGeom>
          <a:noFill/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80400" y="526630"/>
            <a:ext cx="2016000" cy="20160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543200" y="526631"/>
            <a:ext cx="2016000" cy="201600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2491703" y="545283"/>
            <a:ext cx="418975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endParaRPr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64204" y="533965"/>
            <a:ext cx="514611" cy="18466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CD163</a:t>
            </a:r>
            <a:endParaRPr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5832568" y="2421898"/>
            <a:ext cx="61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768275" y="2422173"/>
            <a:ext cx="61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>
            <a:spLocks noChangeAspect="1"/>
          </p:cNvSpPr>
          <p:nvPr/>
        </p:nvSpPr>
        <p:spPr>
          <a:xfrm>
            <a:off x="3177318" y="1824843"/>
            <a:ext cx="395639" cy="651600"/>
          </a:xfrm>
          <a:prstGeom prst="ellipse">
            <a:avLst/>
          </a:prstGeom>
          <a:noFill/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円/楕円 18"/>
          <p:cNvSpPr>
            <a:spLocks noChangeAspect="1"/>
          </p:cNvSpPr>
          <p:nvPr/>
        </p:nvSpPr>
        <p:spPr>
          <a:xfrm>
            <a:off x="5206932" y="1824573"/>
            <a:ext cx="395639" cy="651600"/>
          </a:xfrm>
          <a:prstGeom prst="ellipse">
            <a:avLst/>
          </a:prstGeom>
          <a:noFill/>
          <a:ln w="19050" cmpd="sng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2838814"/>
            <a:ext cx="2015005" cy="2015005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1444728" y="2845165"/>
            <a:ext cx="984050" cy="369332"/>
          </a:xfrm>
          <a:prstGeom prst="rect">
            <a:avLst/>
          </a:prstGeom>
          <a:noFill/>
        </p:spPr>
        <p:txBody>
          <a:bodyPr wrap="square" lIns="72000" tIns="0" rIns="0" bIns="0" rtlCol="0">
            <a:spAutoFit/>
          </a:bodyPr>
          <a:lstStyle/>
          <a:p>
            <a:pPr algn="ctr"/>
            <a:r>
              <a:rPr kumimoji="1" lang="en-US" altLang="ja-JP" sz="12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CD206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r>
              <a:rPr lang="ja-JP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kumimoji="1" lang="ja-JP" altLang="en-US" sz="12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フリーフォーム 22"/>
          <p:cNvSpPr/>
          <p:nvPr/>
        </p:nvSpPr>
        <p:spPr>
          <a:xfrm>
            <a:off x="937707" y="3438056"/>
            <a:ext cx="613908" cy="755374"/>
          </a:xfrm>
          <a:custGeom>
            <a:avLst/>
            <a:gdLst>
              <a:gd name="connsiteX0" fmla="*/ 735495 w 767385"/>
              <a:gd name="connsiteY0" fmla="*/ 715618 h 944218"/>
              <a:gd name="connsiteX1" fmla="*/ 685800 w 767385"/>
              <a:gd name="connsiteY1" fmla="*/ 755374 h 944218"/>
              <a:gd name="connsiteX2" fmla="*/ 655982 w 767385"/>
              <a:gd name="connsiteY2" fmla="*/ 785192 h 944218"/>
              <a:gd name="connsiteX3" fmla="*/ 596348 w 767385"/>
              <a:gd name="connsiteY3" fmla="*/ 824948 h 944218"/>
              <a:gd name="connsiteX4" fmla="*/ 576469 w 767385"/>
              <a:gd name="connsiteY4" fmla="*/ 844826 h 944218"/>
              <a:gd name="connsiteX5" fmla="*/ 536713 w 767385"/>
              <a:gd name="connsiteY5" fmla="*/ 864705 h 944218"/>
              <a:gd name="connsiteX6" fmla="*/ 506895 w 767385"/>
              <a:gd name="connsiteY6" fmla="*/ 884583 h 944218"/>
              <a:gd name="connsiteX7" fmla="*/ 437321 w 767385"/>
              <a:gd name="connsiteY7" fmla="*/ 924339 h 944218"/>
              <a:gd name="connsiteX8" fmla="*/ 377687 w 767385"/>
              <a:gd name="connsiteY8" fmla="*/ 944218 h 944218"/>
              <a:gd name="connsiteX9" fmla="*/ 89452 w 767385"/>
              <a:gd name="connsiteY9" fmla="*/ 924339 h 944218"/>
              <a:gd name="connsiteX10" fmla="*/ 29817 w 767385"/>
              <a:gd name="connsiteY10" fmla="*/ 864705 h 944218"/>
              <a:gd name="connsiteX11" fmla="*/ 0 w 767385"/>
              <a:gd name="connsiteY11" fmla="*/ 834887 h 944218"/>
              <a:gd name="connsiteX12" fmla="*/ 59635 w 767385"/>
              <a:gd name="connsiteY12" fmla="*/ 695739 h 944218"/>
              <a:gd name="connsiteX13" fmla="*/ 99391 w 767385"/>
              <a:gd name="connsiteY13" fmla="*/ 655983 h 944218"/>
              <a:gd name="connsiteX14" fmla="*/ 119269 w 767385"/>
              <a:gd name="connsiteY14" fmla="*/ 626165 h 944218"/>
              <a:gd name="connsiteX15" fmla="*/ 149087 w 767385"/>
              <a:gd name="connsiteY15" fmla="*/ 596348 h 944218"/>
              <a:gd name="connsiteX16" fmla="*/ 168965 w 767385"/>
              <a:gd name="connsiteY16" fmla="*/ 556592 h 944218"/>
              <a:gd name="connsiteX17" fmla="*/ 188843 w 767385"/>
              <a:gd name="connsiteY17" fmla="*/ 536713 h 944218"/>
              <a:gd name="connsiteX18" fmla="*/ 208721 w 767385"/>
              <a:gd name="connsiteY18" fmla="*/ 506896 h 944218"/>
              <a:gd name="connsiteX19" fmla="*/ 238539 w 767385"/>
              <a:gd name="connsiteY19" fmla="*/ 308113 h 944218"/>
              <a:gd name="connsiteX20" fmla="*/ 278295 w 767385"/>
              <a:gd name="connsiteY20" fmla="*/ 188844 h 944218"/>
              <a:gd name="connsiteX21" fmla="*/ 308113 w 767385"/>
              <a:gd name="connsiteY21" fmla="*/ 149087 h 944218"/>
              <a:gd name="connsiteX22" fmla="*/ 327991 w 767385"/>
              <a:gd name="connsiteY22" fmla="*/ 119270 h 944218"/>
              <a:gd name="connsiteX23" fmla="*/ 387626 w 767385"/>
              <a:gd name="connsiteY23" fmla="*/ 59635 h 944218"/>
              <a:gd name="connsiteX24" fmla="*/ 397565 w 767385"/>
              <a:gd name="connsiteY24" fmla="*/ 29818 h 944218"/>
              <a:gd name="connsiteX25" fmla="*/ 477078 w 767385"/>
              <a:gd name="connsiteY25" fmla="*/ 0 h 944218"/>
              <a:gd name="connsiteX26" fmla="*/ 626165 w 767385"/>
              <a:gd name="connsiteY26" fmla="*/ 19879 h 944218"/>
              <a:gd name="connsiteX27" fmla="*/ 646043 w 767385"/>
              <a:gd name="connsiteY27" fmla="*/ 49696 h 944218"/>
              <a:gd name="connsiteX28" fmla="*/ 685800 w 767385"/>
              <a:gd name="connsiteY28" fmla="*/ 159026 h 944218"/>
              <a:gd name="connsiteX29" fmla="*/ 725556 w 767385"/>
              <a:gd name="connsiteY29" fmla="*/ 228600 h 944218"/>
              <a:gd name="connsiteX30" fmla="*/ 745435 w 767385"/>
              <a:gd name="connsiteY30" fmla="*/ 268357 h 944218"/>
              <a:gd name="connsiteX31" fmla="*/ 735495 w 767385"/>
              <a:gd name="connsiteY31" fmla="*/ 705679 h 944218"/>
              <a:gd name="connsiteX32" fmla="*/ 735495 w 767385"/>
              <a:gd name="connsiteY32" fmla="*/ 715618 h 944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67385" h="944218">
                <a:moveTo>
                  <a:pt x="735495" y="715618"/>
                </a:moveTo>
                <a:cubicBezTo>
                  <a:pt x="727213" y="723900"/>
                  <a:pt x="701765" y="741405"/>
                  <a:pt x="685800" y="755374"/>
                </a:cubicBezTo>
                <a:cubicBezTo>
                  <a:pt x="675222" y="764630"/>
                  <a:pt x="667077" y="776562"/>
                  <a:pt x="655982" y="785192"/>
                </a:cubicBezTo>
                <a:cubicBezTo>
                  <a:pt x="637124" y="799859"/>
                  <a:pt x="613241" y="808055"/>
                  <a:pt x="596348" y="824948"/>
                </a:cubicBezTo>
                <a:cubicBezTo>
                  <a:pt x="589722" y="831574"/>
                  <a:pt x="584266" y="839628"/>
                  <a:pt x="576469" y="844826"/>
                </a:cubicBezTo>
                <a:cubicBezTo>
                  <a:pt x="564141" y="853045"/>
                  <a:pt x="549577" y="857354"/>
                  <a:pt x="536713" y="864705"/>
                </a:cubicBezTo>
                <a:cubicBezTo>
                  <a:pt x="526341" y="870632"/>
                  <a:pt x="516834" y="877957"/>
                  <a:pt x="506895" y="884583"/>
                </a:cubicBezTo>
                <a:cubicBezTo>
                  <a:pt x="475073" y="932316"/>
                  <a:pt x="502370" y="906598"/>
                  <a:pt x="437321" y="924339"/>
                </a:cubicBezTo>
                <a:cubicBezTo>
                  <a:pt x="417106" y="929852"/>
                  <a:pt x="377687" y="944218"/>
                  <a:pt x="377687" y="944218"/>
                </a:cubicBezTo>
                <a:cubicBezTo>
                  <a:pt x="281609" y="937592"/>
                  <a:pt x="183337" y="945798"/>
                  <a:pt x="89452" y="924339"/>
                </a:cubicBezTo>
                <a:cubicBezTo>
                  <a:pt x="62047" y="918075"/>
                  <a:pt x="49695" y="884583"/>
                  <a:pt x="29817" y="864705"/>
                </a:cubicBezTo>
                <a:lnTo>
                  <a:pt x="0" y="834887"/>
                </a:lnTo>
                <a:cubicBezTo>
                  <a:pt x="16981" y="665073"/>
                  <a:pt x="-19202" y="787716"/>
                  <a:pt x="59635" y="695739"/>
                </a:cubicBezTo>
                <a:cubicBezTo>
                  <a:pt x="102042" y="646265"/>
                  <a:pt x="30480" y="678953"/>
                  <a:pt x="99391" y="655983"/>
                </a:cubicBezTo>
                <a:cubicBezTo>
                  <a:pt x="106017" y="646044"/>
                  <a:pt x="111622" y="635342"/>
                  <a:pt x="119269" y="626165"/>
                </a:cubicBezTo>
                <a:cubicBezTo>
                  <a:pt x="128268" y="615367"/>
                  <a:pt x="140917" y="607786"/>
                  <a:pt x="149087" y="596348"/>
                </a:cubicBezTo>
                <a:cubicBezTo>
                  <a:pt x="157699" y="584292"/>
                  <a:pt x="160747" y="568920"/>
                  <a:pt x="168965" y="556592"/>
                </a:cubicBezTo>
                <a:cubicBezTo>
                  <a:pt x="174163" y="548795"/>
                  <a:pt x="182989" y="544030"/>
                  <a:pt x="188843" y="536713"/>
                </a:cubicBezTo>
                <a:cubicBezTo>
                  <a:pt x="196305" y="527385"/>
                  <a:pt x="202095" y="516835"/>
                  <a:pt x="208721" y="506896"/>
                </a:cubicBezTo>
                <a:cubicBezTo>
                  <a:pt x="230356" y="398728"/>
                  <a:pt x="210902" y="501577"/>
                  <a:pt x="238539" y="308113"/>
                </a:cubicBezTo>
                <a:cubicBezTo>
                  <a:pt x="247382" y="246210"/>
                  <a:pt x="244704" y="244830"/>
                  <a:pt x="278295" y="188844"/>
                </a:cubicBezTo>
                <a:cubicBezTo>
                  <a:pt x="286818" y="174639"/>
                  <a:pt x="298484" y="162567"/>
                  <a:pt x="308113" y="149087"/>
                </a:cubicBezTo>
                <a:cubicBezTo>
                  <a:pt x="315056" y="139367"/>
                  <a:pt x="320055" y="128198"/>
                  <a:pt x="327991" y="119270"/>
                </a:cubicBezTo>
                <a:cubicBezTo>
                  <a:pt x="346668" y="98259"/>
                  <a:pt x="387626" y="59635"/>
                  <a:pt x="387626" y="59635"/>
                </a:cubicBezTo>
                <a:cubicBezTo>
                  <a:pt x="390939" y="49696"/>
                  <a:pt x="390157" y="37226"/>
                  <a:pt x="397565" y="29818"/>
                </a:cubicBezTo>
                <a:cubicBezTo>
                  <a:pt x="414891" y="12491"/>
                  <a:pt x="454891" y="5547"/>
                  <a:pt x="477078" y="0"/>
                </a:cubicBezTo>
                <a:cubicBezTo>
                  <a:pt x="526774" y="6626"/>
                  <a:pt x="578067" y="5732"/>
                  <a:pt x="626165" y="19879"/>
                </a:cubicBezTo>
                <a:cubicBezTo>
                  <a:pt x="637625" y="23250"/>
                  <a:pt x="641961" y="38470"/>
                  <a:pt x="646043" y="49696"/>
                </a:cubicBezTo>
                <a:cubicBezTo>
                  <a:pt x="691592" y="174957"/>
                  <a:pt x="640808" y="91542"/>
                  <a:pt x="685800" y="159026"/>
                </a:cubicBezTo>
                <a:cubicBezTo>
                  <a:pt x="705326" y="217606"/>
                  <a:pt x="682577" y="159834"/>
                  <a:pt x="725556" y="228600"/>
                </a:cubicBezTo>
                <a:cubicBezTo>
                  <a:pt x="733409" y="241164"/>
                  <a:pt x="738809" y="255105"/>
                  <a:pt x="745435" y="268357"/>
                </a:cubicBezTo>
                <a:cubicBezTo>
                  <a:pt x="778504" y="433701"/>
                  <a:pt x="773422" y="387095"/>
                  <a:pt x="735495" y="705679"/>
                </a:cubicBezTo>
                <a:cubicBezTo>
                  <a:pt x="731666" y="737839"/>
                  <a:pt x="743777" y="707336"/>
                  <a:pt x="735495" y="715618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二等辺三角形 23"/>
          <p:cNvSpPr>
            <a:spLocks noChangeAspect="1"/>
          </p:cNvSpPr>
          <p:nvPr/>
        </p:nvSpPr>
        <p:spPr>
          <a:xfrm>
            <a:off x="1024143" y="3214277"/>
            <a:ext cx="90000" cy="1800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二等辺三角形 24"/>
          <p:cNvSpPr>
            <a:spLocks noChangeAspect="1"/>
          </p:cNvSpPr>
          <p:nvPr/>
        </p:nvSpPr>
        <p:spPr>
          <a:xfrm>
            <a:off x="434892" y="3191389"/>
            <a:ext cx="90000" cy="1800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二等辺三角形 25"/>
          <p:cNvSpPr>
            <a:spLocks noChangeAspect="1"/>
          </p:cNvSpPr>
          <p:nvPr/>
        </p:nvSpPr>
        <p:spPr>
          <a:xfrm rot="5400000">
            <a:off x="1511896" y="4542180"/>
            <a:ext cx="90000" cy="1800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 rot="16200000">
            <a:off x="-729040" y="3702403"/>
            <a:ext cx="20160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DOCA3W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/>
          <p:cNvSpPr txBox="1">
            <a:spLocks/>
          </p:cNvSpPr>
          <p:nvPr/>
        </p:nvSpPr>
        <p:spPr>
          <a:xfrm>
            <a:off x="180000" y="2586818"/>
            <a:ext cx="360000" cy="2160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正方形/長方形 32"/>
          <p:cNvSpPr>
            <a:spLocks noChangeAspect="1"/>
          </p:cNvSpPr>
          <p:nvPr/>
        </p:nvSpPr>
        <p:spPr>
          <a:xfrm>
            <a:off x="422574" y="2868339"/>
            <a:ext cx="768000" cy="5760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1721212" y="4732313"/>
            <a:ext cx="61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/>
          <p:cNvGrpSpPr/>
          <p:nvPr/>
        </p:nvGrpSpPr>
        <p:grpSpPr>
          <a:xfrm>
            <a:off x="2480400" y="2839773"/>
            <a:ext cx="2016000" cy="1510761"/>
            <a:chOff x="2477906" y="2839773"/>
            <a:chExt cx="2016000" cy="1510761"/>
          </a:xfrm>
        </p:grpSpPr>
        <p:graphicFrame>
          <p:nvGraphicFramePr>
            <p:cNvPr id="30" name="オブジェクト 29"/>
            <p:cNvGraphicFramePr>
              <a:graphicFrameLocks noChangeAspect="1"/>
            </p:cNvGraphicFramePr>
            <p:nvPr>
              <p:extLst/>
            </p:nvPr>
          </p:nvGraphicFramePr>
          <p:xfrm>
            <a:off x="2477906" y="2839773"/>
            <a:ext cx="2016000" cy="15107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Image" r:id="rId7" imgW="5168160" imgH="3872880" progId="Photoshop.Image.18">
                    <p:embed/>
                  </p:oleObj>
                </mc:Choice>
                <mc:Fallback>
                  <p:oleObj name="Image" r:id="rId7" imgW="5168160" imgH="3872880" progId="Photoshop.Image.18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477906" y="2839773"/>
                          <a:ext cx="2016000" cy="151076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テキスト ボックス 34"/>
            <p:cNvSpPr txBox="1"/>
            <p:nvPr/>
          </p:nvSpPr>
          <p:spPr>
            <a:xfrm>
              <a:off x="2482232" y="2841368"/>
              <a:ext cx="538274" cy="184666"/>
            </a:xfrm>
            <a:prstGeom prst="rect">
              <a:avLst/>
            </a:prstGeom>
            <a:noFill/>
          </p:spPr>
          <p:txBody>
            <a:bodyPr wrap="square" lIns="72000" tIns="0" rIns="0" bIns="0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Iba-1</a:t>
              </a:r>
              <a:endParaRPr kumimoji="1" lang="ja-JP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直線コネクタ 36"/>
            <p:cNvCxnSpPr/>
            <p:nvPr/>
          </p:nvCxnSpPr>
          <p:spPr>
            <a:xfrm>
              <a:off x="2734172" y="4259239"/>
              <a:ext cx="17064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正方形/長方形 1"/>
          <p:cNvSpPr/>
          <p:nvPr/>
        </p:nvSpPr>
        <p:spPr>
          <a:xfrm>
            <a:off x="581256" y="5486038"/>
            <a:ext cx="58633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ja-JP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</a:t>
            </a:r>
            <a:r>
              <a:rPr lang="ja-JP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perivascular macrophages and microglia in DOCA4W. CD163-positive macrophages were never observed to have infiltrated the amoeboid microglia accumulating in the inflammatory lesion, indicated by the white dotted area. Scale bars: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 µm.</a:t>
            </a:r>
            <a:r>
              <a:rPr lang="ja-JP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(b)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Presence of CD206-positive M2-state microglia (closed white arrowheads) around a site of hemorrhage (white dotted area).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white dotted rectangle in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left column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is magnified in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middle and right column.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CD206 expression was noted in the microglia cytosol</a:t>
            </a:r>
            <a:r>
              <a:rPr lang="en-US" altLang="ja-JP" sz="1200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. 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543200" y="2840400"/>
            <a:ext cx="2016000" cy="1510761"/>
            <a:chOff x="4509887" y="2803945"/>
            <a:chExt cx="2016000" cy="1510761"/>
          </a:xfrm>
        </p:grpSpPr>
        <p:graphicFrame>
          <p:nvGraphicFramePr>
            <p:cNvPr id="48" name="オブジェクト 47"/>
            <p:cNvGraphicFramePr>
              <a:graphicFrameLocks noChangeAspect="1"/>
            </p:cNvGraphicFramePr>
            <p:nvPr>
              <p:extLst/>
            </p:nvPr>
          </p:nvGraphicFramePr>
          <p:xfrm>
            <a:off x="4509887" y="2803945"/>
            <a:ext cx="2016000" cy="15107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Image" r:id="rId9" imgW="5168160" imgH="3872880" progId="Photoshop.Image.18">
                    <p:embed/>
                  </p:oleObj>
                </mc:Choice>
                <mc:Fallback>
                  <p:oleObj name="Image" r:id="rId9" imgW="5168160" imgH="3872880" progId="Photoshop.Image.18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509887" y="2803945"/>
                          <a:ext cx="2016000" cy="151076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" name="二等辺三角形 49"/>
            <p:cNvSpPr>
              <a:spLocks noChangeAspect="1"/>
            </p:cNvSpPr>
            <p:nvPr/>
          </p:nvSpPr>
          <p:spPr>
            <a:xfrm>
              <a:off x="6112568" y="3771576"/>
              <a:ext cx="90000" cy="180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二等辺三角形 50"/>
            <p:cNvSpPr>
              <a:spLocks noChangeAspect="1"/>
            </p:cNvSpPr>
            <p:nvPr/>
          </p:nvSpPr>
          <p:spPr>
            <a:xfrm>
              <a:off x="4628098" y="3699397"/>
              <a:ext cx="90000" cy="180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516679" y="2811094"/>
              <a:ext cx="749061" cy="184666"/>
            </a:xfrm>
            <a:prstGeom prst="rect">
              <a:avLst/>
            </a:prstGeom>
            <a:noFill/>
          </p:spPr>
          <p:txBody>
            <a:bodyPr wrap="square" lIns="72000" tIns="0" rIns="0" bIns="0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CD206</a:t>
              </a:r>
              <a:endParaRPr kumimoji="1" lang="ja-JP" altLang="en-US" sz="12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直線コネクタ 55"/>
            <p:cNvCxnSpPr/>
            <p:nvPr/>
          </p:nvCxnSpPr>
          <p:spPr>
            <a:xfrm>
              <a:off x="4684833" y="4222562"/>
              <a:ext cx="17064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1613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52570" y="2072125"/>
            <a:ext cx="12247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DOCA-salt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475141" y="2931332"/>
            <a:ext cx="1972800" cy="1080000"/>
          </a:xfrm>
          <a:prstGeom prst="rect">
            <a:avLst/>
          </a:prstGeom>
        </p:spPr>
      </p:pic>
      <p:sp>
        <p:nvSpPr>
          <p:cNvPr id="7" name="テキスト ボックス 6"/>
          <p:cNvSpPr txBox="1">
            <a:spLocks noChangeAspect="1"/>
          </p:cNvSpPr>
          <p:nvPr/>
        </p:nvSpPr>
        <p:spPr>
          <a:xfrm>
            <a:off x="3546000" y="2592282"/>
            <a:ext cx="360000" cy="3600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4474696" y="2932894"/>
            <a:ext cx="0" cy="10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4466262" y="4011333"/>
            <a:ext cx="1972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 rot="16200000">
            <a:off x="3166879" y="3438908"/>
            <a:ext cx="1645909" cy="3388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Ki-67- positive  </a:t>
            </a:r>
          </a:p>
          <a:p>
            <a:pPr algn="ctr"/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perivascular microglia  </a:t>
            </a:r>
            <a:r>
              <a:rPr lang="en-US" altLang="ja-JP" sz="1101" dirty="0">
                <a:latin typeface="Arial" panose="020B0604020202020204" pitchFamily="34" charset="0"/>
                <a:cs typeface="Arial" panose="020B0604020202020204" pitchFamily="34" charset="0"/>
              </a:rPr>
              <a:t>(%) </a:t>
            </a:r>
            <a:endParaRPr lang="ja-JP" altLang="en-US" sz="11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4432584" y="4011333"/>
            <a:ext cx="9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432584" y="3472894"/>
            <a:ext cx="9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268568" y="3882303"/>
            <a:ext cx="164672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0 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59084" y="2808842"/>
            <a:ext cx="269283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54577" y="3337938"/>
            <a:ext cx="269283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60531" y="4244484"/>
            <a:ext cx="12247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Placeb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83237" y="4006823"/>
            <a:ext cx="473017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5080838" y="4230529"/>
            <a:ext cx="122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054437" y="4006823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38914" y="4015431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30941" y="4006823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19218" y="3790842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011385" y="3790721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93815" y="3790842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85842" y="3790842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図 2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260922" y="2947329"/>
            <a:ext cx="1973984" cy="1080000"/>
          </a:xfrm>
          <a:prstGeom prst="rect">
            <a:avLst/>
          </a:prstGeom>
        </p:spPr>
      </p:pic>
      <p:sp>
        <p:nvSpPr>
          <p:cNvPr id="28" name="テキスト ボックス 27"/>
          <p:cNvSpPr txBox="1">
            <a:spLocks noChangeAspect="1"/>
          </p:cNvSpPr>
          <p:nvPr/>
        </p:nvSpPr>
        <p:spPr>
          <a:xfrm>
            <a:off x="180000" y="2605545"/>
            <a:ext cx="360000" cy="3600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1260857" y="2947329"/>
            <a:ext cx="0" cy="10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1251540" y="4027329"/>
            <a:ext cx="1972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 rot="16200000">
            <a:off x="-36634" y="3404040"/>
            <a:ext cx="1551132" cy="3388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Ki-67- </a:t>
            </a:r>
            <a:r>
              <a:rPr lang="en-US" altLang="ja-JP" sz="1101" dirty="0">
                <a:latin typeface="Arial" panose="020B0604020202020204" pitchFamily="34" charset="0"/>
                <a:cs typeface="Arial" panose="020B0604020202020204" pitchFamily="34" charset="0"/>
              </a:rPr>
              <a:t>positive  microglia</a:t>
            </a:r>
          </a:p>
          <a:p>
            <a:pPr algn="ctr"/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ja-JP" sz="1101" dirty="0">
                <a:latin typeface="Arial" panose="020B0604020202020204" pitchFamily="34" charset="0"/>
                <a:cs typeface="Arial" panose="020B0604020202020204" pitchFamily="34" charset="0"/>
              </a:rPr>
              <a:t>total microglia </a:t>
            </a:r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ja-JP" altLang="en-US" sz="11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1218745" y="4027722"/>
            <a:ext cx="9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218745" y="2953911"/>
            <a:ext cx="9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1218745" y="3487329"/>
            <a:ext cx="9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1048886" y="3891188"/>
            <a:ext cx="164672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0 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948764" y="2820043"/>
            <a:ext cx="269283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44803" y="3354458"/>
            <a:ext cx="269283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144898" y="4249373"/>
            <a:ext cx="12247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Placeb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67604" y="4011712"/>
            <a:ext cx="473017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1865205" y="4235418"/>
            <a:ext cx="122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1838804" y="4011712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323281" y="4020320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815308" y="4011712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305481" y="3810074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795081" y="3809953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770681" y="3810074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図 47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87834" y="737341"/>
            <a:ext cx="2167430" cy="1080000"/>
          </a:xfrm>
          <a:prstGeom prst="rect">
            <a:avLst/>
          </a:prstGeom>
        </p:spPr>
      </p:pic>
      <p:sp>
        <p:nvSpPr>
          <p:cNvPr id="49" name="テキスト ボックス 48"/>
          <p:cNvSpPr txBox="1">
            <a:spLocks noChangeAspect="1"/>
          </p:cNvSpPr>
          <p:nvPr/>
        </p:nvSpPr>
        <p:spPr>
          <a:xfrm>
            <a:off x="180000" y="360000"/>
            <a:ext cx="360000" cy="3600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1098624" y="737341"/>
            <a:ext cx="0" cy="10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1097147" y="1817341"/>
            <a:ext cx="2167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 rot="16200000">
            <a:off x="-194264" y="1234129"/>
            <a:ext cx="1551132" cy="3388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the number of</a:t>
            </a:r>
            <a:endParaRPr lang="en-US" altLang="ja-JP" sz="11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1" dirty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microglia (/mm2)</a:t>
            </a:r>
            <a:endParaRPr lang="ja-JP" altLang="en-US" sz="11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783725" y="602360"/>
            <a:ext cx="367480" cy="1340450"/>
            <a:chOff x="4938920" y="6917995"/>
            <a:chExt cx="367480" cy="1340450"/>
          </a:xfrm>
        </p:grpSpPr>
        <p:cxnSp>
          <p:nvCxnSpPr>
            <p:cNvPr id="76" name="直線コネクタ 75"/>
            <p:cNvCxnSpPr/>
            <p:nvPr/>
          </p:nvCxnSpPr>
          <p:spPr>
            <a:xfrm>
              <a:off x="5216400" y="70488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>
              <a:off x="5216400" y="74088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>
              <a:off x="5216400" y="77688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5216400" y="813326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テキスト ボックス 79"/>
            <p:cNvSpPr txBox="1"/>
            <p:nvPr/>
          </p:nvSpPr>
          <p:spPr>
            <a:xfrm>
              <a:off x="4945440" y="6917995"/>
              <a:ext cx="263496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600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4938920" y="7273921"/>
              <a:ext cx="271049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400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4939653" y="7637461"/>
              <a:ext cx="269283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5046181" y="7996835"/>
              <a:ext cx="164672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0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1487122" y="2071655"/>
            <a:ext cx="12247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Placebo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 flipV="1">
            <a:off x="1443647" y="2084149"/>
            <a:ext cx="7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 rot="18900000">
            <a:off x="1012458" y="1927603"/>
            <a:ext cx="473017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 rot="18900000">
            <a:off x="1397146" y="1778162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 rot="18900000">
            <a:off x="1700037" y="1776944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 rot="18900000">
            <a:off x="2009794" y="1778162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 flipV="1">
            <a:off x="2347630" y="2083237"/>
            <a:ext cx="7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 rot="18900000">
            <a:off x="2317265" y="1778912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 rot="18900000">
            <a:off x="2620160" y="1777694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 rot="18900000">
            <a:off x="2929916" y="1778912"/>
            <a:ext cx="31240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4W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1253345" y="740437"/>
            <a:ext cx="0" cy="63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1191870" y="650437"/>
            <a:ext cx="0" cy="72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1314000" y="830437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>
            <a:off x="1185918" y="650437"/>
            <a:ext cx="19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1248218" y="739434"/>
            <a:ext cx="1537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>
            <a:off x="1306882" y="827822"/>
            <a:ext cx="1177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2481008" y="824485"/>
            <a:ext cx="0" cy="46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2782417" y="733846"/>
            <a:ext cx="0" cy="7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3088639" y="646648"/>
            <a:ext cx="0" cy="1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1851668" y="606535"/>
            <a:ext cx="359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874329" y="691937"/>
            <a:ext cx="359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873204" y="506931"/>
            <a:ext cx="359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図 84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473129" y="732771"/>
            <a:ext cx="1973984" cy="1080000"/>
          </a:xfrm>
          <a:prstGeom prst="rect">
            <a:avLst/>
          </a:prstGeom>
        </p:spPr>
      </p:pic>
      <p:sp>
        <p:nvSpPr>
          <p:cNvPr id="86" name="テキスト ボックス 85"/>
          <p:cNvSpPr txBox="1">
            <a:spLocks noChangeAspect="1"/>
          </p:cNvSpPr>
          <p:nvPr/>
        </p:nvSpPr>
        <p:spPr>
          <a:xfrm>
            <a:off x="3546000" y="360000"/>
            <a:ext cx="360000" cy="3600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直線コネクタ 86"/>
          <p:cNvCxnSpPr/>
          <p:nvPr/>
        </p:nvCxnSpPr>
        <p:spPr>
          <a:xfrm>
            <a:off x="4469822" y="732889"/>
            <a:ext cx="0" cy="10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/>
          <p:nvPr/>
        </p:nvCxnSpPr>
        <p:spPr>
          <a:xfrm>
            <a:off x="4459306" y="1819025"/>
            <a:ext cx="1972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 rot="16200000">
            <a:off x="3109350" y="1238904"/>
            <a:ext cx="1754418" cy="3388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101" dirty="0" smtClean="0">
                <a:latin typeface="Arial" panose="020B0604020202020204" pitchFamily="34" charset="0"/>
                <a:cs typeface="Arial" panose="020B0604020202020204" pitchFamily="34" charset="0"/>
              </a:rPr>
              <a:t>the number of  Ki-67-positive  microglia (/mm2)</a:t>
            </a:r>
            <a:endParaRPr lang="ja-JP" altLang="en-US" sz="11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グループ化 89"/>
          <p:cNvGrpSpPr/>
          <p:nvPr/>
        </p:nvGrpSpPr>
        <p:grpSpPr>
          <a:xfrm>
            <a:off x="4145487" y="608837"/>
            <a:ext cx="367480" cy="1340450"/>
            <a:chOff x="4938920" y="6917995"/>
            <a:chExt cx="367480" cy="1340450"/>
          </a:xfrm>
        </p:grpSpPr>
        <p:cxnSp>
          <p:nvCxnSpPr>
            <p:cNvPr id="115" name="直線コネクタ 114"/>
            <p:cNvCxnSpPr/>
            <p:nvPr/>
          </p:nvCxnSpPr>
          <p:spPr>
            <a:xfrm>
              <a:off x="5216400" y="70488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>
              <a:off x="5216400" y="74088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>
              <a:off x="5216400" y="77688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/>
            <p:cNvCxnSpPr/>
            <p:nvPr/>
          </p:nvCxnSpPr>
          <p:spPr>
            <a:xfrm>
              <a:off x="5216400" y="8127677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テキスト ボックス 118"/>
            <p:cNvSpPr txBox="1"/>
            <p:nvPr/>
          </p:nvSpPr>
          <p:spPr>
            <a:xfrm>
              <a:off x="4945440" y="6917995"/>
              <a:ext cx="263496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600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4938920" y="7273921"/>
              <a:ext cx="271049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400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4939653" y="7637461"/>
              <a:ext cx="269283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テキスト ボックス 121"/>
            <p:cNvSpPr txBox="1"/>
            <p:nvPr/>
          </p:nvSpPr>
          <p:spPr>
            <a:xfrm>
              <a:off x="5046181" y="7996835"/>
              <a:ext cx="164672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0 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4481971" y="1809031"/>
            <a:ext cx="2010595" cy="499271"/>
            <a:chOff x="1101457" y="9430594"/>
            <a:chExt cx="2010595" cy="499271"/>
          </a:xfrm>
        </p:grpSpPr>
        <p:sp>
          <p:nvSpPr>
            <p:cNvPr id="109" name="テキスト ボックス 108"/>
            <p:cNvSpPr txBox="1"/>
            <p:nvPr/>
          </p:nvSpPr>
          <p:spPr>
            <a:xfrm>
              <a:off x="1887310" y="9668255"/>
              <a:ext cx="12247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DOCA-salt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1101457" y="9430594"/>
              <a:ext cx="473017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1" name="直線コネクタ 110"/>
            <p:cNvCxnSpPr/>
            <p:nvPr/>
          </p:nvCxnSpPr>
          <p:spPr>
            <a:xfrm flipV="1">
              <a:off x="1699058" y="9654300"/>
              <a:ext cx="122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テキスト ボックス 111"/>
            <p:cNvSpPr txBox="1"/>
            <p:nvPr/>
          </p:nvSpPr>
          <p:spPr>
            <a:xfrm>
              <a:off x="1672657" y="9430594"/>
              <a:ext cx="312408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2W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2157134" y="9439202"/>
              <a:ext cx="312408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2649161" y="9430594"/>
              <a:ext cx="312408" cy="2616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4W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テキスト ボックス 91"/>
          <p:cNvSpPr txBox="1"/>
          <p:nvPr/>
        </p:nvSpPr>
        <p:spPr>
          <a:xfrm>
            <a:off x="4477496" y="1590716"/>
            <a:ext cx="71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N.D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直線コネクタ 92"/>
          <p:cNvCxnSpPr/>
          <p:nvPr/>
        </p:nvCxnSpPr>
        <p:spPr>
          <a:xfrm>
            <a:off x="4727145" y="874050"/>
            <a:ext cx="0" cy="63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>
            <a:off x="4665670" y="787387"/>
            <a:ext cx="0" cy="72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4659718" y="787387"/>
            <a:ext cx="10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>
            <a:off x="4722018" y="876384"/>
            <a:ext cx="4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5149535" y="871997"/>
            <a:ext cx="0" cy="633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5263671" y="872927"/>
            <a:ext cx="0" cy="63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>
            <a:off x="5257770" y="877387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>
            <a:off x="5619419" y="869725"/>
            <a:ext cx="0" cy="176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/>
          <p:nvPr/>
        </p:nvCxnSpPr>
        <p:spPr>
          <a:xfrm>
            <a:off x="5700874" y="784050"/>
            <a:ext cx="0" cy="262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5786367" y="781363"/>
            <a:ext cx="0" cy="262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5786367" y="787387"/>
            <a:ext cx="4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>
            <a:off x="6220778" y="778660"/>
            <a:ext cx="0" cy="97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5324862" y="740052"/>
            <a:ext cx="3596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endParaRPr kumimoji="1" lang="ja-JP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079145" y="639006"/>
            <a:ext cx="359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783133" y="734871"/>
            <a:ext cx="359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kumimoji="1"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5789164" y="613599"/>
            <a:ext cx="4158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††</a:t>
            </a:r>
            <a:endParaRPr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16693" y="5006621"/>
            <a:ext cx="5903633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S4. 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Quantitative analysis of </a:t>
            </a:r>
            <a:r>
              <a:rPr kumimoji="0" lang="ja-JP" altLang="en-US" sz="12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microglia. 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(a) The time-course changes of the total number of microglia. Significance is expressed as *P&lt;0.05 and **P&lt;0.01 relative to the control using the </a:t>
            </a:r>
            <a:r>
              <a:rPr kumimoji="0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Dunnett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test. (b) The number of Ki-67-positive microglia. Significance is expressed as **P&lt;0.01 relative to the control rats, #P&lt;0.05 relative to DOCA2W, and ††P&lt;0.01 relative to DOCA3W using the Tukey-Kramer test. (c, d) Numbers of Ki-67-positive microglia as a percentage of the total microglia or perivascular microglia in the control and placebo groups. </a:t>
            </a:r>
            <a:endParaRPr kumimoji="0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endParaRPr kumimoji="0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8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>
            <a:spLocks noChangeAspect="1"/>
          </p:cNvSpPr>
          <p:nvPr/>
        </p:nvSpPr>
        <p:spPr>
          <a:xfrm>
            <a:off x="180000" y="360000"/>
            <a:ext cx="302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図 21"/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" t="8443" r="4407" b="3277"/>
          <a:stretch/>
        </p:blipFill>
        <p:spPr>
          <a:xfrm>
            <a:off x="2246400" y="2008800"/>
            <a:ext cx="2052000" cy="136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6" t="31766" r="14602" b="19230"/>
          <a:stretch>
            <a:fillRect/>
          </a:stretch>
        </p:blipFill>
        <p:spPr>
          <a:xfrm>
            <a:off x="180000" y="626400"/>
            <a:ext cx="2052000" cy="1368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9" t="27239" r="14359" b="24097"/>
          <a:stretch>
            <a:fillRect/>
          </a:stretch>
        </p:blipFill>
        <p:spPr>
          <a:xfrm>
            <a:off x="180000" y="3391200"/>
            <a:ext cx="2052000" cy="136799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4" t="6937" r="8103" b="44002"/>
          <a:stretch>
            <a:fillRect/>
          </a:stretch>
        </p:blipFill>
        <p:spPr>
          <a:xfrm>
            <a:off x="2246400" y="3391200"/>
            <a:ext cx="2052000" cy="136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6" t="35376" r="10932" b="15716"/>
          <a:stretch>
            <a:fillRect/>
          </a:stretch>
        </p:blipFill>
        <p:spPr>
          <a:xfrm>
            <a:off x="4312800" y="3391200"/>
            <a:ext cx="2052000" cy="1368000"/>
          </a:xfrm>
          <a:prstGeom prst="rect">
            <a:avLst/>
          </a:prstGeom>
        </p:spPr>
      </p:pic>
      <p:pic>
        <p:nvPicPr>
          <p:cNvPr id="10" name="図 9"/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" t="6038" r="1084" b="4817"/>
          <a:stretch/>
        </p:blipFill>
        <p:spPr>
          <a:xfrm>
            <a:off x="180000" y="2008800"/>
            <a:ext cx="2052000" cy="1368000"/>
          </a:xfrm>
          <a:prstGeom prst="rect">
            <a:avLst/>
          </a:prstGeom>
        </p:spPr>
      </p:pic>
      <p:pic>
        <p:nvPicPr>
          <p:cNvPr id="23" name="図 22"/>
          <p:cNvPicPr preferRelativeResize="0"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3772" b="7516"/>
          <a:stretch/>
        </p:blipFill>
        <p:spPr>
          <a:xfrm>
            <a:off x="4312800" y="2008800"/>
            <a:ext cx="2052000" cy="1368000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>
            <a:off x="5725155" y="4571512"/>
            <a:ext cx="468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>
            <a:spLocks noChangeAspect="1"/>
          </p:cNvSpPr>
          <p:nvPr/>
        </p:nvSpPr>
        <p:spPr>
          <a:xfrm>
            <a:off x="3566233" y="3484342"/>
            <a:ext cx="360000" cy="3600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0000" y="1731594"/>
            <a:ext cx="10990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(0W)</a:t>
            </a:r>
            <a:endParaRPr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0000" y="4494238"/>
            <a:ext cx="1169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DOCA 2W</a:t>
            </a:r>
            <a:endParaRPr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12800" y="4492800"/>
            <a:ext cx="11067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DOCA 4W</a:t>
            </a:r>
            <a:endParaRPr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46400" y="4492800"/>
            <a:ext cx="1170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DOCA 3W</a:t>
            </a:r>
            <a:endParaRPr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80000" y="4823432"/>
            <a:ext cx="3279784" cy="1915567"/>
            <a:chOff x="180000" y="4348935"/>
            <a:chExt cx="3279784" cy="1915566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79" r="-73"/>
            <a:stretch>
              <a:fillRect/>
            </a:stretch>
          </p:blipFill>
          <p:spPr>
            <a:xfrm>
              <a:off x="1839784" y="4644501"/>
              <a:ext cx="1620000" cy="1620000"/>
            </a:xfrm>
            <a:prstGeom prst="rect">
              <a:avLst/>
            </a:prstGeom>
          </p:spPr>
        </p:pic>
        <p:grpSp>
          <p:nvGrpSpPr>
            <p:cNvPr id="21" name="グループ化 20"/>
            <p:cNvGrpSpPr/>
            <p:nvPr/>
          </p:nvGrpSpPr>
          <p:grpSpPr>
            <a:xfrm>
              <a:off x="181526" y="4644000"/>
              <a:ext cx="3143812" cy="1620002"/>
              <a:chOff x="360000" y="1799190"/>
              <a:chExt cx="3719039" cy="1916418"/>
            </a:xfrm>
          </p:grpSpPr>
          <p:pic>
            <p:nvPicPr>
              <p:cNvPr id="29" name="図 28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000" y="1799190"/>
                <a:ext cx="1916418" cy="1916418"/>
              </a:xfrm>
              <a:prstGeom prst="rect">
                <a:avLst/>
              </a:prstGeom>
            </p:spPr>
          </p:pic>
          <p:cxnSp>
            <p:nvCxnSpPr>
              <p:cNvPr id="30" name="直線コネクタ 29"/>
              <p:cNvCxnSpPr/>
              <p:nvPr/>
            </p:nvCxnSpPr>
            <p:spPr>
              <a:xfrm>
                <a:off x="3550961" y="3531683"/>
                <a:ext cx="528078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1417254" y="3531226"/>
                <a:ext cx="689910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二等辺三角形 23"/>
            <p:cNvSpPr/>
            <p:nvPr/>
          </p:nvSpPr>
          <p:spPr>
            <a:xfrm rot="5400000">
              <a:off x="766926" y="5061420"/>
              <a:ext cx="73384" cy="13318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二等辺三角形 24"/>
            <p:cNvSpPr/>
            <p:nvPr/>
          </p:nvSpPr>
          <p:spPr>
            <a:xfrm rot="5400000">
              <a:off x="753667" y="5304485"/>
              <a:ext cx="73384" cy="13318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二等辺三角形 25"/>
            <p:cNvSpPr/>
            <p:nvPr/>
          </p:nvSpPr>
          <p:spPr>
            <a:xfrm rot="5400000">
              <a:off x="2037281" y="5831668"/>
              <a:ext cx="73384" cy="13318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二等辺三角形 26"/>
            <p:cNvSpPr/>
            <p:nvPr/>
          </p:nvSpPr>
          <p:spPr>
            <a:xfrm rot="5400000">
              <a:off x="2072009" y="5016549"/>
              <a:ext cx="73384" cy="13318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839900" y="4348935"/>
              <a:ext cx="302400" cy="300852"/>
            </a:xfrm>
            <a:prstGeom prst="rect">
              <a:avLst/>
            </a:prstGeom>
            <a:noFill/>
          </p:spPr>
          <p:txBody>
            <a:bodyPr wrap="square" lIns="0" rtlCol="0">
              <a:noAutofit/>
            </a:bodyPr>
            <a:lstStyle/>
            <a:p>
              <a:pPr algn="ctr"/>
              <a:r>
                <a:rPr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/>
            <p:cNvSpPr txBox="1">
              <a:spLocks noChangeAspect="1"/>
            </p:cNvSpPr>
            <p:nvPr/>
          </p:nvSpPr>
          <p:spPr>
            <a:xfrm>
              <a:off x="180000" y="4348935"/>
              <a:ext cx="302400" cy="302400"/>
            </a:xfrm>
            <a:prstGeom prst="rect">
              <a:avLst/>
            </a:prstGeom>
            <a:noFill/>
          </p:spPr>
          <p:txBody>
            <a:bodyPr wrap="square" lIns="46800" rtlCol="0">
              <a:noAutofit/>
            </a:bodyPr>
            <a:lstStyle/>
            <a:p>
              <a:pPr algn="ctr"/>
              <a:r>
                <a:rPr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2401" y="7061962"/>
            <a:ext cx="585360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S5. 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Sequential MRI analysis of rat brains. (a) T2-weighted images of brains in the control, the placebo groups, and DOCA groups. (b) The image of the white dotted square (Figure S3A, DOCA3W rat) is magnified. (c) Eosin-positive cells accumulated in the region corresponding to the high-intensity area in the MR image shown by closed arrowheads in Figure S3B. Scale bars: 5 mm (a), 1 mm (b), and 250 µm (c).</a:t>
            </a:r>
            <a:endParaRPr kumimoji="0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80000" y="3110314"/>
            <a:ext cx="1169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Placeb</a:t>
            </a:r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2W</a:t>
            </a:r>
            <a:endParaRPr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246400" y="3110400"/>
            <a:ext cx="1169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Placeb</a:t>
            </a:r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312800" y="3110400"/>
            <a:ext cx="1169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Placeb</a:t>
            </a:r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ja-JP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18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577</Words>
  <Application>Microsoft Office PowerPoint</Application>
  <PresentationFormat>A4 210 x 297 mm</PresentationFormat>
  <Paragraphs>167</Paragraphs>
  <Slides>5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ＭＳ Ｐゴシック</vt:lpstr>
      <vt:lpstr>ＭＳ 明朝</vt:lpstr>
      <vt:lpstr>Arial</vt:lpstr>
      <vt:lpstr>Calibri</vt:lpstr>
      <vt:lpstr>Calibri Light</vt:lpstr>
      <vt:lpstr>Times New Roman</vt:lpstr>
      <vt:lpstr>Office テーマ</vt:lpstr>
      <vt:lpstr>Image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小泉崇</dc:creator>
  <cp:lastModifiedBy>小泉 崇</cp:lastModifiedBy>
  <cp:revision>13</cp:revision>
  <cp:lastPrinted>2018-06-20T09:40:08Z</cp:lastPrinted>
  <dcterms:created xsi:type="dcterms:W3CDTF">2018-02-23T14:21:11Z</dcterms:created>
  <dcterms:modified xsi:type="dcterms:W3CDTF">2019-02-08T16:47:17Z</dcterms:modified>
</cp:coreProperties>
</file>