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5">
          <p15:clr>
            <a:srgbClr val="A4A3A4"/>
          </p15:clr>
        </p15:guide>
        <p15:guide id="2" pos="2251">
          <p15:clr>
            <a:srgbClr val="A4A3A4"/>
          </p15:clr>
        </p15:guide>
        <p15:guide id="3" pos="2160">
          <p15:clr>
            <a:srgbClr val="A4A3A4"/>
          </p15:clr>
        </p15:guide>
        <p15:guide id="4" orient="horz" pos="3029">
          <p15:clr>
            <a:srgbClr val="A4A3A4"/>
          </p15:clr>
        </p15:guide>
        <p15:guide id="5" pos="4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4249" autoAdjust="0"/>
  </p:normalViewPr>
  <p:slideViewPr>
    <p:cSldViewPr>
      <p:cViewPr varScale="1">
        <p:scale>
          <a:sx n="48" d="100"/>
          <a:sy n="48" d="100"/>
        </p:scale>
        <p:origin x="2436" y="42"/>
      </p:cViewPr>
      <p:guideLst>
        <p:guide orient="horz" pos="3075"/>
        <p:guide pos="2251"/>
        <p:guide pos="2160"/>
        <p:guide orient="horz" pos="3029"/>
        <p:guide pos="42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Agar%20H28%20siYap-Taz%20n=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Agar%20H2052%20siYap-Taz%20n=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R&#233;sultats%20Caspase%20Glo6-7%20H2052%20n=3%20SiYAP-Taz%20AREG%20021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R&#233;sultats%20Caspase%20Glo6-7%20H28%20n=3%20SiYAP-Taz%20AREG%203009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R&#233;sultats%20Invasion%20H2052%20n=3%20siMST1-YAP-TAZ%201907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R&#233;sultats%20Invasion%20H28%20n=3%20siMST1-YAP-TAZ%201907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5682101756511205"/>
          <c:y val="6.248500469944464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5231117724867727"/>
          <c:y val="0.11360817195824591"/>
          <c:w val="0.82249074074074069"/>
          <c:h val="0.7017123728168889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1BA3-4AE8-9743-084958565AC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BA3-4AE8-9743-084958565AC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1BA3-4AE8-9743-084958565AC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1BA3-4AE8-9743-084958565ACD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1BA3-4AE8-9743-084958565ACD}"/>
              </c:ext>
            </c:extLst>
          </c:dPt>
          <c:errBars>
            <c:errBarType val="plus"/>
            <c:errValType val="cust"/>
            <c:noEndCap val="0"/>
            <c:plus>
              <c:numRef>
                <c:f>Bilan!$K$14:$K$18</c:f>
                <c:numCache>
                  <c:formatCode>General</c:formatCode>
                  <c:ptCount val="5"/>
                  <c:pt idx="0">
                    <c:v>7.0064454452866354</c:v>
                  </c:pt>
                  <c:pt idx="1">
                    <c:v>18.486815455318762</c:v>
                  </c:pt>
                  <c:pt idx="2">
                    <c:v>6.2522218273009029</c:v>
                  </c:pt>
                  <c:pt idx="3">
                    <c:v>7.7262179909995057</c:v>
                  </c:pt>
                  <c:pt idx="4">
                    <c:v>7.2086945959568745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Bilan!$I$14:$I$18</c:f>
              <c:strCache>
                <c:ptCount val="5"/>
                <c:pt idx="0">
                  <c:v>siNeg 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Bilan!$J$14:$J$18</c:f>
              <c:numCache>
                <c:formatCode>0</c:formatCode>
                <c:ptCount val="5"/>
                <c:pt idx="0">
                  <c:v>40.416666666666664</c:v>
                </c:pt>
                <c:pt idx="1">
                  <c:v>44.611111111111107</c:v>
                </c:pt>
                <c:pt idx="2">
                  <c:v>38.583333333333336</c:v>
                </c:pt>
                <c:pt idx="3">
                  <c:v>27.166666666666668</c:v>
                </c:pt>
                <c:pt idx="4">
                  <c:v>37.083333333333336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BA3-4AE8-9743-084958565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871536"/>
        <c:axId val="147871928"/>
      </c:barChart>
      <c:catAx>
        <c:axId val="147871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800"/>
            </a:pPr>
            <a:endParaRPr lang="fr-FR"/>
          </a:p>
        </c:txPr>
        <c:crossAx val="147871928"/>
        <c:crosses val="autoZero"/>
        <c:auto val="1"/>
        <c:lblAlgn val="ctr"/>
        <c:lblOffset val="0"/>
        <c:noMultiLvlLbl val="0"/>
      </c:catAx>
      <c:valAx>
        <c:axId val="1478719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Colony number by well</a:t>
                </a:r>
                <a:endParaRPr lang="en-GB" sz="900"/>
              </a:p>
            </c:rich>
          </c:tx>
          <c:layout>
            <c:manualLayout>
              <c:xMode val="edge"/>
              <c:yMode val="edge"/>
              <c:x val="5.2281746031746065E-4"/>
              <c:y val="0.1218135674177707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871536"/>
        <c:crosses val="autoZero"/>
        <c:crossBetween val="between"/>
        <c:majorUnit val="20"/>
        <c:minorUnit val="1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15682101756511205"/>
          <c:y val="6.2485004699444641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328506944444443"/>
          <c:y val="9.1933333333333339E-2"/>
          <c:w val="0.81113472222222227"/>
          <c:h val="0.7386447218466348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EEFC-47E4-8C0C-F2E3343F1E3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EFC-47E4-8C0C-F2E3343F1E3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EFC-47E4-8C0C-F2E3343F1E3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EFC-47E4-8C0C-F2E3343F1E3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EEFC-47E4-8C0C-F2E3343F1E32}"/>
              </c:ext>
            </c:extLst>
          </c:dPt>
          <c:errBars>
            <c:errBarType val="plus"/>
            <c:errValType val="cust"/>
            <c:noEndCap val="0"/>
            <c:plus>
              <c:numRef>
                <c:f>Bilan!$K$14:$K$18</c:f>
                <c:numCache>
                  <c:formatCode>General</c:formatCode>
                  <c:ptCount val="5"/>
                  <c:pt idx="0">
                    <c:v>9.3098663315383412</c:v>
                  </c:pt>
                  <c:pt idx="1">
                    <c:v>11.008834835914486</c:v>
                  </c:pt>
                  <c:pt idx="2">
                    <c:v>6.2449979983983992</c:v>
                  </c:pt>
                  <c:pt idx="3">
                    <c:v>6.0000000000000009</c:v>
                  </c:pt>
                  <c:pt idx="4">
                    <c:v>7.7406355211704092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Bilan!$I$14:$I$18</c:f>
              <c:strCache>
                <c:ptCount val="5"/>
                <c:pt idx="0">
                  <c:v>siNeg 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Bilan!$J$14:$J$18</c:f>
              <c:numCache>
                <c:formatCode>0</c:formatCode>
                <c:ptCount val="5"/>
                <c:pt idx="0">
                  <c:v>46.083333333333336</c:v>
                </c:pt>
                <c:pt idx="1">
                  <c:v>61.583333333333336</c:v>
                </c:pt>
                <c:pt idx="2">
                  <c:v>44</c:v>
                </c:pt>
                <c:pt idx="3">
                  <c:v>28.5</c:v>
                </c:pt>
                <c:pt idx="4">
                  <c:v>40.722222222222221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EFC-47E4-8C0C-F2E3343F1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872712"/>
        <c:axId val="148393536"/>
      </c:barChart>
      <c:catAx>
        <c:axId val="147872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800"/>
            </a:pPr>
            <a:endParaRPr lang="fr-FR"/>
          </a:p>
        </c:txPr>
        <c:crossAx val="148393536"/>
        <c:crosses val="autoZero"/>
        <c:auto val="1"/>
        <c:lblAlgn val="ctr"/>
        <c:lblOffset val="0"/>
        <c:noMultiLvlLbl val="0"/>
      </c:catAx>
      <c:valAx>
        <c:axId val="1483935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 dirty="0"/>
                  <a:t>Colony number by well</a:t>
                </a:r>
                <a:endParaRPr lang="en-GB" sz="900" dirty="0"/>
              </a:p>
            </c:rich>
          </c:tx>
          <c:layout>
            <c:manualLayout>
              <c:xMode val="edge"/>
              <c:yMode val="edge"/>
              <c:x val="4.7226080246913571E-3"/>
              <c:y val="0.1008475308641975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872712"/>
        <c:crosses val="autoZero"/>
        <c:crossBetween val="between"/>
        <c:majorUnit val="20"/>
        <c:minorUnit val="1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16501366632742093"/>
          <c:y val="4.352237420192014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22973856209149"/>
          <c:y val="0.12971751538829399"/>
          <c:w val="0.78828627450980393"/>
          <c:h val="0.6896741121492713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BCD-4691-9425-FCD6EEB565A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BCD-4691-9425-FCD6EEB565AD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5BCD-4691-9425-FCD6EEB565A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5BCD-4691-9425-FCD6EEB565AD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5BCD-4691-9425-FCD6EEB565AD}"/>
              </c:ext>
            </c:extLst>
          </c:dPt>
          <c:errBars>
            <c:errBarType val="plus"/>
            <c:errValType val="cust"/>
            <c:noEndCap val="0"/>
            <c:plus>
              <c:numRef>
                <c:f>Bilan!$C$18:$C$22</c:f>
                <c:numCache>
                  <c:formatCode>General</c:formatCode>
                  <c:ptCount val="5"/>
                  <c:pt idx="0">
                    <c:v>2.2628345720811009</c:v>
                  </c:pt>
                  <c:pt idx="1">
                    <c:v>3.4837611726015312</c:v>
                  </c:pt>
                  <c:pt idx="2">
                    <c:v>6.7311520869803854</c:v>
                  </c:pt>
                  <c:pt idx="3">
                    <c:v>6.5496710281109767</c:v>
                  </c:pt>
                  <c:pt idx="4">
                    <c:v>16.997390948871438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Bilan!$A$18:$A$22</c:f>
              <c:strCache>
                <c:ptCount val="5"/>
                <c:pt idx="0">
                  <c:v>siNeg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Bilan!$B$18:$B$22</c:f>
              <c:numCache>
                <c:formatCode>General</c:formatCode>
                <c:ptCount val="5"/>
                <c:pt idx="0">
                  <c:v>100</c:v>
                </c:pt>
                <c:pt idx="1">
                  <c:v>127.43853407988712</c:v>
                </c:pt>
                <c:pt idx="2">
                  <c:v>100.38365787758725</c:v>
                </c:pt>
                <c:pt idx="3">
                  <c:v>98.8881448137045</c:v>
                </c:pt>
                <c:pt idx="4">
                  <c:v>94.232885548413719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BCD-4691-9425-FCD6EEB56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394320"/>
        <c:axId val="148394712"/>
      </c:barChart>
      <c:catAx>
        <c:axId val="148394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8394712"/>
        <c:crosses val="autoZero"/>
        <c:auto val="1"/>
        <c:lblAlgn val="ctr"/>
        <c:lblOffset val="70"/>
        <c:noMultiLvlLbl val="0"/>
      </c:catAx>
      <c:valAx>
        <c:axId val="1483947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900" dirty="0"/>
                  <a:t>Caspase-3/7 activity 
(</a:t>
                </a:r>
                <a:r>
                  <a:rPr lang="en-US" sz="800" b="0" dirty="0"/>
                  <a:t>Base 100 vs. </a:t>
                </a:r>
                <a:r>
                  <a:rPr lang="en-US" sz="800" b="0" dirty="0" err="1"/>
                  <a:t>siNeg</a:t>
                </a:r>
                <a:r>
                  <a:rPr lang="en-US" sz="800" b="0" dirty="0"/>
                  <a:t>)</a:t>
                </a:r>
                <a:endParaRPr lang="en-US" sz="900" dirty="0"/>
              </a:p>
            </c:rich>
          </c:tx>
          <c:layout>
            <c:manualLayout>
              <c:xMode val="edge"/>
              <c:yMode val="edge"/>
              <c:x val="1.960089399744572E-3"/>
              <c:y val="0.1820094692891321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8394320"/>
        <c:crosses val="autoZero"/>
        <c:crossBetween val="between"/>
        <c:majorUnit val="5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7785943775100402"/>
          <c:y val="4.565135206465366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22973856209149"/>
          <c:y val="8.3438888888888896E-2"/>
          <c:w val="0.78828627450980393"/>
          <c:h val="0.7118969135802468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61D-4B05-ABDE-AE019DDB6B8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E61D-4B05-ABDE-AE019DDB6B8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61D-4B05-ABDE-AE019DDB6B8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61D-4B05-ABDE-AE019DDB6B88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E61D-4B05-ABDE-AE019DDB6B88}"/>
              </c:ext>
            </c:extLst>
          </c:dPt>
          <c:errBars>
            <c:errBarType val="plus"/>
            <c:errValType val="cust"/>
            <c:noEndCap val="0"/>
            <c:plus>
              <c:numRef>
                <c:f>Bilan!$C$18:$C$22</c:f>
                <c:numCache>
                  <c:formatCode>General</c:formatCode>
                  <c:ptCount val="5"/>
                  <c:pt idx="0">
                    <c:v>2.7171142671053414</c:v>
                  </c:pt>
                  <c:pt idx="1">
                    <c:v>2.2379522039693773</c:v>
                  </c:pt>
                  <c:pt idx="2">
                    <c:v>7.6359579308662555</c:v>
                  </c:pt>
                  <c:pt idx="3">
                    <c:v>13.23687689336578</c:v>
                  </c:pt>
                  <c:pt idx="4">
                    <c:v>6.7018071234127241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Bilan!$A$18:$A$22</c:f>
              <c:strCache>
                <c:ptCount val="5"/>
                <c:pt idx="0">
                  <c:v>siNeg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Bilan!$B$18:$B$22</c:f>
              <c:numCache>
                <c:formatCode>General</c:formatCode>
                <c:ptCount val="5"/>
                <c:pt idx="0">
                  <c:v>100</c:v>
                </c:pt>
                <c:pt idx="1">
                  <c:v>128.88347462711332</c:v>
                </c:pt>
                <c:pt idx="2">
                  <c:v>101.08797724118017</c:v>
                </c:pt>
                <c:pt idx="3">
                  <c:v>171.4559987299132</c:v>
                </c:pt>
                <c:pt idx="4">
                  <c:v>116.93883150920254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61D-4B05-ABDE-AE019DDB6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395496"/>
        <c:axId val="148395888"/>
      </c:barChart>
      <c:catAx>
        <c:axId val="148395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8395888"/>
        <c:crosses val="autoZero"/>
        <c:auto val="1"/>
        <c:lblAlgn val="ctr"/>
        <c:lblOffset val="70"/>
        <c:noMultiLvlLbl val="0"/>
      </c:catAx>
      <c:valAx>
        <c:axId val="14839588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900" dirty="0"/>
                  <a:t>Caspase-3/7 activity 
(</a:t>
                </a:r>
                <a:r>
                  <a:rPr lang="en-US" sz="800" b="0" dirty="0"/>
                  <a:t>Base 100 vs. </a:t>
                </a:r>
                <a:r>
                  <a:rPr lang="en-US" sz="800" b="0" dirty="0" err="1"/>
                  <a:t>siNeg</a:t>
                </a:r>
                <a:r>
                  <a:rPr lang="en-US" sz="800" b="0" dirty="0"/>
                  <a:t>)</a:t>
                </a:r>
                <a:endParaRPr lang="en-US" sz="900" dirty="0"/>
              </a:p>
            </c:rich>
          </c:tx>
          <c:layout>
            <c:manualLayout>
              <c:xMode val="edge"/>
              <c:yMode val="edge"/>
              <c:x val="0"/>
              <c:y val="0.109844806763285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8395496"/>
        <c:crosses val="autoZero"/>
        <c:crossBetween val="between"/>
        <c:majorUnit val="5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13798211594188889"/>
          <c:y val="1.0718441844796962E-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069760392838919"/>
          <c:y val="0.17892080602682672"/>
          <c:w val="0.81175720433685994"/>
          <c:h val="0.61800698229925888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E136-48AB-BF03-BAA1D49E7892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136-48AB-BF03-BAA1D49E789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136-48AB-BF03-BAA1D49E7892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136-48AB-BF03-BAA1D49E7892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E136-48AB-BF03-BAA1D49E789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E136-48AB-BF03-BAA1D49E7892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E136-48AB-BF03-BAA1D49E7892}"/>
              </c:ext>
            </c:extLst>
          </c:dPt>
          <c:errBars>
            <c:errBarType val="plus"/>
            <c:errValType val="cust"/>
            <c:noEndCap val="0"/>
            <c:plus>
              <c:numRef>
                <c:f>Bilan!$C$21:$C$25</c:f>
                <c:numCache>
                  <c:formatCode>General</c:formatCode>
                  <c:ptCount val="5"/>
                  <c:pt idx="0">
                    <c:v>9.967921054276589</c:v>
                  </c:pt>
                  <c:pt idx="1">
                    <c:v>5.0538492029580127</c:v>
                  </c:pt>
                  <c:pt idx="2">
                    <c:v>3.0360208475931962</c:v>
                  </c:pt>
                  <c:pt idx="3">
                    <c:v>9.3733665976711933</c:v>
                  </c:pt>
                  <c:pt idx="4">
                    <c:v>2.9477109645361073</c:v>
                  </c:pt>
                </c:numCache>
              </c:numRef>
            </c:plus>
            <c:minus>
              <c:numRef>
                <c:f>Bilan!$G$16:$G$21</c:f>
                <c:numCache>
                  <c:formatCode>General</c:formatCode>
                  <c:ptCount val="6"/>
                  <c:pt idx="0">
                    <c:v>12.261002724749172</c:v>
                  </c:pt>
                  <c:pt idx="1">
                    <c:v>6.810065608294213</c:v>
                  </c:pt>
                </c:numCache>
              </c:numRef>
            </c:minus>
          </c:errBars>
          <c:cat>
            <c:strRef>
              <c:f>Bilan!$A$21:$A$25</c:f>
              <c:strCache>
                <c:ptCount val="5"/>
                <c:pt idx="0">
                  <c:v>siNeg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Bilan!$B$21:$B$25</c:f>
              <c:numCache>
                <c:formatCode>0</c:formatCode>
                <c:ptCount val="5"/>
                <c:pt idx="0" formatCode="General">
                  <c:v>100</c:v>
                </c:pt>
                <c:pt idx="1">
                  <c:v>60.766709136274351</c:v>
                </c:pt>
                <c:pt idx="2" formatCode="0.00">
                  <c:v>91.429544690414261</c:v>
                </c:pt>
                <c:pt idx="3" formatCode="0.00">
                  <c:v>52.497743802091634</c:v>
                </c:pt>
                <c:pt idx="4" formatCode="0.00">
                  <c:v>86.719444002052697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136-48AB-BF03-BAA1D49E78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396672"/>
        <c:axId val="148397064"/>
      </c:barChart>
      <c:catAx>
        <c:axId val="14839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/>
        </c:spPr>
        <c:txPr>
          <a:bodyPr rot="0" vert="horz"/>
          <a:lstStyle/>
          <a:p>
            <a:pPr>
              <a:defRPr sz="800"/>
            </a:pPr>
            <a:endParaRPr lang="fr-FR"/>
          </a:p>
        </c:txPr>
        <c:crossAx val="148397064"/>
        <c:crosses val="autoZero"/>
        <c:auto val="1"/>
        <c:lblAlgn val="ctr"/>
        <c:lblOffset val="100"/>
        <c:tickMarkSkip val="1"/>
        <c:noMultiLvlLbl val="0"/>
      </c:catAx>
      <c:valAx>
        <c:axId val="1483970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 b="1"/>
                </a:pPr>
                <a:r>
                  <a:rPr lang="en-US" sz="1000" b="1" i="0" baseline="0">
                    <a:effectLst/>
                  </a:rPr>
                  <a:t>Cell invasion</a:t>
                </a:r>
                <a:endParaRPr lang="en-GB" sz="1000">
                  <a:effectLst/>
                </a:endParaRPr>
              </a:p>
            </c:rich>
          </c:tx>
          <c:layout>
            <c:manualLayout>
              <c:xMode val="edge"/>
              <c:yMode val="edge"/>
              <c:x val="4.7311857098373588E-3"/>
              <c:y val="0.186479451215777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8396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4675084183220802"/>
          <c:y val="2.344276352054878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069760392838919"/>
          <c:y val="0.15558522692472593"/>
          <c:w val="0.81175720433685994"/>
          <c:h val="0.641342561401359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EA1B-46A6-9BEA-64E1BE9A620F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1B-46A6-9BEA-64E1BE9A620F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A1B-46A6-9BEA-64E1BE9A620F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A1B-46A6-9BEA-64E1BE9A620F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EA1B-46A6-9BEA-64E1BE9A620F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EA1B-46A6-9BEA-64E1BE9A620F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EA1B-46A6-9BEA-64E1BE9A620F}"/>
              </c:ext>
            </c:extLst>
          </c:dPt>
          <c:errBars>
            <c:errBarType val="plus"/>
            <c:errValType val="cust"/>
            <c:noEndCap val="0"/>
            <c:plus>
              <c:numRef>
                <c:f>Bilan!$C$21:$C$25</c:f>
                <c:numCache>
                  <c:formatCode>General</c:formatCode>
                  <c:ptCount val="5"/>
                  <c:pt idx="0">
                    <c:v>6.3941763410636456</c:v>
                  </c:pt>
                  <c:pt idx="1">
                    <c:v>7.5248333106165726</c:v>
                  </c:pt>
                  <c:pt idx="2">
                    <c:v>2.5156184064573268</c:v>
                  </c:pt>
                  <c:pt idx="3">
                    <c:v>6.8344487902138154</c:v>
                  </c:pt>
                  <c:pt idx="4">
                    <c:v>3.6041043935124972</c:v>
                  </c:pt>
                </c:numCache>
              </c:numRef>
            </c:plus>
            <c:minus>
              <c:numRef>
                <c:f>Bilan!$G$16:$G$21</c:f>
                <c:numCache>
                  <c:formatCode>General</c:formatCode>
                  <c:ptCount val="6"/>
                  <c:pt idx="0">
                    <c:v>11.063314934803334</c:v>
                  </c:pt>
                  <c:pt idx="1">
                    <c:v>11.326164874552015</c:v>
                  </c:pt>
                </c:numCache>
              </c:numRef>
            </c:minus>
          </c:errBars>
          <c:cat>
            <c:strRef>
              <c:f>Bilan!$A$21:$A$25</c:f>
              <c:strCache>
                <c:ptCount val="5"/>
                <c:pt idx="0">
                  <c:v>siNeg</c:v>
                </c:pt>
                <c:pt idx="1">
                  <c:v>siYAP</c:v>
                </c:pt>
                <c:pt idx="2">
                  <c:v>siYAP + pcDNA YAP</c:v>
                </c:pt>
                <c:pt idx="3">
                  <c:v>siTAZ</c:v>
                </c:pt>
                <c:pt idx="4">
                  <c:v>siTAZ + pcDNA TAZ</c:v>
                </c:pt>
              </c:strCache>
            </c:strRef>
          </c:cat>
          <c:val>
            <c:numRef>
              <c:f>Bilan!$B$21:$B$25</c:f>
              <c:numCache>
                <c:formatCode>0</c:formatCode>
                <c:ptCount val="5"/>
                <c:pt idx="0" formatCode="General">
                  <c:v>100</c:v>
                </c:pt>
                <c:pt idx="1">
                  <c:v>61.075268817204297</c:v>
                </c:pt>
                <c:pt idx="2" formatCode="0.00">
                  <c:v>90.673835125448022</c:v>
                </c:pt>
                <c:pt idx="3" formatCode="0.00">
                  <c:v>55.11469534050179</c:v>
                </c:pt>
                <c:pt idx="4" formatCode="0.00">
                  <c:v>90.003584229390682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A1B-46A6-9BEA-64E1BE9A62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335936"/>
        <c:axId val="146336328"/>
      </c:barChart>
      <c:catAx>
        <c:axId val="146335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/>
        </c:spPr>
        <c:txPr>
          <a:bodyPr rot="0" vert="horz"/>
          <a:lstStyle/>
          <a:p>
            <a:pPr>
              <a:defRPr sz="800"/>
            </a:pPr>
            <a:endParaRPr lang="fr-FR"/>
          </a:p>
        </c:txPr>
        <c:crossAx val="146336328"/>
        <c:crosses val="autoZero"/>
        <c:auto val="1"/>
        <c:lblAlgn val="ctr"/>
        <c:lblOffset val="100"/>
        <c:tickMarkSkip val="1"/>
        <c:noMultiLvlLbl val="0"/>
      </c:catAx>
      <c:valAx>
        <c:axId val="1463363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 b="1"/>
                </a:pPr>
                <a:r>
                  <a:rPr lang="en-US" sz="1000" b="1" i="0" baseline="0">
                    <a:effectLst/>
                  </a:rPr>
                  <a:t>Cell invasion</a:t>
                </a:r>
                <a:endParaRPr lang="en-GB" sz="1000">
                  <a:effectLst/>
                </a:endParaRPr>
              </a:p>
            </c:rich>
          </c:tx>
          <c:layout>
            <c:manualLayout>
              <c:xMode val="edge"/>
              <c:yMode val="edge"/>
              <c:x val="4.7311857098373588E-3"/>
              <c:y val="0.186479451215777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6335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E6FEB-607E-4A98-9B68-CC32FB985498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B5BCB-033B-4FD2-A7FE-77B6F1A138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001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D1443-668E-4DF4-BEFE-ABA84319174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009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25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5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53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25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48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91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24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24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14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06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90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73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chart" Target="../charts/chart1.xml"/><Relationship Id="rId18" Type="http://schemas.openxmlformats.org/officeDocument/2006/relationships/chart" Target="../charts/chart6.xml"/><Relationship Id="rId26" Type="http://schemas.microsoft.com/office/2007/relationships/hdphoto" Target="../media/hdphoto9.wdp"/><Relationship Id="rId39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7.png"/><Relationship Id="rId34" Type="http://schemas.microsoft.com/office/2007/relationships/hdphoto" Target="../media/hdphoto13.wdp"/><Relationship Id="rId42" Type="http://schemas.microsoft.com/office/2007/relationships/hdphoto" Target="../media/hdphoto17.wdp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chart" Target="../charts/chart5.xml"/><Relationship Id="rId25" Type="http://schemas.openxmlformats.org/officeDocument/2006/relationships/image" Target="../media/image9.png"/><Relationship Id="rId33" Type="http://schemas.openxmlformats.org/officeDocument/2006/relationships/image" Target="../media/image13.png"/><Relationship Id="rId38" Type="http://schemas.microsoft.com/office/2007/relationships/hdphoto" Target="../media/hdphoto15.wdp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4.xml"/><Relationship Id="rId20" Type="http://schemas.microsoft.com/office/2007/relationships/hdphoto" Target="../media/hdphoto6.wdp"/><Relationship Id="rId29" Type="http://schemas.openxmlformats.org/officeDocument/2006/relationships/image" Target="../media/image11.png"/><Relationship Id="rId41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24" Type="http://schemas.microsoft.com/office/2007/relationships/hdphoto" Target="../media/hdphoto8.wdp"/><Relationship Id="rId32" Type="http://schemas.microsoft.com/office/2007/relationships/hdphoto" Target="../media/hdphoto12.wdp"/><Relationship Id="rId37" Type="http://schemas.openxmlformats.org/officeDocument/2006/relationships/image" Target="../media/image15.png"/><Relationship Id="rId40" Type="http://schemas.microsoft.com/office/2007/relationships/hdphoto" Target="../media/hdphoto16.wdp"/><Relationship Id="rId5" Type="http://schemas.openxmlformats.org/officeDocument/2006/relationships/image" Target="../media/image2.png"/><Relationship Id="rId15" Type="http://schemas.openxmlformats.org/officeDocument/2006/relationships/chart" Target="../charts/chart3.xml"/><Relationship Id="rId23" Type="http://schemas.openxmlformats.org/officeDocument/2006/relationships/image" Target="../media/image8.png"/><Relationship Id="rId28" Type="http://schemas.microsoft.com/office/2007/relationships/hdphoto" Target="../media/hdphoto10.wdp"/><Relationship Id="rId36" Type="http://schemas.microsoft.com/office/2007/relationships/hdphoto" Target="../media/hdphoto14.wdp"/><Relationship Id="rId10" Type="http://schemas.microsoft.com/office/2007/relationships/hdphoto" Target="../media/hdphoto4.wdp"/><Relationship Id="rId19" Type="http://schemas.openxmlformats.org/officeDocument/2006/relationships/image" Target="../media/image6.png"/><Relationship Id="rId31" Type="http://schemas.openxmlformats.org/officeDocument/2006/relationships/image" Target="../media/image12.png"/><Relationship Id="rId44" Type="http://schemas.microsoft.com/office/2007/relationships/hdphoto" Target="../media/hdphoto18.wdp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openxmlformats.org/officeDocument/2006/relationships/chart" Target="../charts/chart2.xml"/><Relationship Id="rId22" Type="http://schemas.microsoft.com/office/2007/relationships/hdphoto" Target="../media/hdphoto7.wdp"/><Relationship Id="rId27" Type="http://schemas.openxmlformats.org/officeDocument/2006/relationships/image" Target="../media/image10.png"/><Relationship Id="rId30" Type="http://schemas.microsoft.com/office/2007/relationships/hdphoto" Target="../media/hdphoto11.wdp"/><Relationship Id="rId35" Type="http://schemas.openxmlformats.org/officeDocument/2006/relationships/image" Target="../media/image14.png"/><Relationship Id="rId4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DFF04354-BB7D-4D1F-BEEC-C5D43DEBB62C}"/>
              </a:ext>
            </a:extLst>
          </p:cNvPr>
          <p:cNvSpPr/>
          <p:nvPr/>
        </p:nvSpPr>
        <p:spPr>
          <a:xfrm>
            <a:off x="388326" y="564168"/>
            <a:ext cx="6120000" cy="4669788"/>
          </a:xfrm>
          <a:prstGeom prst="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77CC8E5-AD61-4719-AFB3-93DF0B1B3886}"/>
              </a:ext>
            </a:extLst>
          </p:cNvPr>
          <p:cNvSpPr txBox="1"/>
          <p:nvPr/>
        </p:nvSpPr>
        <p:spPr>
          <a:xfrm>
            <a:off x="353432" y="544547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A)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CAE59276-402D-4C80-9E40-96B31B24BD75}"/>
              </a:ext>
            </a:extLst>
          </p:cNvPr>
          <p:cNvSpPr txBox="1"/>
          <p:nvPr/>
        </p:nvSpPr>
        <p:spPr>
          <a:xfrm>
            <a:off x="368702" y="7280740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C)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DE6C2DAA-FB5A-477E-AEEA-2D6B06ECE731}"/>
              </a:ext>
            </a:extLst>
          </p:cNvPr>
          <p:cNvSpPr/>
          <p:nvPr/>
        </p:nvSpPr>
        <p:spPr>
          <a:xfrm>
            <a:off x="388326" y="7280740"/>
            <a:ext cx="6120000" cy="1848724"/>
          </a:xfrm>
          <a:prstGeom prst="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2" name="Image 51"/>
          <p:cNvPicPr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377" y="811785"/>
            <a:ext cx="864000" cy="8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54" name="Image 53"/>
          <p:cNvPicPr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39" t="3797" r="10207"/>
          <a:stretch/>
        </p:blipFill>
        <p:spPr>
          <a:xfrm>
            <a:off x="2452042" y="817001"/>
            <a:ext cx="864000" cy="8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sp>
        <p:nvSpPr>
          <p:cNvPr id="55" name="ZoneTexte 54"/>
          <p:cNvSpPr txBox="1"/>
          <p:nvPr/>
        </p:nvSpPr>
        <p:spPr>
          <a:xfrm>
            <a:off x="714814" y="579992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siNeg</a:t>
            </a:r>
            <a:endParaRPr lang="fr-FR" sz="1000" b="1" dirty="0"/>
          </a:p>
        </p:txBody>
      </p:sp>
      <p:sp>
        <p:nvSpPr>
          <p:cNvPr id="56" name="ZoneTexte 55"/>
          <p:cNvSpPr txBox="1"/>
          <p:nvPr/>
        </p:nvSpPr>
        <p:spPr>
          <a:xfrm>
            <a:off x="1603653" y="584023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siYAP</a:t>
            </a:r>
            <a:endParaRPr lang="fr-FR" sz="1000" b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2536211" y="579992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siTAZ</a:t>
            </a:r>
            <a:endParaRPr lang="fr-FR" sz="1000" b="1" dirty="0"/>
          </a:p>
        </p:txBody>
      </p:sp>
      <p:sp>
        <p:nvSpPr>
          <p:cNvPr id="58" name="ZoneTexte 57"/>
          <p:cNvSpPr txBox="1"/>
          <p:nvPr/>
        </p:nvSpPr>
        <p:spPr>
          <a:xfrm>
            <a:off x="3776635" y="576425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siNeg</a:t>
            </a:r>
            <a:endParaRPr lang="fr-FR" sz="10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4757458" y="576425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siYAP</a:t>
            </a:r>
            <a:endParaRPr lang="fr-FR" sz="1000" b="1" dirty="0"/>
          </a:p>
        </p:txBody>
      </p:sp>
      <p:sp>
        <p:nvSpPr>
          <p:cNvPr id="60" name="ZoneTexte 59"/>
          <p:cNvSpPr txBox="1"/>
          <p:nvPr/>
        </p:nvSpPr>
        <p:spPr>
          <a:xfrm>
            <a:off x="5664066" y="576425"/>
            <a:ext cx="7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siTAZ</a:t>
            </a:r>
            <a:endParaRPr lang="fr-FR" sz="1000" b="1" dirty="0"/>
          </a:p>
        </p:txBody>
      </p:sp>
      <p:pic>
        <p:nvPicPr>
          <p:cNvPr id="61" name="Image 60"/>
          <p:cNvPicPr preferRelativeResize="0">
            <a:picLocks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27"/>
          <a:stretch/>
        </p:blipFill>
        <p:spPr>
          <a:xfrm>
            <a:off x="4676134" y="816268"/>
            <a:ext cx="864000" cy="8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62" name="Image 61"/>
          <p:cNvPicPr preferRelativeResize="0">
            <a:picLocks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141" y="822646"/>
            <a:ext cx="864000" cy="8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63" name="Image 62"/>
          <p:cNvPicPr preferRelativeResize="0">
            <a:picLocks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083" y="822646"/>
            <a:ext cx="864000" cy="8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grpSp>
        <p:nvGrpSpPr>
          <p:cNvPr id="68" name="Groupe 67"/>
          <p:cNvGrpSpPr/>
          <p:nvPr/>
        </p:nvGrpSpPr>
        <p:grpSpPr>
          <a:xfrm>
            <a:off x="440551" y="5367272"/>
            <a:ext cx="2880000" cy="1800000"/>
            <a:chOff x="0" y="0"/>
            <a:chExt cx="2916000" cy="1804102"/>
          </a:xfrm>
        </p:grpSpPr>
        <p:graphicFrame>
          <p:nvGraphicFramePr>
            <p:cNvPr id="112" name="Graphique 1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52162484"/>
                </p:ext>
              </p:extLst>
            </p:nvPr>
          </p:nvGraphicFramePr>
          <p:xfrm>
            <a:off x="0" y="0"/>
            <a:ext cx="2916000" cy="18041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113" name="ZoneTexte 11"/>
            <p:cNvSpPr txBox="1"/>
            <p:nvPr/>
          </p:nvSpPr>
          <p:spPr>
            <a:xfrm>
              <a:off x="1984184" y="271140"/>
              <a:ext cx="643745" cy="22037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/>
                <a:t>**</a:t>
              </a:r>
            </a:p>
          </p:txBody>
        </p:sp>
        <p:sp>
          <p:nvSpPr>
            <p:cNvPr id="114" name="ZoneTexte 15"/>
            <p:cNvSpPr txBox="1"/>
            <p:nvPr/>
          </p:nvSpPr>
          <p:spPr>
            <a:xfrm>
              <a:off x="1057134" y="267540"/>
              <a:ext cx="641913" cy="22037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***</a:t>
              </a:r>
            </a:p>
          </p:txBody>
        </p:sp>
        <p:sp>
          <p:nvSpPr>
            <p:cNvPr id="115" name="Parenthèse ouvrante 114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2294397" y="169742"/>
              <a:ext cx="34162" cy="505831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16" name="Parenthèse ouvrante 115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344135" y="-243955"/>
              <a:ext cx="35994" cy="1335664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117" name="Groupe 116"/>
          <p:cNvGrpSpPr/>
          <p:nvPr/>
        </p:nvGrpSpPr>
        <p:grpSpPr>
          <a:xfrm>
            <a:off x="3499058" y="5457256"/>
            <a:ext cx="2880000" cy="1800000"/>
            <a:chOff x="0" y="0"/>
            <a:chExt cx="2880000" cy="1732102"/>
          </a:xfrm>
        </p:grpSpPr>
        <p:grpSp>
          <p:nvGrpSpPr>
            <p:cNvPr id="118" name="Groupe 117"/>
            <p:cNvGrpSpPr/>
            <p:nvPr/>
          </p:nvGrpSpPr>
          <p:grpSpPr>
            <a:xfrm>
              <a:off x="0" y="0"/>
              <a:ext cx="2880000" cy="1732102"/>
              <a:chOff x="0" y="0"/>
              <a:chExt cx="3420000" cy="2160000"/>
            </a:xfrm>
          </p:grpSpPr>
          <p:graphicFrame>
            <p:nvGraphicFramePr>
              <p:cNvPr id="126" name="Graphique 1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19687452"/>
                  </p:ext>
                </p:extLst>
              </p:nvPr>
            </p:nvGraphicFramePr>
            <p:xfrm>
              <a:off x="0" y="0"/>
              <a:ext cx="3420000" cy="216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127" name="ZoneTexte 10"/>
              <p:cNvSpPr txBox="1"/>
              <p:nvPr/>
            </p:nvSpPr>
            <p:spPr>
              <a:xfrm>
                <a:off x="793733" y="354902"/>
                <a:ext cx="544609" cy="16227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200" dirty="0"/>
                  <a:t>*</a:t>
                </a:r>
              </a:p>
            </p:txBody>
          </p:sp>
        </p:grpSp>
        <p:sp>
          <p:nvSpPr>
            <p:cNvPr id="119" name="ZoneTexte 11"/>
            <p:cNvSpPr txBox="1"/>
            <p:nvPr/>
          </p:nvSpPr>
          <p:spPr>
            <a:xfrm>
              <a:off x="2047597" y="34787"/>
              <a:ext cx="643745" cy="22037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/>
                <a:t>*</a:t>
              </a:r>
            </a:p>
          </p:txBody>
        </p:sp>
        <p:sp>
          <p:nvSpPr>
            <p:cNvPr id="120" name="ZoneTexte 14"/>
            <p:cNvSpPr txBox="1"/>
            <p:nvPr/>
          </p:nvSpPr>
          <p:spPr>
            <a:xfrm>
              <a:off x="1214557" y="276061"/>
              <a:ext cx="433360" cy="159914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*</a:t>
              </a:r>
            </a:p>
          </p:txBody>
        </p:sp>
        <p:sp>
          <p:nvSpPr>
            <p:cNvPr id="121" name="ZoneTexte 15"/>
            <p:cNvSpPr txBox="1"/>
            <p:nvPr/>
          </p:nvSpPr>
          <p:spPr>
            <a:xfrm>
              <a:off x="1180657" y="77456"/>
              <a:ext cx="465332" cy="13173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/>
                <a:t>**</a:t>
              </a:r>
            </a:p>
          </p:txBody>
        </p:sp>
        <p:sp>
          <p:nvSpPr>
            <p:cNvPr id="122" name="Parenthèse ouvrante 121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884025" y="171603"/>
              <a:ext cx="35994" cy="43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23" name="Parenthèse ouvrante 122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407245" y="186118"/>
              <a:ext cx="43994" cy="41097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24" name="Parenthèse ouvrante 123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390465" y="-532558"/>
              <a:ext cx="35994" cy="1440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25" name="Parenthèse ouvrante 124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2352664" y="-26549"/>
              <a:ext cx="36000" cy="43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E6C2DAA-FB5A-477E-AEEA-2D6B06ECE731}"/>
              </a:ext>
            </a:extLst>
          </p:cNvPr>
          <p:cNvSpPr/>
          <p:nvPr/>
        </p:nvSpPr>
        <p:spPr>
          <a:xfrm>
            <a:off x="388326" y="5313240"/>
            <a:ext cx="6120000" cy="1908065"/>
          </a:xfrm>
          <a:prstGeom prst="rect">
            <a:avLst/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ZoneTexte 129">
            <a:extLst>
              <a:ext uri="{FF2B5EF4-FFF2-40B4-BE49-F238E27FC236}">
                <a16:creationId xmlns:a16="http://schemas.microsoft.com/office/drawing/2014/main" id="{CAE59276-402D-4C80-9E40-96B31B24BD75}"/>
              </a:ext>
            </a:extLst>
          </p:cNvPr>
          <p:cNvSpPr txBox="1"/>
          <p:nvPr/>
        </p:nvSpPr>
        <p:spPr>
          <a:xfrm>
            <a:off x="332656" y="5308884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B)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3441133" y="7329264"/>
            <a:ext cx="2988001" cy="1787885"/>
            <a:chOff x="3441133" y="6105128"/>
            <a:chExt cx="2988001" cy="1787885"/>
          </a:xfrm>
        </p:grpSpPr>
        <p:grpSp>
          <p:nvGrpSpPr>
            <p:cNvPr id="2" name="Groupe 1"/>
            <p:cNvGrpSpPr/>
            <p:nvPr/>
          </p:nvGrpSpPr>
          <p:grpSpPr>
            <a:xfrm>
              <a:off x="3441133" y="6105128"/>
              <a:ext cx="2988001" cy="1787885"/>
              <a:chOff x="3441133" y="6190150"/>
              <a:chExt cx="2988001" cy="1787885"/>
            </a:xfrm>
          </p:grpSpPr>
          <p:grpSp>
            <p:nvGrpSpPr>
              <p:cNvPr id="80" name="Groupe 79"/>
              <p:cNvGrpSpPr/>
              <p:nvPr/>
            </p:nvGrpSpPr>
            <p:grpSpPr>
              <a:xfrm>
                <a:off x="3441133" y="6190150"/>
                <a:ext cx="2988001" cy="1787885"/>
                <a:chOff x="-14230" y="699"/>
                <a:chExt cx="3132000" cy="1787885"/>
              </a:xfrm>
            </p:grpSpPr>
            <p:grpSp>
              <p:nvGrpSpPr>
                <p:cNvPr id="84" name="Groupe 83"/>
                <p:cNvGrpSpPr/>
                <p:nvPr/>
              </p:nvGrpSpPr>
              <p:grpSpPr>
                <a:xfrm>
                  <a:off x="-14230" y="699"/>
                  <a:ext cx="3132000" cy="1787885"/>
                  <a:chOff x="-11777" y="633"/>
                  <a:chExt cx="2592000" cy="1620000"/>
                </a:xfrm>
              </p:grpSpPr>
              <p:graphicFrame>
                <p:nvGraphicFramePr>
                  <p:cNvPr id="86" name="Graphique 85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1485610341"/>
                      </p:ext>
                    </p:extLst>
                  </p:nvPr>
                </p:nvGraphicFramePr>
                <p:xfrm>
                  <a:off x="-11777" y="633"/>
                  <a:ext cx="2592000" cy="16200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5"/>
                  </a:graphicData>
                </a:graphic>
              </p:graphicFrame>
              <p:sp>
                <p:nvSpPr>
                  <p:cNvPr id="87" name="ZoneTexte 4"/>
                  <p:cNvSpPr txBox="1"/>
                  <p:nvPr/>
                </p:nvSpPr>
                <p:spPr>
                  <a:xfrm>
                    <a:off x="701013" y="131825"/>
                    <a:ext cx="355275" cy="261937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fr-FR" sz="1200" dirty="0"/>
                      <a:t>**</a:t>
                    </a:r>
                  </a:p>
                </p:txBody>
              </p:sp>
            </p:grpSp>
            <p:sp>
              <p:nvSpPr>
                <p:cNvPr id="83" name="ZoneTexte 30"/>
                <p:cNvSpPr txBox="1"/>
                <p:nvPr/>
              </p:nvSpPr>
              <p:spPr>
                <a:xfrm>
                  <a:off x="1303316" y="179846"/>
                  <a:ext cx="507775" cy="220364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**</a:t>
                  </a:r>
                </a:p>
              </p:txBody>
            </p:sp>
          </p:grpSp>
          <p:sp>
            <p:nvSpPr>
              <p:cNvPr id="133" name="Parenthèse ouvrante 132">
                <a:extLst>
                  <a:ext uri="{FF2B5EF4-FFF2-40B4-BE49-F238E27FC236}">
                    <a16:creationId xmlns:a16="http://schemas.microsoft.com/office/drawing/2014/main" id="{752FCF0C-57AC-408A-AFF7-2CDBBA74FDC0}"/>
                  </a:ext>
                </a:extLst>
              </p:cNvPr>
              <p:cNvSpPr/>
              <p:nvPr/>
            </p:nvSpPr>
            <p:spPr>
              <a:xfrm rot="5400000">
                <a:off x="4448897" y="6303255"/>
                <a:ext cx="37405" cy="43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sp>
          <p:nvSpPr>
            <p:cNvPr id="134" name="Parenthèse ouvrante 133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4920355" y="6214116"/>
              <a:ext cx="37405" cy="43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368992" y="7401272"/>
            <a:ext cx="2988000" cy="1682316"/>
            <a:chOff x="368992" y="6177136"/>
            <a:chExt cx="2988000" cy="1682316"/>
          </a:xfrm>
        </p:grpSpPr>
        <p:grpSp>
          <p:nvGrpSpPr>
            <p:cNvPr id="7" name="Groupe 6"/>
            <p:cNvGrpSpPr/>
            <p:nvPr/>
          </p:nvGrpSpPr>
          <p:grpSpPr>
            <a:xfrm>
              <a:off x="368992" y="6177136"/>
              <a:ext cx="2988000" cy="1682316"/>
              <a:chOff x="368992" y="6177136"/>
              <a:chExt cx="2988000" cy="1682316"/>
            </a:xfrm>
          </p:grpSpPr>
          <p:grpSp>
            <p:nvGrpSpPr>
              <p:cNvPr id="6" name="Groupe 5"/>
              <p:cNvGrpSpPr/>
              <p:nvPr/>
            </p:nvGrpSpPr>
            <p:grpSpPr>
              <a:xfrm>
                <a:off x="368992" y="6177136"/>
                <a:ext cx="2988000" cy="1682316"/>
                <a:chOff x="368992" y="6177136"/>
                <a:chExt cx="2988000" cy="1682316"/>
              </a:xfrm>
            </p:grpSpPr>
            <p:sp>
              <p:nvSpPr>
                <p:cNvPr id="135" name="Parenthèse ouvrante 134">
                  <a:extLst>
                    <a:ext uri="{FF2B5EF4-FFF2-40B4-BE49-F238E27FC236}">
                      <a16:creationId xmlns:a16="http://schemas.microsoft.com/office/drawing/2014/main" id="{752FCF0C-57AC-408A-AFF7-2CDBBA74FDC0}"/>
                    </a:ext>
                  </a:extLst>
                </p:cNvPr>
                <p:cNvSpPr/>
                <p:nvPr/>
              </p:nvSpPr>
              <p:spPr>
                <a:xfrm rot="5400000">
                  <a:off x="1857163" y="5650620"/>
                  <a:ext cx="37405" cy="1404000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grpSp>
              <p:nvGrpSpPr>
                <p:cNvPr id="4" name="Groupe 3"/>
                <p:cNvGrpSpPr/>
                <p:nvPr/>
              </p:nvGrpSpPr>
              <p:grpSpPr>
                <a:xfrm>
                  <a:off x="368992" y="6177136"/>
                  <a:ext cx="2988000" cy="1682316"/>
                  <a:chOff x="368992" y="6177136"/>
                  <a:chExt cx="2988000" cy="1682316"/>
                </a:xfrm>
              </p:grpSpPr>
              <p:grpSp>
                <p:nvGrpSpPr>
                  <p:cNvPr id="69" name="Groupe 68"/>
                  <p:cNvGrpSpPr/>
                  <p:nvPr/>
                </p:nvGrpSpPr>
                <p:grpSpPr>
                  <a:xfrm>
                    <a:off x="368992" y="6177136"/>
                    <a:ext cx="2988000" cy="1682316"/>
                    <a:chOff x="0" y="0"/>
                    <a:chExt cx="3056151" cy="1656000"/>
                  </a:xfrm>
                </p:grpSpPr>
                <p:grpSp>
                  <p:nvGrpSpPr>
                    <p:cNvPr id="70" name="Groupe 69"/>
                    <p:cNvGrpSpPr/>
                    <p:nvPr/>
                  </p:nvGrpSpPr>
                  <p:grpSpPr>
                    <a:xfrm>
                      <a:off x="0" y="0"/>
                      <a:ext cx="3056151" cy="1656000"/>
                      <a:chOff x="0" y="0"/>
                      <a:chExt cx="2592000" cy="1620000"/>
                    </a:xfrm>
                  </p:grpSpPr>
                  <p:graphicFrame>
                    <p:nvGraphicFramePr>
                      <p:cNvPr id="78" name="Graphique 77"/>
                      <p:cNvGraphicFramePr/>
                      <p:nvPr>
                        <p:extLst>
                          <p:ext uri="{D42A27DB-BD31-4B8C-83A1-F6EECF244321}">
                            <p14:modId xmlns:p14="http://schemas.microsoft.com/office/powerpoint/2010/main" val="2979650444"/>
                          </p:ext>
                        </p:extLst>
                      </p:nvPr>
                    </p:nvGraphicFramePr>
                    <p:xfrm>
                      <a:off x="0" y="0"/>
                      <a:ext cx="2592000" cy="1620000"/>
                    </p:xfrm>
                    <a:graphic>
                      <a:graphicData uri="http://schemas.openxmlformats.org/drawingml/2006/chart">
                        <c:chart xmlns:c="http://schemas.openxmlformats.org/drawingml/2006/chart" xmlns:r="http://schemas.openxmlformats.org/officeDocument/2006/relationships" r:id="rId16"/>
                      </a:graphicData>
                    </a:graphic>
                  </p:graphicFrame>
                  <p:sp>
                    <p:nvSpPr>
                      <p:cNvPr id="79" name="ZoneTexte 4"/>
                      <p:cNvSpPr txBox="1"/>
                      <p:nvPr/>
                    </p:nvSpPr>
                    <p:spPr>
                      <a:xfrm>
                        <a:off x="1146820" y="8679"/>
                        <a:ext cx="335858" cy="192034"/>
                      </a:xfrm>
                      <a:prstGeom prst="rect">
                        <a:avLst/>
                      </a:prstGeom>
                      <a:noFill/>
                      <a:ln w="9525" cmpd="sng">
                        <a:noFill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dk1"/>
                      </a:fontRef>
                    </p:style>
                    <p:txBody>
                      <a:bodyPr wrap="square" rtlCol="0" anchor="ctr"/>
                      <a:lstStyle>
                        <a:lvl1pPr marL="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fr-FR" sz="1200" dirty="0"/>
                          <a:t>**</a:t>
                        </a:r>
                      </a:p>
                    </p:txBody>
                  </p:sp>
                </p:grpSp>
                <p:sp>
                  <p:nvSpPr>
                    <p:cNvPr id="72" name="ZoneTexte 23"/>
                    <p:cNvSpPr txBox="1"/>
                    <p:nvPr/>
                  </p:nvSpPr>
                  <p:spPr>
                    <a:xfrm>
                      <a:off x="2369551" y="26772"/>
                      <a:ext cx="391996" cy="16953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</a:t>
                      </a:r>
                    </a:p>
                  </p:txBody>
                </p:sp>
                <p:sp>
                  <p:nvSpPr>
                    <p:cNvPr id="73" name="ZoneTexte 24"/>
                    <p:cNvSpPr txBox="1"/>
                    <p:nvPr/>
                  </p:nvSpPr>
                  <p:spPr>
                    <a:xfrm>
                      <a:off x="810156" y="322380"/>
                      <a:ext cx="468000" cy="165322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</a:t>
                      </a:r>
                    </a:p>
                  </p:txBody>
                </p:sp>
                <p:sp>
                  <p:nvSpPr>
                    <p:cNvPr id="75" name="ZoneTexte 33"/>
                    <p:cNvSpPr txBox="1"/>
                    <p:nvPr/>
                  </p:nvSpPr>
                  <p:spPr>
                    <a:xfrm>
                      <a:off x="1316182" y="336045"/>
                      <a:ext cx="468000" cy="160126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</a:t>
                      </a:r>
                    </a:p>
                  </p:txBody>
                </p:sp>
              </p:grpSp>
              <p:sp>
                <p:nvSpPr>
                  <p:cNvPr id="136" name="Parenthèse ouvrante 135">
                    <a:extLst>
                      <a:ext uri="{FF2B5EF4-FFF2-40B4-BE49-F238E27FC236}">
                        <a16:creationId xmlns:a16="http://schemas.microsoft.com/office/drawing/2014/main" id="{752FCF0C-57AC-408A-AFF7-2CDBBA74F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58629" y="6132991"/>
                    <a:ext cx="37405" cy="432000"/>
                  </a:xfrm>
                  <a:prstGeom prst="leftBracke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137" name="Parenthèse ouvrante 136">
                <a:extLst>
                  <a:ext uri="{FF2B5EF4-FFF2-40B4-BE49-F238E27FC236}">
                    <a16:creationId xmlns:a16="http://schemas.microsoft.com/office/drawing/2014/main" id="{752FCF0C-57AC-408A-AFF7-2CDBBA74FDC0}"/>
                  </a:ext>
                </a:extLst>
              </p:cNvPr>
              <p:cNvSpPr/>
              <p:nvPr/>
            </p:nvSpPr>
            <p:spPr>
              <a:xfrm rot="5400000">
                <a:off x="1371162" y="6445709"/>
                <a:ext cx="37405" cy="43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sp>
          <p:nvSpPr>
            <p:cNvPr id="138" name="Parenthèse ouvrante 137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865903" y="6442081"/>
              <a:ext cx="37405" cy="43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3535877" y="1762143"/>
            <a:ext cx="2896658" cy="1632700"/>
            <a:chOff x="397379" y="2384196"/>
            <a:chExt cx="2896658" cy="1632700"/>
          </a:xfrm>
        </p:grpSpPr>
        <p:sp>
          <p:nvSpPr>
            <p:cNvPr id="142" name="Parenthèse ouvrante 141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766940" y="1914879"/>
              <a:ext cx="37405" cy="1368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grpSp>
          <p:nvGrpSpPr>
            <p:cNvPr id="11" name="Groupe 10"/>
            <p:cNvGrpSpPr/>
            <p:nvPr/>
          </p:nvGrpSpPr>
          <p:grpSpPr>
            <a:xfrm>
              <a:off x="397379" y="2384196"/>
              <a:ext cx="2896658" cy="1632700"/>
              <a:chOff x="397379" y="2384196"/>
              <a:chExt cx="2896658" cy="1632700"/>
            </a:xfrm>
          </p:grpSpPr>
          <p:grpSp>
            <p:nvGrpSpPr>
              <p:cNvPr id="10" name="Groupe 9"/>
              <p:cNvGrpSpPr/>
              <p:nvPr/>
            </p:nvGrpSpPr>
            <p:grpSpPr>
              <a:xfrm>
                <a:off x="397379" y="2384196"/>
                <a:ext cx="2896658" cy="1632700"/>
                <a:chOff x="397379" y="2384196"/>
                <a:chExt cx="2896658" cy="1632700"/>
              </a:xfrm>
            </p:grpSpPr>
            <p:sp>
              <p:nvSpPr>
                <p:cNvPr id="140" name="Parenthèse ouvrante 139">
                  <a:extLst>
                    <a:ext uri="{FF2B5EF4-FFF2-40B4-BE49-F238E27FC236}">
                      <a16:creationId xmlns:a16="http://schemas.microsoft.com/office/drawing/2014/main" id="{752FCF0C-57AC-408A-AFF7-2CDBBA74FDC0}"/>
                    </a:ext>
                  </a:extLst>
                </p:cNvPr>
                <p:cNvSpPr/>
                <p:nvPr/>
              </p:nvSpPr>
              <p:spPr>
                <a:xfrm rot="5400000">
                  <a:off x="1766942" y="2581877"/>
                  <a:ext cx="37405" cy="432000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grpSp>
              <p:nvGrpSpPr>
                <p:cNvPr id="9" name="Groupe 8"/>
                <p:cNvGrpSpPr/>
                <p:nvPr/>
              </p:nvGrpSpPr>
              <p:grpSpPr>
                <a:xfrm>
                  <a:off x="397379" y="2384196"/>
                  <a:ext cx="2896658" cy="1632700"/>
                  <a:chOff x="397379" y="2384196"/>
                  <a:chExt cx="2896658" cy="1632700"/>
                </a:xfrm>
              </p:grpSpPr>
              <p:grpSp>
                <p:nvGrpSpPr>
                  <p:cNvPr id="88" name="Groupe 87"/>
                  <p:cNvGrpSpPr/>
                  <p:nvPr/>
                </p:nvGrpSpPr>
                <p:grpSpPr>
                  <a:xfrm>
                    <a:off x="397379" y="2384196"/>
                    <a:ext cx="2896658" cy="1632700"/>
                    <a:chOff x="0" y="13654"/>
                    <a:chExt cx="2896658" cy="1632700"/>
                  </a:xfrm>
                </p:grpSpPr>
                <p:grpSp>
                  <p:nvGrpSpPr>
                    <p:cNvPr id="89" name="Groupe 88"/>
                    <p:cNvGrpSpPr/>
                    <p:nvPr/>
                  </p:nvGrpSpPr>
                  <p:grpSpPr>
                    <a:xfrm>
                      <a:off x="0" y="13654"/>
                      <a:ext cx="2896658" cy="1632700"/>
                      <a:chOff x="0" y="13654"/>
                      <a:chExt cx="2896658" cy="1632700"/>
                    </a:xfrm>
                  </p:grpSpPr>
                  <p:grpSp>
                    <p:nvGrpSpPr>
                      <p:cNvPr id="92" name="Groupe 91"/>
                      <p:cNvGrpSpPr/>
                      <p:nvPr/>
                    </p:nvGrpSpPr>
                    <p:grpSpPr>
                      <a:xfrm>
                        <a:off x="0" y="13654"/>
                        <a:ext cx="2896658" cy="1632700"/>
                        <a:chOff x="0" y="13654"/>
                        <a:chExt cx="3972474" cy="2160000"/>
                      </a:xfrm>
                    </p:grpSpPr>
                    <p:graphicFrame>
                      <p:nvGraphicFramePr>
                        <p:cNvPr id="98" name="Graphique 97"/>
                        <p:cNvGraphicFramePr>
                          <a:graphicFrameLocks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673638804"/>
                            </p:ext>
                          </p:extLst>
                        </p:nvPr>
                      </p:nvGraphicFramePr>
                      <p:xfrm>
                        <a:off x="0" y="13654"/>
                        <a:ext cx="3972474" cy="2160000"/>
                      </p:xfrm>
                      <a:graphic>
                        <a:graphicData uri="http://schemas.openxmlformats.org/drawingml/2006/chart">
                          <c:chart xmlns:c="http://schemas.openxmlformats.org/drawingml/2006/chart" xmlns:r="http://schemas.openxmlformats.org/officeDocument/2006/relationships" r:id="rId17"/>
                        </a:graphicData>
                      </a:graphic>
                    </p:graphicFrame>
                    <p:sp>
                      <p:nvSpPr>
                        <p:cNvPr id="99" name="ZoneTexte 11"/>
                        <p:cNvSpPr txBox="1"/>
                        <p:nvPr/>
                      </p:nvSpPr>
                      <p:spPr>
                        <a:xfrm>
                          <a:off x="928005" y="248801"/>
                          <a:ext cx="666751" cy="261937"/>
                        </a:xfrm>
                        <a:prstGeom prst="rect">
                          <a:avLst/>
                        </a:prstGeom>
                        <a:noFill/>
                        <a:ln w="9525" cmpd="sng">
                          <a:noFill/>
                        </a:ln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minor">
                          <a:schemeClr val="dk1"/>
                        </a:fontRef>
                      </p:style>
                      <p:txBody>
                        <a:bodyPr wrap="square" rtlCol="0" anchor="ctr"/>
                        <a:lstStyle>
                          <a:lvl1pPr marL="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200" dirty="0"/>
                            <a:t>***</a:t>
                          </a:r>
                        </a:p>
                      </p:txBody>
                    </p:sp>
                  </p:grpSp>
                  <p:sp>
                    <p:nvSpPr>
                      <p:cNvPr id="95" name="ZoneTexte 30"/>
                      <p:cNvSpPr txBox="1"/>
                      <p:nvPr/>
                    </p:nvSpPr>
                    <p:spPr>
                      <a:xfrm>
                        <a:off x="1159077" y="72131"/>
                        <a:ext cx="486183" cy="197993"/>
                      </a:xfrm>
                      <a:prstGeom prst="rect">
                        <a:avLst/>
                      </a:prstGeom>
                      <a:noFill/>
                      <a:ln w="9525" cmpd="sng">
                        <a:noFill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dk1"/>
                      </a:fontRef>
                    </p:style>
                    <p:txBody>
                      <a:bodyPr wrap="square" rtlCol="0" anchor="ctr"/>
                      <a:lstStyle>
                        <a:lvl1pPr marL="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fr-FR" sz="1200" dirty="0"/>
                          <a:t>***</a:t>
                        </a:r>
                      </a:p>
                    </p:txBody>
                  </p:sp>
                </p:grpSp>
                <p:sp>
                  <p:nvSpPr>
                    <p:cNvPr id="90" name="ZoneTexte 35"/>
                    <p:cNvSpPr txBox="1"/>
                    <p:nvPr/>
                  </p:nvSpPr>
                  <p:spPr>
                    <a:xfrm>
                      <a:off x="1145173" y="296233"/>
                      <a:ext cx="486183" cy="197993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***</a:t>
                      </a:r>
                    </a:p>
                  </p:txBody>
                </p:sp>
                <p:sp>
                  <p:nvSpPr>
                    <p:cNvPr id="91" name="ZoneTexte 36"/>
                    <p:cNvSpPr txBox="1"/>
                    <p:nvPr/>
                  </p:nvSpPr>
                  <p:spPr>
                    <a:xfrm>
                      <a:off x="2101362" y="296233"/>
                      <a:ext cx="486183" cy="197993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**</a:t>
                      </a:r>
                    </a:p>
                  </p:txBody>
                </p:sp>
              </p:grpSp>
              <p:sp>
                <p:nvSpPr>
                  <p:cNvPr id="141" name="Parenthèse ouvrante 140">
                    <a:extLst>
                      <a:ext uri="{FF2B5EF4-FFF2-40B4-BE49-F238E27FC236}">
                        <a16:creationId xmlns:a16="http://schemas.microsoft.com/office/drawing/2014/main" id="{752FCF0C-57AC-408A-AFF7-2CDBBA74F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23129" y="2589186"/>
                    <a:ext cx="37405" cy="432000"/>
                  </a:xfrm>
                  <a:prstGeom prst="leftBracke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143" name="Parenthèse ouvrante 142">
                <a:extLst>
                  <a:ext uri="{FF2B5EF4-FFF2-40B4-BE49-F238E27FC236}">
                    <a16:creationId xmlns:a16="http://schemas.microsoft.com/office/drawing/2014/main" id="{752FCF0C-57AC-408A-AFF7-2CDBBA74FDC0}"/>
                  </a:ext>
                </a:extLst>
              </p:cNvPr>
              <p:cNvSpPr/>
              <p:nvPr/>
            </p:nvSpPr>
            <p:spPr>
              <a:xfrm rot="5400000">
                <a:off x="1301801" y="2489790"/>
                <a:ext cx="37405" cy="43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</p:grpSp>
      <p:grpSp>
        <p:nvGrpSpPr>
          <p:cNvPr id="18" name="Groupe 17"/>
          <p:cNvGrpSpPr/>
          <p:nvPr/>
        </p:nvGrpSpPr>
        <p:grpSpPr>
          <a:xfrm>
            <a:off x="460334" y="1752174"/>
            <a:ext cx="2896658" cy="1681114"/>
            <a:chOff x="404664" y="584106"/>
            <a:chExt cx="2896658" cy="1681114"/>
          </a:xfrm>
        </p:grpSpPr>
        <p:grpSp>
          <p:nvGrpSpPr>
            <p:cNvPr id="17" name="Groupe 16"/>
            <p:cNvGrpSpPr/>
            <p:nvPr/>
          </p:nvGrpSpPr>
          <p:grpSpPr>
            <a:xfrm>
              <a:off x="404664" y="584106"/>
              <a:ext cx="2896658" cy="1681114"/>
              <a:chOff x="404664" y="584106"/>
              <a:chExt cx="2896658" cy="1681114"/>
            </a:xfrm>
          </p:grpSpPr>
          <p:sp>
            <p:nvSpPr>
              <p:cNvPr id="146" name="Parenthèse ouvrante 145">
                <a:extLst>
                  <a:ext uri="{FF2B5EF4-FFF2-40B4-BE49-F238E27FC236}">
                    <a16:creationId xmlns:a16="http://schemas.microsoft.com/office/drawing/2014/main" id="{752FCF0C-57AC-408A-AFF7-2CDBBA74FDC0}"/>
                  </a:ext>
                </a:extLst>
              </p:cNvPr>
              <p:cNvSpPr/>
              <p:nvPr/>
            </p:nvSpPr>
            <p:spPr>
              <a:xfrm rot="5400000">
                <a:off x="1780844" y="804231"/>
                <a:ext cx="37405" cy="43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grpSp>
            <p:nvGrpSpPr>
              <p:cNvPr id="16" name="Groupe 15"/>
              <p:cNvGrpSpPr/>
              <p:nvPr/>
            </p:nvGrpSpPr>
            <p:grpSpPr>
              <a:xfrm>
                <a:off x="404664" y="584106"/>
                <a:ext cx="2896658" cy="1681114"/>
                <a:chOff x="404664" y="584106"/>
                <a:chExt cx="2896658" cy="1681114"/>
              </a:xfrm>
            </p:grpSpPr>
            <p:sp>
              <p:nvSpPr>
                <p:cNvPr id="132" name="Parenthèse ouvrante 131">
                  <a:extLst>
                    <a:ext uri="{FF2B5EF4-FFF2-40B4-BE49-F238E27FC236}">
                      <a16:creationId xmlns:a16="http://schemas.microsoft.com/office/drawing/2014/main" id="{752FCF0C-57AC-408A-AFF7-2CDBBA74FDC0}"/>
                    </a:ext>
                  </a:extLst>
                </p:cNvPr>
                <p:cNvSpPr/>
                <p:nvPr/>
              </p:nvSpPr>
              <p:spPr>
                <a:xfrm rot="5400000">
                  <a:off x="1862201" y="43529"/>
                  <a:ext cx="37405" cy="1368000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 dirty="0"/>
                </a:p>
              </p:txBody>
            </p:sp>
            <p:grpSp>
              <p:nvGrpSpPr>
                <p:cNvPr id="15" name="Groupe 14"/>
                <p:cNvGrpSpPr/>
                <p:nvPr/>
              </p:nvGrpSpPr>
              <p:grpSpPr>
                <a:xfrm>
                  <a:off x="404664" y="584106"/>
                  <a:ext cx="2896658" cy="1681114"/>
                  <a:chOff x="404664" y="584106"/>
                  <a:chExt cx="2896658" cy="1681114"/>
                </a:xfrm>
              </p:grpSpPr>
              <p:grpSp>
                <p:nvGrpSpPr>
                  <p:cNvPr id="100" name="Groupe 99"/>
                  <p:cNvGrpSpPr/>
                  <p:nvPr/>
                </p:nvGrpSpPr>
                <p:grpSpPr>
                  <a:xfrm>
                    <a:off x="404664" y="584106"/>
                    <a:ext cx="2896658" cy="1681114"/>
                    <a:chOff x="0" y="-48414"/>
                    <a:chExt cx="2896658" cy="1681114"/>
                  </a:xfrm>
                </p:grpSpPr>
                <p:grpSp>
                  <p:nvGrpSpPr>
                    <p:cNvPr id="101" name="Groupe 100"/>
                    <p:cNvGrpSpPr/>
                    <p:nvPr/>
                  </p:nvGrpSpPr>
                  <p:grpSpPr>
                    <a:xfrm>
                      <a:off x="0" y="-48414"/>
                      <a:ext cx="2896658" cy="1681114"/>
                      <a:chOff x="0" y="-48414"/>
                      <a:chExt cx="2896658" cy="1681114"/>
                    </a:xfrm>
                  </p:grpSpPr>
                  <p:grpSp>
                    <p:nvGrpSpPr>
                      <p:cNvPr id="104" name="Groupe 103"/>
                      <p:cNvGrpSpPr/>
                      <p:nvPr/>
                    </p:nvGrpSpPr>
                    <p:grpSpPr>
                      <a:xfrm>
                        <a:off x="0" y="0"/>
                        <a:ext cx="2896658" cy="1632700"/>
                        <a:chOff x="0" y="0"/>
                        <a:chExt cx="3972474" cy="2160000"/>
                      </a:xfrm>
                    </p:grpSpPr>
                    <p:graphicFrame>
                      <p:nvGraphicFramePr>
                        <p:cNvPr id="110" name="Graphique 109"/>
                        <p:cNvGraphicFramePr>
                          <a:graphicFrameLocks/>
                        </p:cNvGraphicFramePr>
                        <p:nvPr>
                          <p:extLst>
                            <p:ext uri="{D42A27DB-BD31-4B8C-83A1-F6EECF244321}">
                              <p14:modId xmlns:p14="http://schemas.microsoft.com/office/powerpoint/2010/main" val="3538774771"/>
                            </p:ext>
                          </p:extLst>
                        </p:nvPr>
                      </p:nvGraphicFramePr>
                      <p:xfrm>
                        <a:off x="0" y="0"/>
                        <a:ext cx="3972474" cy="2160000"/>
                      </p:xfrm>
                      <a:graphic>
                        <a:graphicData uri="http://schemas.openxmlformats.org/drawingml/2006/chart">
                          <c:chart xmlns:c="http://schemas.openxmlformats.org/drawingml/2006/chart" xmlns:r="http://schemas.openxmlformats.org/officeDocument/2006/relationships" r:id="rId18"/>
                        </a:graphicData>
                      </a:graphic>
                    </p:graphicFrame>
                    <p:sp>
                      <p:nvSpPr>
                        <p:cNvPr id="111" name="ZoneTexte 11"/>
                        <p:cNvSpPr txBox="1"/>
                        <p:nvPr/>
                      </p:nvSpPr>
                      <p:spPr>
                        <a:xfrm>
                          <a:off x="927802" y="197887"/>
                          <a:ext cx="666751" cy="261937"/>
                        </a:xfrm>
                        <a:prstGeom prst="rect">
                          <a:avLst/>
                        </a:prstGeom>
                        <a:noFill/>
                        <a:ln w="9525" cmpd="sng">
                          <a:noFill/>
                        </a:ln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minor">
                          <a:schemeClr val="dk1"/>
                        </a:fontRef>
                      </p:style>
                      <p:txBody>
                        <a:bodyPr wrap="square" rtlCol="0" anchor="ctr"/>
                        <a:lstStyle>
                          <a:lvl1pPr marL="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200" dirty="0"/>
                            <a:t>**</a:t>
                          </a:r>
                        </a:p>
                      </p:txBody>
                    </p:sp>
                  </p:grpSp>
                  <p:sp>
                    <p:nvSpPr>
                      <p:cNvPr id="107" name="ZoneTexte 30"/>
                      <p:cNvSpPr txBox="1"/>
                      <p:nvPr/>
                    </p:nvSpPr>
                    <p:spPr>
                      <a:xfrm>
                        <a:off x="1207675" y="-48414"/>
                        <a:ext cx="486183" cy="197993"/>
                      </a:xfrm>
                      <a:prstGeom prst="rect">
                        <a:avLst/>
                      </a:prstGeom>
                      <a:noFill/>
                      <a:ln w="9525" cmpd="sng">
                        <a:noFill/>
                      </a:ln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dk1"/>
                      </a:fontRef>
                    </p:style>
                    <p:txBody>
                      <a:bodyPr wrap="square" rtlCol="0" anchor="ctr"/>
                      <a:lstStyle>
                        <a:lvl1pPr marL="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fr-FR" sz="1200" dirty="0"/>
                          <a:t>***</a:t>
                        </a:r>
                      </a:p>
                    </p:txBody>
                  </p:sp>
                </p:grpSp>
                <p:sp>
                  <p:nvSpPr>
                    <p:cNvPr id="102" name="ZoneTexte 35"/>
                    <p:cNvSpPr txBox="1"/>
                    <p:nvPr/>
                  </p:nvSpPr>
                  <p:spPr>
                    <a:xfrm>
                      <a:off x="1155583" y="247864"/>
                      <a:ext cx="486183" cy="197993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/>
                        <a:t>*</a:t>
                      </a:r>
                    </a:p>
                  </p:txBody>
                </p:sp>
                <p:sp>
                  <p:nvSpPr>
                    <p:cNvPr id="103" name="ZoneTexte 36"/>
                    <p:cNvSpPr txBox="1"/>
                    <p:nvPr/>
                  </p:nvSpPr>
                  <p:spPr>
                    <a:xfrm>
                      <a:off x="2093036" y="247865"/>
                      <a:ext cx="486183" cy="197993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fr-FR" sz="1200" dirty="0"/>
                        <a:t>**</a:t>
                      </a:r>
                    </a:p>
                  </p:txBody>
                </p:sp>
              </p:grpSp>
              <p:sp>
                <p:nvSpPr>
                  <p:cNvPr id="147" name="Parenthèse ouvrante 146">
                    <a:extLst>
                      <a:ext uri="{FF2B5EF4-FFF2-40B4-BE49-F238E27FC236}">
                        <a16:creationId xmlns:a16="http://schemas.microsoft.com/office/drawing/2014/main" id="{752FCF0C-57AC-408A-AFF7-2CDBBA74FD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30414" y="806831"/>
                    <a:ext cx="37405" cy="432000"/>
                  </a:xfrm>
                  <a:prstGeom prst="leftBracket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fr-FR"/>
                  </a:p>
                </p:txBody>
              </p:sp>
            </p:grpSp>
          </p:grpSp>
        </p:grpSp>
        <p:sp>
          <p:nvSpPr>
            <p:cNvPr id="148" name="Parenthèse ouvrante 147">
              <a:extLst>
                <a:ext uri="{FF2B5EF4-FFF2-40B4-BE49-F238E27FC236}">
                  <a16:creationId xmlns:a16="http://schemas.microsoft.com/office/drawing/2014/main" id="{752FCF0C-57AC-408A-AFF7-2CDBBA74FDC0}"/>
                </a:ext>
              </a:extLst>
            </p:cNvPr>
            <p:cNvSpPr/>
            <p:nvPr/>
          </p:nvSpPr>
          <p:spPr>
            <a:xfrm rot="5400000">
              <a:off x="1301801" y="727752"/>
              <a:ext cx="37405" cy="43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dirty="0"/>
            </a:p>
          </p:txBody>
        </p:sp>
      </p:grpSp>
      <p:pic>
        <p:nvPicPr>
          <p:cNvPr id="3074" name="Picture 2" descr="C:\Users\Elodie Maille\Desktop\séléction photos art MST1 H28 H2052\Invasion\H28\n=2\siTAZ+pctazmuté ok.JPG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203"/>
          <a:stretch/>
        </p:blipFill>
        <p:spPr bwMode="auto">
          <a:xfrm>
            <a:off x="642413" y="826212"/>
            <a:ext cx="864000" cy="820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ZoneTexte 93">
            <a:extLst>
              <a:ext uri="{FF2B5EF4-FFF2-40B4-BE49-F238E27FC236}">
                <a16:creationId xmlns:a16="http://schemas.microsoft.com/office/drawing/2014/main" id="{1CAFA46F-C519-4803-BBA7-979405E84AE7}"/>
              </a:ext>
            </a:extLst>
          </p:cNvPr>
          <p:cNvSpPr txBox="1"/>
          <p:nvPr/>
        </p:nvSpPr>
        <p:spPr>
          <a:xfrm>
            <a:off x="332656" y="3584848"/>
            <a:ext cx="5977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B050"/>
                </a:solidFill>
              </a:rPr>
              <a:t>YAP</a:t>
            </a:r>
            <a:r>
              <a:rPr lang="fr-FR" sz="1100" b="1" dirty="0"/>
              <a:t> </a:t>
            </a:r>
          </a:p>
          <a:p>
            <a:r>
              <a:rPr lang="fr-FR" sz="1100" b="1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FCCE9108-BAB7-43BA-B26E-C8E1F7F7BAAA}"/>
              </a:ext>
            </a:extLst>
          </p:cNvPr>
          <p:cNvSpPr txBox="1"/>
          <p:nvPr/>
        </p:nvSpPr>
        <p:spPr>
          <a:xfrm>
            <a:off x="332656" y="4450105"/>
            <a:ext cx="5326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B050"/>
                </a:solidFill>
              </a:rPr>
              <a:t>TAZ</a:t>
            </a:r>
            <a:endParaRPr lang="fr-FR" sz="1100" b="1" dirty="0"/>
          </a:p>
          <a:p>
            <a:r>
              <a:rPr lang="fr-FR" sz="1100" b="1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149" name="ZoneTexte 148">
            <a:extLst>
              <a:ext uri="{FF2B5EF4-FFF2-40B4-BE49-F238E27FC236}">
                <a16:creationId xmlns:a16="http://schemas.microsoft.com/office/drawing/2014/main" id="{7A6B87FE-C42D-40CE-8D7D-0D69E95CF517}"/>
              </a:ext>
            </a:extLst>
          </p:cNvPr>
          <p:cNvSpPr txBox="1"/>
          <p:nvPr/>
        </p:nvSpPr>
        <p:spPr>
          <a:xfrm>
            <a:off x="3498412" y="3584848"/>
            <a:ext cx="5786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B050"/>
                </a:solidFill>
              </a:rPr>
              <a:t>YAP</a:t>
            </a:r>
            <a:r>
              <a:rPr lang="fr-FR" sz="1100" b="1" dirty="0"/>
              <a:t> </a:t>
            </a:r>
          </a:p>
          <a:p>
            <a:r>
              <a:rPr lang="fr-FR" sz="1100" b="1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150" name="ZoneTexte 149">
            <a:extLst>
              <a:ext uri="{FF2B5EF4-FFF2-40B4-BE49-F238E27FC236}">
                <a16:creationId xmlns:a16="http://schemas.microsoft.com/office/drawing/2014/main" id="{25A9DA6E-9298-4275-84C1-9F5C5D7AFE16}"/>
              </a:ext>
            </a:extLst>
          </p:cNvPr>
          <p:cNvSpPr txBox="1"/>
          <p:nvPr/>
        </p:nvSpPr>
        <p:spPr>
          <a:xfrm>
            <a:off x="3531661" y="4450105"/>
            <a:ext cx="5454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00B050"/>
                </a:solidFill>
              </a:rPr>
              <a:t>TAZ</a:t>
            </a:r>
            <a:endParaRPr lang="fr-FR" sz="1100" b="1" dirty="0"/>
          </a:p>
          <a:p>
            <a:r>
              <a:rPr lang="fr-FR" sz="1100" b="1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161" name="ZoneTexte 160"/>
          <p:cNvSpPr txBox="1"/>
          <p:nvPr/>
        </p:nvSpPr>
        <p:spPr>
          <a:xfrm>
            <a:off x="759014" y="4089484"/>
            <a:ext cx="86404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800" b="1" dirty="0" err="1"/>
              <a:t>siNeg</a:t>
            </a:r>
            <a:endParaRPr lang="fr-FR" sz="800" b="1" dirty="0"/>
          </a:p>
        </p:txBody>
      </p:sp>
      <p:sp>
        <p:nvSpPr>
          <p:cNvPr id="162" name="ZoneTexte 161"/>
          <p:cNvSpPr txBox="1"/>
          <p:nvPr/>
        </p:nvSpPr>
        <p:spPr>
          <a:xfrm>
            <a:off x="1634619" y="4089484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siYAP</a:t>
            </a:r>
            <a:endParaRPr lang="fr-FR" sz="800" b="1" dirty="0"/>
          </a:p>
        </p:txBody>
      </p:sp>
      <p:sp>
        <p:nvSpPr>
          <p:cNvPr id="163" name="ZoneTexte 162"/>
          <p:cNvSpPr txBox="1"/>
          <p:nvPr/>
        </p:nvSpPr>
        <p:spPr>
          <a:xfrm>
            <a:off x="2415422" y="4089484"/>
            <a:ext cx="1061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siYAP+pcDNa</a:t>
            </a:r>
            <a:r>
              <a:rPr lang="fr-FR" sz="800" b="1" dirty="0"/>
              <a:t> YAP</a:t>
            </a:r>
          </a:p>
        </p:txBody>
      </p:sp>
      <p:pic>
        <p:nvPicPr>
          <p:cNvPr id="164" name="Picture 2" descr="C:\Users\Elodie Maille\Desktop\photos IF article MST1\H28\YAP\sineg H28 Yap 2.pn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392" t="27463" r="20850" b="17244"/>
          <a:stretch/>
        </p:blipFill>
        <p:spPr bwMode="auto">
          <a:xfrm>
            <a:off x="795175" y="3418621"/>
            <a:ext cx="792000" cy="71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" name="Picture 3" descr="C:\Users\Elodie Maille\Desktop\photos IF article MST1\H28\YAP\siYAP H28 Yap.png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66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79" t="28529" r="25281" b="24830"/>
          <a:stretch/>
        </p:blipFill>
        <p:spPr bwMode="auto">
          <a:xfrm>
            <a:off x="1648602" y="3418621"/>
            <a:ext cx="792000" cy="71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6" name="Picture 4" descr="C:\Users\Elodie Maille\Desktop\photos IF article MST1\H28\YAP\siYAP+pcYapMuté 2.pn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72" t="-1090" r="25980" b="51090"/>
          <a:stretch/>
        </p:blipFill>
        <p:spPr bwMode="auto">
          <a:xfrm>
            <a:off x="2498874" y="3407998"/>
            <a:ext cx="806668" cy="72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7" descr="C:\Users\Elodie Maille\Desktop\photos IF article MST1\H28\TAZ\sineg H28 Taz.png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55" t="28010" r="14597" b="28494"/>
          <a:stretch/>
        </p:blipFill>
        <p:spPr bwMode="auto">
          <a:xfrm>
            <a:off x="788506" y="4325984"/>
            <a:ext cx="79199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" name="Picture 8" descr="C:\Users\Elodie Maille\Desktop\photos IF article MST1\H28\TAZ\siTAZ H28 Taz.png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16" t="52626" r="23722" b="3699"/>
          <a:stretch/>
        </p:blipFill>
        <p:spPr bwMode="auto">
          <a:xfrm>
            <a:off x="1639216" y="4325984"/>
            <a:ext cx="80138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7" name="ZoneTexte 176"/>
          <p:cNvSpPr txBox="1"/>
          <p:nvPr/>
        </p:nvSpPr>
        <p:spPr>
          <a:xfrm>
            <a:off x="686247" y="5025588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siNeg</a:t>
            </a:r>
            <a:endParaRPr lang="fr-FR" sz="800" b="1" dirty="0"/>
          </a:p>
        </p:txBody>
      </p:sp>
      <p:sp>
        <p:nvSpPr>
          <p:cNvPr id="178" name="ZoneTexte 177"/>
          <p:cNvSpPr txBox="1"/>
          <p:nvPr/>
        </p:nvSpPr>
        <p:spPr>
          <a:xfrm>
            <a:off x="1556848" y="5021534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siTAZ</a:t>
            </a:r>
            <a:endParaRPr lang="fr-FR" sz="800" b="1" dirty="0"/>
          </a:p>
        </p:txBody>
      </p:sp>
      <p:sp>
        <p:nvSpPr>
          <p:cNvPr id="179" name="ZoneTexte 178"/>
          <p:cNvSpPr txBox="1"/>
          <p:nvPr/>
        </p:nvSpPr>
        <p:spPr>
          <a:xfrm>
            <a:off x="2303034" y="5003678"/>
            <a:ext cx="12475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siTAZ+pcDNa</a:t>
            </a:r>
            <a:r>
              <a:rPr lang="fr-FR" sz="800" b="1" dirty="0"/>
              <a:t> TAZ</a:t>
            </a:r>
          </a:p>
        </p:txBody>
      </p:sp>
      <p:pic>
        <p:nvPicPr>
          <p:cNvPr id="180" name="Picture 9" descr="C:\Users\Elodie Maille\Desktop\photos IF article MST1\H28\TAZ\siTAZ+pcTazmuté H28 Taz 2.png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78" t="22615" r="27422" b="28860"/>
          <a:stretch/>
        </p:blipFill>
        <p:spPr bwMode="auto">
          <a:xfrm>
            <a:off x="2498874" y="4325984"/>
            <a:ext cx="80666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" name="ZoneTexte 186"/>
          <p:cNvSpPr txBox="1"/>
          <p:nvPr/>
        </p:nvSpPr>
        <p:spPr>
          <a:xfrm>
            <a:off x="3933056" y="4088904"/>
            <a:ext cx="86404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800" b="1" dirty="0" err="1"/>
              <a:t>siNeg</a:t>
            </a:r>
            <a:endParaRPr lang="fr-FR" sz="800" b="1" dirty="0"/>
          </a:p>
        </p:txBody>
      </p:sp>
      <p:sp>
        <p:nvSpPr>
          <p:cNvPr id="188" name="ZoneTexte 187"/>
          <p:cNvSpPr txBox="1"/>
          <p:nvPr/>
        </p:nvSpPr>
        <p:spPr>
          <a:xfrm>
            <a:off x="4808661" y="4088904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siYAP</a:t>
            </a:r>
            <a:endParaRPr lang="fr-FR" sz="800" b="1" dirty="0"/>
          </a:p>
        </p:txBody>
      </p:sp>
      <p:sp>
        <p:nvSpPr>
          <p:cNvPr id="189" name="ZoneTexte 188"/>
          <p:cNvSpPr txBox="1"/>
          <p:nvPr/>
        </p:nvSpPr>
        <p:spPr>
          <a:xfrm>
            <a:off x="5589464" y="4088904"/>
            <a:ext cx="1061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siYAP+pcDNa</a:t>
            </a:r>
            <a:r>
              <a:rPr lang="fr-FR" sz="800" b="1" dirty="0"/>
              <a:t> YAP</a:t>
            </a:r>
          </a:p>
        </p:txBody>
      </p:sp>
      <p:sp>
        <p:nvSpPr>
          <p:cNvPr id="190" name="ZoneTexte 189"/>
          <p:cNvSpPr txBox="1"/>
          <p:nvPr/>
        </p:nvSpPr>
        <p:spPr>
          <a:xfrm>
            <a:off x="3877028" y="5025588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siNeg</a:t>
            </a:r>
            <a:endParaRPr lang="fr-FR" sz="800" b="1" dirty="0"/>
          </a:p>
        </p:txBody>
      </p:sp>
      <p:sp>
        <p:nvSpPr>
          <p:cNvPr id="191" name="ZoneTexte 190"/>
          <p:cNvSpPr txBox="1"/>
          <p:nvPr/>
        </p:nvSpPr>
        <p:spPr>
          <a:xfrm>
            <a:off x="4747629" y="5021534"/>
            <a:ext cx="864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siTAZ</a:t>
            </a:r>
            <a:endParaRPr lang="fr-FR" sz="800" b="1" dirty="0"/>
          </a:p>
        </p:txBody>
      </p:sp>
      <p:sp>
        <p:nvSpPr>
          <p:cNvPr id="192" name="ZoneTexte 191"/>
          <p:cNvSpPr txBox="1"/>
          <p:nvPr/>
        </p:nvSpPr>
        <p:spPr>
          <a:xfrm>
            <a:off x="5493815" y="5003678"/>
            <a:ext cx="12475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 err="1"/>
              <a:t>siTAZ+pcDNa</a:t>
            </a:r>
            <a:r>
              <a:rPr lang="fr-FR" sz="800" b="1" dirty="0"/>
              <a:t> TAZ</a:t>
            </a:r>
          </a:p>
        </p:txBody>
      </p:sp>
      <p:pic>
        <p:nvPicPr>
          <p:cNvPr id="193" name="Picture 3" descr="C:\Users\Elodie Maille\Desktop\photos IF article MST1\H2052\YAP\siYAP H2052 yap2.png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09" t="14985" r="24477" b="27805"/>
          <a:stretch/>
        </p:blipFill>
        <p:spPr bwMode="auto">
          <a:xfrm>
            <a:off x="4797152" y="3407999"/>
            <a:ext cx="792000" cy="72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" name="Picture 4" descr="C:\Users\Elodie Maille\Desktop\photos IF article MST1\H2052\YAP\sineg H2052 yap2.png"/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272" r="41725" b="23595"/>
          <a:stretch/>
        </p:blipFill>
        <p:spPr bwMode="auto">
          <a:xfrm>
            <a:off x="3952150" y="3407998"/>
            <a:ext cx="792000" cy="72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5" descr="C:\Users\Elodie Maille\Desktop\photos IF article MST1\H2052\YAP\siYAP+pcYapmuté H2052 yap.png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87" t="35618" r="6198" b="3929"/>
          <a:stretch/>
        </p:blipFill>
        <p:spPr bwMode="auto">
          <a:xfrm>
            <a:off x="5636962" y="3407998"/>
            <a:ext cx="792000" cy="72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8" descr="C:\Users\Elodie Maille\Desktop\photos IF article MST1\H2052\TAZ\siTAZ H2052 Taz2.png"/>
          <p:cNvPicPr>
            <a:picLocks noChangeAspect="1" noChangeArrowheads="1"/>
          </p:cNvPicPr>
          <p:nvPr/>
        </p:nvPicPr>
        <p:blipFill rotWithShape="1">
          <a:blip r:embed="rId39" cstate="print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3" t="12243" r="30547" b="18844"/>
          <a:stretch/>
        </p:blipFill>
        <p:spPr bwMode="auto">
          <a:xfrm>
            <a:off x="4797097" y="4325983"/>
            <a:ext cx="792368" cy="7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4" name="Picture 9" descr="C:\Users\Elodie Maille\Desktop\photos IF article MST1\H2052\TAZ\sineg H2052 Taz 2.png"/>
          <p:cNvPicPr>
            <a:picLocks noChangeAspect="1" noChangeArrowheads="1"/>
          </p:cNvPicPr>
          <p:nvPr/>
        </p:nvPicPr>
        <p:blipFill rotWithShape="1">
          <a:blip r:embed="rId41" cstate="print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575" r="16448" b="42562"/>
          <a:stretch/>
        </p:blipFill>
        <p:spPr bwMode="auto">
          <a:xfrm>
            <a:off x="3952150" y="4325984"/>
            <a:ext cx="795479" cy="72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10" descr="C:\Users\Elodie Maille\Desktop\photos IF article MST1\H2052\TAZ\siTAZ+pctazmuté H2052 Taz.png"/>
          <p:cNvPicPr>
            <a:picLocks noChangeAspect="1" noChangeArrowheads="1"/>
          </p:cNvPicPr>
          <p:nvPr/>
        </p:nvPicPr>
        <p:blipFill rotWithShape="1">
          <a:blip r:embed="rId43" cstate="print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34" t="28803" r="21082" b="19267"/>
          <a:stretch/>
        </p:blipFill>
        <p:spPr bwMode="auto">
          <a:xfrm>
            <a:off x="5627521" y="4325982"/>
            <a:ext cx="801441" cy="7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991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32047</TotalTime>
  <Words>87</Words>
  <Application>Microsoft Office PowerPoint</Application>
  <PresentationFormat>Format A4 (210 x 297 mm)</PresentationFormat>
  <Paragraphs>62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Maille</dc:creator>
  <cp:lastModifiedBy>Levallet</cp:lastModifiedBy>
  <cp:revision>526</cp:revision>
  <dcterms:created xsi:type="dcterms:W3CDTF">2016-12-01T14:33:03Z</dcterms:created>
  <dcterms:modified xsi:type="dcterms:W3CDTF">2018-12-15T13:16:28Z</dcterms:modified>
</cp:coreProperties>
</file>