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75">
          <p15:clr>
            <a:srgbClr val="A4A3A4"/>
          </p15:clr>
        </p15:guide>
        <p15:guide id="2" pos="2251">
          <p15:clr>
            <a:srgbClr val="A4A3A4"/>
          </p15:clr>
        </p15:guide>
        <p15:guide id="3" pos="2160">
          <p15:clr>
            <a:srgbClr val="A4A3A4"/>
          </p15:clr>
        </p15:guide>
        <p15:guide id="4" orient="horz" pos="3029">
          <p15:clr>
            <a:srgbClr val="A4A3A4"/>
          </p15:clr>
        </p15:guide>
        <p15:guide id="5" pos="4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91" autoAdjust="0"/>
    <p:restoredTop sz="94249" autoAdjust="0"/>
  </p:normalViewPr>
  <p:slideViewPr>
    <p:cSldViewPr>
      <p:cViewPr varScale="1">
        <p:scale>
          <a:sx n="48" d="100"/>
          <a:sy n="48" d="100"/>
        </p:scale>
        <p:origin x="2436" y="42"/>
      </p:cViewPr>
      <p:guideLst>
        <p:guide orient="horz" pos="3075"/>
        <p:guide pos="2251"/>
        <p:guide pos="2160"/>
        <p:guide orient="horz" pos="3029"/>
        <p:guide pos="42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8\Agar%20H28%20siMST1%20n=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052\Agar%20H2052%20siMST1%20n=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052\R&#233;sultats%20Caspase%20Glo6-7%20H2052%20n=3%20SiYAP-Taz%20AREG%200210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8\R&#233;sultats%20Caspase%20Glo6-7%20H28%20n=3%20SiYAP-Taz%20AREG%203009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052\R&#233;sultats%20Prolif%20Brdu%20H2052%20n=3%20siMST1%20+%20siYAP&amp;Taz%20+%20AREG%20041017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8\R&#233;sultats%20Prolif%20Brdu%20H28%20n=3%20siMST1%20+%20siYAP&amp;Taz%20+%20AREG%20041017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8\R&#233;sultats%20Invasion%20H28%20n=3%20siMST1-YAP-TAZ%20190717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odie%20Maille\Documents\Th&#232;se%20Elodie\Article%20MST1\H2052\R&#233;sultats%20Invasion%20H2052%20n=3%20siMST1-YAP-TAZ%201907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H28</a:t>
            </a:r>
          </a:p>
        </c:rich>
      </c:tx>
      <c:layout>
        <c:manualLayout>
          <c:xMode val="edge"/>
          <c:yMode val="edge"/>
          <c:x val="0.15366049382716049"/>
          <c:y val="5.3502595562771845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677785947712418"/>
          <c:y val="9.0189276485788117E-2"/>
          <c:w val="0.8044538398692811"/>
          <c:h val="0.710985281968686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24B7-416E-A1F2-A3D75B7960D6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4B7-416E-A1F2-A3D75B7960D6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24B7-416E-A1F2-A3D75B7960D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24B7-416E-A1F2-A3D75B7960D6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24B7-416E-A1F2-A3D75B7960D6}"/>
              </c:ext>
            </c:extLst>
          </c:dPt>
          <c:errBars>
            <c:errBarType val="plus"/>
            <c:errValType val="cust"/>
            <c:noEndCap val="0"/>
            <c:plus>
              <c:numRef>
                <c:f>Bilan!$K$14:$K$19</c:f>
                <c:numCache>
                  <c:formatCode>General</c:formatCode>
                  <c:ptCount val="6"/>
                  <c:pt idx="0">
                    <c:v>5.6297819180181827</c:v>
                  </c:pt>
                  <c:pt idx="1">
                    <c:v>10.099848733740735</c:v>
                  </c:pt>
                  <c:pt idx="2">
                    <c:v>10.557711768076349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Bilan!$I$14:$I$16</c:f>
              <c:strCache>
                <c:ptCount val="3"/>
                <c:pt idx="0">
                  <c:v>siNeg</c:v>
                </c:pt>
                <c:pt idx="1">
                  <c:v>siMST1</c:v>
                </c:pt>
                <c:pt idx="2">
                  <c:v>siMST1 + pcDNA MST1</c:v>
                </c:pt>
              </c:strCache>
            </c:strRef>
          </c:cat>
          <c:val>
            <c:numRef>
              <c:f>Bilan!$J$14:$J$16</c:f>
              <c:numCache>
                <c:formatCode>0</c:formatCode>
                <c:ptCount val="3"/>
                <c:pt idx="0">
                  <c:v>41.083333333333336</c:v>
                </c:pt>
                <c:pt idx="1">
                  <c:v>64.583333333333329</c:v>
                </c:pt>
                <c:pt idx="2">
                  <c:v>43.583333333333336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4B7-416E-A1F2-A3D75B7960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081184"/>
        <c:axId val="146508408"/>
      </c:barChart>
      <c:catAx>
        <c:axId val="145081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800"/>
            </a:pPr>
            <a:endParaRPr lang="fr-FR"/>
          </a:p>
        </c:txPr>
        <c:crossAx val="146508408"/>
        <c:crosses val="autoZero"/>
        <c:auto val="1"/>
        <c:lblAlgn val="ctr"/>
        <c:lblOffset val="0"/>
        <c:noMultiLvlLbl val="0"/>
      </c:catAx>
      <c:valAx>
        <c:axId val="1465084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Colony number by well</a:t>
                </a:r>
                <a:endParaRPr lang="en-GB" sz="900"/>
              </a:p>
            </c:rich>
          </c:tx>
          <c:layout>
            <c:manualLayout>
              <c:xMode val="edge"/>
              <c:yMode val="edge"/>
              <c:x val="4.7226080246913571E-3"/>
              <c:y val="0.10084753086419754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5081184"/>
        <c:crosses val="autoZero"/>
        <c:crossBetween val="between"/>
        <c:majorUnit val="20"/>
        <c:minorUnit val="1"/>
      </c:valAx>
    </c:plotArea>
    <c:plotVisOnly val="1"/>
    <c:dispBlanksAs val="gap"/>
    <c:showDLblsOverMax val="0"/>
  </c:chart>
  <c:txPr>
    <a:bodyPr/>
    <a:lstStyle/>
    <a:p>
      <a:pPr>
        <a:defRPr sz="9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H2052</a:t>
            </a:r>
          </a:p>
        </c:rich>
      </c:tx>
      <c:layout>
        <c:manualLayout>
          <c:xMode val="edge"/>
          <c:yMode val="edge"/>
          <c:x val="0.16835956790123457"/>
          <c:y val="1.3237037037037035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9003703703703706"/>
          <c:y val="0.10659753086419753"/>
          <c:w val="0.78475231481481489"/>
          <c:h val="0.7122567901234567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2774-4220-A8E1-2A1CE4937DFB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774-4220-A8E1-2A1CE4937DFB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2774-4220-A8E1-2A1CE4937DF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2774-4220-A8E1-2A1CE4937DFB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2774-4220-A8E1-2A1CE4937DFB}"/>
              </c:ext>
            </c:extLst>
          </c:dPt>
          <c:errBars>
            <c:errBarType val="plus"/>
            <c:errValType val="cust"/>
            <c:noEndCap val="0"/>
            <c:plus>
              <c:numRef>
                <c:f>Bilan!$K$14:$K$19</c:f>
                <c:numCache>
                  <c:formatCode>General</c:formatCode>
                  <c:ptCount val="6"/>
                  <c:pt idx="0">
                    <c:v>9.3098663315383412</c:v>
                  </c:pt>
                  <c:pt idx="1">
                    <c:v>10.564652512792359</c:v>
                  </c:pt>
                  <c:pt idx="2">
                    <c:v>10.04714964800378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Bilan!$I$14:$I$16</c:f>
              <c:strCache>
                <c:ptCount val="3"/>
                <c:pt idx="0">
                  <c:v>siNeg</c:v>
                </c:pt>
                <c:pt idx="1">
                  <c:v>siMST1</c:v>
                </c:pt>
                <c:pt idx="2">
                  <c:v>siMST1 + pcDNA MST1</c:v>
                </c:pt>
              </c:strCache>
            </c:strRef>
          </c:cat>
          <c:val>
            <c:numRef>
              <c:f>Bilan!$J$14:$J$16</c:f>
              <c:numCache>
                <c:formatCode>0</c:formatCode>
                <c:ptCount val="3"/>
                <c:pt idx="0">
                  <c:v>46.083333333333336</c:v>
                </c:pt>
                <c:pt idx="1">
                  <c:v>69.972222222222214</c:v>
                </c:pt>
                <c:pt idx="2">
                  <c:v>47.527777777777779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774-4220-A8E1-2A1CE4937D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017304"/>
        <c:axId val="146017688"/>
      </c:barChart>
      <c:catAx>
        <c:axId val="146017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800"/>
            </a:pPr>
            <a:endParaRPr lang="fr-FR"/>
          </a:p>
        </c:txPr>
        <c:crossAx val="146017688"/>
        <c:crosses val="autoZero"/>
        <c:auto val="1"/>
        <c:lblAlgn val="ctr"/>
        <c:lblOffset val="0"/>
        <c:noMultiLvlLbl val="0"/>
      </c:catAx>
      <c:valAx>
        <c:axId val="1460176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en-US" sz="900"/>
                  <a:t>Colony number by well</a:t>
                </a:r>
                <a:endParaRPr lang="en-GB" sz="900"/>
              </a:p>
            </c:rich>
          </c:tx>
          <c:layout>
            <c:manualLayout>
              <c:xMode val="edge"/>
              <c:yMode val="edge"/>
              <c:x val="4.7226080246913571E-3"/>
              <c:y val="0.10084753086419754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6017304"/>
        <c:crosses val="autoZero"/>
        <c:crossBetween val="between"/>
        <c:majorUnit val="20"/>
        <c:minorUnit val="1"/>
      </c:valAx>
    </c:plotArea>
    <c:plotVisOnly val="1"/>
    <c:dispBlanksAs val="gap"/>
    <c:showDLblsOverMax val="0"/>
  </c:chart>
  <c:txPr>
    <a:bodyPr/>
    <a:lstStyle/>
    <a:p>
      <a:pPr>
        <a:defRPr sz="9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H2052</a:t>
            </a:r>
          </a:p>
        </c:rich>
      </c:tx>
      <c:layout>
        <c:manualLayout>
          <c:xMode val="edge"/>
          <c:yMode val="edge"/>
          <c:x val="0.21291666666666667"/>
          <c:y val="8.49076086956521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625792483660131"/>
          <c:y val="0.19441912123663022"/>
          <c:w val="0.71182883986928114"/>
          <c:h val="0.6091497471678504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4397-4C3A-BC22-1140FE72C2DB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4397-4C3A-BC22-1140FE72C2DB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4397-4C3A-BC22-1140FE72C2DB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4397-4C3A-BC22-1140FE72C2DB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4397-4C3A-BC22-1140FE72C2DB}"/>
              </c:ext>
            </c:extLst>
          </c:dPt>
          <c:errBars>
            <c:errBarType val="plus"/>
            <c:errValType val="cust"/>
            <c:noEndCap val="0"/>
            <c:plus>
              <c:numRef>
                <c:f>Bilan!$N$20:$N$22</c:f>
                <c:numCache>
                  <c:formatCode>General</c:formatCode>
                  <c:ptCount val="3"/>
                  <c:pt idx="0">
                    <c:v>2.2628345720811009</c:v>
                  </c:pt>
                  <c:pt idx="1">
                    <c:v>1.2039113316618648</c:v>
                  </c:pt>
                  <c:pt idx="2">
                    <c:v>2.0479044380483273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Bilan!$H$20:$H$22</c:f>
              <c:strCache>
                <c:ptCount val="3"/>
                <c:pt idx="0">
                  <c:v>siNeg</c:v>
                </c:pt>
                <c:pt idx="1">
                  <c:v>siMST1</c:v>
                </c:pt>
                <c:pt idx="2">
                  <c:v>siMST1 + pcDNA MST1</c:v>
                </c:pt>
              </c:strCache>
            </c:strRef>
          </c:cat>
          <c:val>
            <c:numRef>
              <c:f>Bilan!$M$20:$M$22</c:f>
              <c:numCache>
                <c:formatCode>General</c:formatCode>
                <c:ptCount val="3"/>
                <c:pt idx="0">
                  <c:v>100</c:v>
                </c:pt>
                <c:pt idx="1">
                  <c:v>57.738066052151858</c:v>
                </c:pt>
                <c:pt idx="2">
                  <c:v>94.883779028509778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397-4C3A-BC22-1140FE72C2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750312"/>
        <c:axId val="147197712"/>
      </c:barChart>
      <c:catAx>
        <c:axId val="147750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7197712"/>
        <c:crosses val="autoZero"/>
        <c:auto val="1"/>
        <c:lblAlgn val="ctr"/>
        <c:lblOffset val="70"/>
        <c:noMultiLvlLbl val="0"/>
      </c:catAx>
      <c:valAx>
        <c:axId val="14719771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900"/>
                </a:pPr>
                <a:r>
                  <a:rPr lang="en-US" sz="800"/>
                  <a:t>Caspase-3/7 activity </a:t>
                </a:r>
                <a:r>
                  <a:rPr lang="en-US" sz="900"/>
                  <a:t>
(</a:t>
                </a:r>
                <a:r>
                  <a:rPr lang="en-US" sz="800" b="0"/>
                  <a:t>Base 100 vs. siNeg)</a:t>
                </a:r>
                <a:endParaRPr lang="en-US" sz="900"/>
              </a:p>
            </c:rich>
          </c:tx>
          <c:layout>
            <c:manualLayout>
              <c:xMode val="edge"/>
              <c:yMode val="edge"/>
              <c:x val="7.1478758169934639E-3"/>
              <c:y val="0.2097349033816425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7750312"/>
        <c:crosses val="autoZero"/>
        <c:crossBetween val="between"/>
        <c:majorUnit val="50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H28</a:t>
            </a:r>
          </a:p>
        </c:rich>
      </c:tx>
      <c:layout>
        <c:manualLayout>
          <c:xMode val="edge"/>
          <c:yMode val="edge"/>
          <c:x val="0.19735305958132046"/>
          <c:y val="1.5845061728395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251285240464344"/>
          <c:y val="0.1175925925925926"/>
          <c:w val="0.7218951077943615"/>
          <c:h val="0.64888412778283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6897-4DE8-BC3F-4FFD8DBE4894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6897-4DE8-BC3F-4FFD8DBE4894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6897-4DE8-BC3F-4FFD8DBE4894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6897-4DE8-BC3F-4FFD8DBE4894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6897-4DE8-BC3F-4FFD8DBE4894}"/>
              </c:ext>
            </c:extLst>
          </c:dPt>
          <c:errBars>
            <c:errBarType val="plus"/>
            <c:errValType val="cust"/>
            <c:noEndCap val="0"/>
            <c:plus>
              <c:numRef>
                <c:f>Bilan!$N$20:$N$22</c:f>
                <c:numCache>
                  <c:formatCode>General</c:formatCode>
                  <c:ptCount val="3"/>
                  <c:pt idx="0">
                    <c:v>2.7171142671053414</c:v>
                  </c:pt>
                  <c:pt idx="1">
                    <c:v>2.3098297534913144</c:v>
                  </c:pt>
                  <c:pt idx="2">
                    <c:v>2.3927085562511881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Bilan!$H$20:$H$22</c:f>
              <c:strCache>
                <c:ptCount val="3"/>
                <c:pt idx="0">
                  <c:v>siNeg</c:v>
                </c:pt>
                <c:pt idx="1">
                  <c:v>siMST1</c:v>
                </c:pt>
                <c:pt idx="2">
                  <c:v>siMST1 + pcDNA MST1</c:v>
                </c:pt>
              </c:strCache>
            </c:strRef>
          </c:cat>
          <c:val>
            <c:numRef>
              <c:f>Bilan!$M$20:$M$22</c:f>
              <c:numCache>
                <c:formatCode>General</c:formatCode>
                <c:ptCount val="3"/>
                <c:pt idx="0">
                  <c:v>100</c:v>
                </c:pt>
                <c:pt idx="1">
                  <c:v>74.522623686174427</c:v>
                </c:pt>
                <c:pt idx="2">
                  <c:v>104.77227091612254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897-4DE8-BC3F-4FFD8DBE48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061048"/>
        <c:axId val="147161048"/>
      </c:barChart>
      <c:catAx>
        <c:axId val="146061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7161048"/>
        <c:crosses val="autoZero"/>
        <c:auto val="1"/>
        <c:lblAlgn val="ctr"/>
        <c:lblOffset val="70"/>
        <c:noMultiLvlLbl val="0"/>
      </c:catAx>
      <c:valAx>
        <c:axId val="1471610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900"/>
                </a:pPr>
                <a:r>
                  <a:rPr lang="en-US" sz="800" dirty="0"/>
                  <a:t>Caspase-3/7 activity </a:t>
                </a:r>
                <a:r>
                  <a:rPr lang="en-US" sz="900" dirty="0"/>
                  <a:t>
(</a:t>
                </a:r>
                <a:r>
                  <a:rPr lang="en-US" sz="800" b="0" dirty="0"/>
                  <a:t>Base 100 vs. </a:t>
                </a:r>
                <a:r>
                  <a:rPr lang="en-US" sz="800" b="0" dirty="0" err="1"/>
                  <a:t>siNeg</a:t>
                </a:r>
                <a:r>
                  <a:rPr lang="en-US" sz="800" b="0" dirty="0"/>
                  <a:t>)</a:t>
                </a:r>
                <a:endParaRPr lang="en-US" sz="900" dirty="0"/>
              </a:p>
            </c:rich>
          </c:tx>
          <c:layout>
            <c:manualLayout>
              <c:xMode val="edge"/>
              <c:yMode val="edge"/>
              <c:x val="1.2490464344941957E-2"/>
              <c:y val="0.141798983439908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6061048"/>
        <c:crosses val="autoZero"/>
        <c:crossBetween val="between"/>
        <c:majorUnit val="5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H2052</a:t>
            </a:r>
          </a:p>
        </c:rich>
      </c:tx>
      <c:layout>
        <c:manualLayout>
          <c:xMode val="edge"/>
          <c:yMode val="edge"/>
          <c:x val="0.19709703703703704"/>
          <c:y val="2.2210144927536221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773545947742503"/>
          <c:y val="8.9768174585739963E-2"/>
          <c:w val="0.68625799597786685"/>
          <c:h val="0.705753019323671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'Bilan 48 vs valeur24h'!$J$14</c:f>
              <c:strCache>
                <c:ptCount val="1"/>
                <c:pt idx="0">
                  <c:v>24h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'Bilan 48 vs valeur24h'!$J$31:$J$34</c:f>
                <c:numCache>
                  <c:formatCode>General</c:formatCode>
                  <c:ptCount val="4"/>
                  <c:pt idx="0">
                    <c:v>7.3838312109552042</c:v>
                  </c:pt>
                  <c:pt idx="1">
                    <c:v>4.5113194791540527</c:v>
                  </c:pt>
                  <c:pt idx="2">
                    <c:v>14.643916544677975</c:v>
                  </c:pt>
                  <c:pt idx="3">
                    <c:v>18.404361495443865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'Bilan 48 vs valeur24h'!$I$15:$I$17</c:f>
              <c:strCache>
                <c:ptCount val="3"/>
                <c:pt idx="0">
                  <c:v>siNeg </c:v>
                </c:pt>
                <c:pt idx="1">
                  <c:v>siMST1</c:v>
                </c:pt>
                <c:pt idx="2">
                  <c:v>siMST1 +pcDNA MST1</c:v>
                </c:pt>
              </c:strCache>
            </c:strRef>
          </c:cat>
          <c:val>
            <c:numRef>
              <c:f>'Bilan 48 vs valeur24h'!$J$15:$J$17</c:f>
              <c:numCache>
                <c:formatCode>0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B7-4225-A1E0-C9DA29971825}"/>
            </c:ext>
          </c:extLst>
        </c:ser>
        <c:ser>
          <c:idx val="1"/>
          <c:order val="1"/>
          <c:tx>
            <c:strRef>
              <c:f>'Bilan 48 vs valeur24h'!$K$14</c:f>
              <c:strCache>
                <c:ptCount val="1"/>
                <c:pt idx="0">
                  <c:v>48h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'Bilan 48 vs valeur24h'!$K$31:$K$34</c:f>
                <c:numCache>
                  <c:formatCode>General</c:formatCode>
                  <c:ptCount val="4"/>
                  <c:pt idx="0">
                    <c:v>29.071229432219784</c:v>
                  </c:pt>
                  <c:pt idx="1">
                    <c:v>25.459579270702996</c:v>
                  </c:pt>
                  <c:pt idx="2">
                    <c:v>35.462672541809091</c:v>
                  </c:pt>
                  <c:pt idx="3">
                    <c:v>32.866226811562868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'Bilan 48 vs valeur24h'!$I$15:$I$17</c:f>
              <c:strCache>
                <c:ptCount val="3"/>
                <c:pt idx="0">
                  <c:v>siNeg </c:v>
                </c:pt>
                <c:pt idx="1">
                  <c:v>siMST1</c:v>
                </c:pt>
                <c:pt idx="2">
                  <c:v>siMST1 +pcDNA MST1</c:v>
                </c:pt>
              </c:strCache>
            </c:strRef>
          </c:cat>
          <c:val>
            <c:numRef>
              <c:f>'Bilan 48 vs valeur24h'!$K$15:$K$17</c:f>
              <c:numCache>
                <c:formatCode>0</c:formatCode>
                <c:ptCount val="3"/>
                <c:pt idx="0">
                  <c:v>179.19020604882067</c:v>
                </c:pt>
                <c:pt idx="1">
                  <c:v>252.8332166199813</c:v>
                </c:pt>
                <c:pt idx="2">
                  <c:v>177.11742750502438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4B7-4225-A1E0-C9DA299718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363224"/>
        <c:axId val="147363616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'Bilan 48 vs valeur24h'!$L$14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errBars>
                  <c:errBarType val="plus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'Bilan 48 vs valeur24h'!$L$31:$L$44</c15:sqref>
                          </c15:formulaRef>
                        </c:ext>
                      </c:extLst>
                      <c:numCache>
                        <c:formatCode>General</c:formatCode>
                        <c:ptCount val="7"/>
                      </c:numCache>
                    </c:numRef>
                  </c:plus>
                  <c:minus>
                    <c:numLit>
                      <c:formatCode>General</c:formatCode>
                      <c:ptCount val="1"/>
                      <c:pt idx="0">
                        <c:v>1</c:v>
                      </c:pt>
                    </c:numLit>
                  </c:minus>
                </c:errBars>
                <c:cat>
                  <c:strRef>
                    <c:extLst>
                      <c:ext uri="{02D57815-91ED-43cb-92C2-25804820EDAC}">
                        <c15:formulaRef>
                          <c15:sqref>'Bilan 48 vs valeur24h'!$I$15:$I$23</c15:sqref>
                        </c15:formulaRef>
                      </c:ext>
                    </c:extLst>
                    <c:strCache>
                      <c:ptCount val="7"/>
                      <c:pt idx="0">
                        <c:v>si Neg </c:v>
                      </c:pt>
                      <c:pt idx="1">
                        <c:v>si MST1</c:v>
                      </c:pt>
                      <c:pt idx="2">
                        <c:v>si MST1 +pcDNA MST1</c:v>
                      </c:pt>
                      <c:pt idx="3">
                        <c:v>si LATS1</c:v>
                      </c:pt>
                      <c:pt idx="4">
                        <c:v>si LATS1 + si MST1</c:v>
                      </c:pt>
                      <c:pt idx="5">
                        <c:v>si LATS2</c:v>
                      </c:pt>
                      <c:pt idx="6">
                        <c:v>si LATS2 + si MST1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'Bilan 48 vs valeur24h'!$L$15:$L$21</c15:sqref>
                        </c15:formulaRef>
                      </c:ext>
                    </c:extLst>
                    <c:numCache>
                      <c:formatCode>General</c:formatCode>
                      <c:ptCount val="7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E4B7-4225-A1E0-C9DA29971825}"/>
                  </c:ext>
                </c:extLst>
              </c15:ser>
            </c15:filteredBarSeries>
          </c:ext>
        </c:extLst>
      </c:barChart>
      <c:catAx>
        <c:axId val="147363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/>
        </c:spPr>
        <c:txPr>
          <a:bodyPr rot="0" vert="horz" anchor="t" anchorCtr="0"/>
          <a:lstStyle/>
          <a:p>
            <a:pPr>
              <a:defRPr sz="800"/>
            </a:pPr>
            <a:endParaRPr lang="fr-FR"/>
          </a:p>
        </c:txPr>
        <c:crossAx val="147363616"/>
        <c:crosses val="autoZero"/>
        <c:auto val="1"/>
        <c:lblAlgn val="ctr"/>
        <c:lblOffset val="60"/>
        <c:tickMarkSkip val="1"/>
        <c:noMultiLvlLbl val="0"/>
      </c:catAx>
      <c:valAx>
        <c:axId val="147363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800"/>
                </a:pPr>
                <a:r>
                  <a:rPr lang="fr-FR" sz="800" b="1" i="0" baseline="0">
                    <a:effectLst/>
                  </a:rPr>
                  <a:t>Cell proliferation</a:t>
                </a:r>
                <a:endParaRPr lang="en-GB" sz="800">
                  <a:effectLst/>
                </a:endParaRPr>
              </a:p>
              <a:p>
                <a:pPr>
                  <a:defRPr sz="800"/>
                </a:pPr>
                <a:r>
                  <a:rPr lang="en-US" sz="800" b="0" i="0" baseline="0">
                    <a:effectLst/>
                  </a:rPr>
                  <a:t>(Base 100 vs. condition 24h</a:t>
                </a:r>
                <a:r>
                  <a:rPr lang="en-US" sz="800" b="1" i="0" baseline="0">
                    <a:effectLst/>
                  </a:rPr>
                  <a:t>)</a:t>
                </a:r>
                <a:endParaRPr lang="fr-FR" sz="800">
                  <a:effectLst/>
                </a:endParaRPr>
              </a:p>
            </c:rich>
          </c:tx>
          <c:layout>
            <c:manualLayout>
              <c:xMode val="edge"/>
              <c:yMode val="edge"/>
              <c:x val="1.8181818181818181E-4"/>
              <c:y val="0.11894323671497585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7363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195591486358071"/>
          <c:y val="0.29057032639369273"/>
          <c:w val="0.11804408513641929"/>
          <c:h val="0.18438621794871796"/>
        </c:manualLayout>
      </c:layout>
      <c:overlay val="0"/>
      <c:txPr>
        <a:bodyPr/>
        <a:lstStyle/>
        <a:p>
          <a:pPr>
            <a:defRPr sz="8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H28</a:t>
            </a:r>
          </a:p>
        </c:rich>
      </c:tx>
      <c:layout>
        <c:manualLayout>
          <c:xMode val="edge"/>
          <c:yMode val="edge"/>
          <c:x val="0.19709703703703704"/>
          <c:y val="2.48260845058723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773545947742503"/>
          <c:y val="0.10552524704158249"/>
          <c:w val="0.68625799597786685"/>
          <c:h val="0.702520699281198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'Bilan 48 vs valeur24h'!$J$14</c:f>
              <c:strCache>
                <c:ptCount val="1"/>
                <c:pt idx="0">
                  <c:v>24h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'Bilan 48 vs valeur24h'!$J$31:$J$34</c:f>
                <c:numCache>
                  <c:formatCode>General</c:formatCode>
                  <c:ptCount val="4"/>
                  <c:pt idx="0">
                    <c:v>8.3266176530058953</c:v>
                  </c:pt>
                  <c:pt idx="1">
                    <c:v>5.3501108831205295</c:v>
                  </c:pt>
                  <c:pt idx="2">
                    <c:v>1.9730495951649396</c:v>
                  </c:pt>
                  <c:pt idx="3">
                    <c:v>18.370199006410328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'Bilan 48 vs valeur24h'!$I$15:$I$17</c:f>
              <c:strCache>
                <c:ptCount val="3"/>
                <c:pt idx="0">
                  <c:v>siNeg </c:v>
                </c:pt>
                <c:pt idx="1">
                  <c:v>siMST1</c:v>
                </c:pt>
                <c:pt idx="2">
                  <c:v>siMST1 +pcDNA MST1</c:v>
                </c:pt>
              </c:strCache>
            </c:strRef>
          </c:cat>
          <c:val>
            <c:numRef>
              <c:f>'Bilan 48 vs valeur24h'!$J$15:$J$17</c:f>
              <c:numCache>
                <c:formatCode>0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1F-45DE-9881-1A5C01568D96}"/>
            </c:ext>
          </c:extLst>
        </c:ser>
        <c:ser>
          <c:idx val="1"/>
          <c:order val="1"/>
          <c:tx>
            <c:strRef>
              <c:f>'Bilan 48 vs valeur24h'!$K$14</c:f>
              <c:strCache>
                <c:ptCount val="1"/>
                <c:pt idx="0">
                  <c:v>48h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'Bilan 48 vs valeur24h'!$K$31:$K$34</c:f>
                <c:numCache>
                  <c:formatCode>General</c:formatCode>
                  <c:ptCount val="4"/>
                  <c:pt idx="0">
                    <c:v>23.582920976749907</c:v>
                  </c:pt>
                  <c:pt idx="1">
                    <c:v>43.735499781465215</c:v>
                  </c:pt>
                  <c:pt idx="2">
                    <c:v>38.311725402227722</c:v>
                  </c:pt>
                  <c:pt idx="3">
                    <c:v>69.181762696717556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'Bilan 48 vs valeur24h'!$I$15:$I$17</c:f>
              <c:strCache>
                <c:ptCount val="3"/>
                <c:pt idx="0">
                  <c:v>siNeg </c:v>
                </c:pt>
                <c:pt idx="1">
                  <c:v>siMST1</c:v>
                </c:pt>
                <c:pt idx="2">
                  <c:v>siMST1 +pcDNA MST1</c:v>
                </c:pt>
              </c:strCache>
            </c:strRef>
          </c:cat>
          <c:val>
            <c:numRef>
              <c:f>'Bilan 48 vs valeur24h'!$K$15:$K$17</c:f>
              <c:numCache>
                <c:formatCode>0</c:formatCode>
                <c:ptCount val="3"/>
                <c:pt idx="0">
                  <c:v>280.33268733850122</c:v>
                </c:pt>
                <c:pt idx="1">
                  <c:v>468.19227738376679</c:v>
                </c:pt>
                <c:pt idx="2">
                  <c:v>287.00786233496518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1F-45DE-9881-1A5C01568D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364400"/>
        <c:axId val="147364792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'Bilan 48 vs valeur24h'!$L$14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invertIfNegative val="0"/>
                <c:errBars>
                  <c:errBarType val="plus"/>
                  <c:errValType val="cust"/>
                  <c:noEndCap val="0"/>
                  <c:plus>
                    <c:numRef>
                      <c:extLst>
                        <c:ext uri="{02D57815-91ED-43cb-92C2-25804820EDAC}">
                          <c15:formulaRef>
                            <c15:sqref>'Bilan 48 vs valeur24h'!$L$31:$L$44</c15:sqref>
                          </c15:formulaRef>
                        </c:ext>
                      </c:extLst>
                      <c:numCache>
                        <c:formatCode>General</c:formatCode>
                        <c:ptCount val="7"/>
                      </c:numCache>
                    </c:numRef>
                  </c:plus>
                  <c:minus>
                    <c:numLit>
                      <c:formatCode>General</c:formatCode>
                      <c:ptCount val="1"/>
                      <c:pt idx="0">
                        <c:v>1</c:v>
                      </c:pt>
                    </c:numLit>
                  </c:minus>
                </c:errBars>
                <c:cat>
                  <c:strRef>
                    <c:extLst>
                      <c:ext uri="{02D57815-91ED-43cb-92C2-25804820EDAC}">
                        <c15:formulaRef>
                          <c15:sqref>'Bilan 48 vs valeur24h'!$I$15:$I$23</c15:sqref>
                        </c15:formulaRef>
                      </c:ext>
                    </c:extLst>
                    <c:strCache>
                      <c:ptCount val="7"/>
                      <c:pt idx="0">
                        <c:v>si Neg </c:v>
                      </c:pt>
                      <c:pt idx="1">
                        <c:v>si MST1</c:v>
                      </c:pt>
                      <c:pt idx="2">
                        <c:v>si MST1 +pcDNA MST1</c:v>
                      </c:pt>
                      <c:pt idx="3">
                        <c:v>si LATS1</c:v>
                      </c:pt>
                      <c:pt idx="4">
                        <c:v>si LATS1 + si MST1</c:v>
                      </c:pt>
                      <c:pt idx="5">
                        <c:v>si LATS2</c:v>
                      </c:pt>
                      <c:pt idx="6">
                        <c:v>si LATS2 + si MST1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'Bilan 48 vs valeur24h'!$L$15:$L$21</c15:sqref>
                        </c15:formulaRef>
                      </c:ext>
                    </c:extLst>
                    <c:numCache>
                      <c:formatCode>General</c:formatCode>
                      <c:ptCount val="7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C51F-45DE-9881-1A5C01568D96}"/>
                  </c:ext>
                </c:extLst>
              </c15:ser>
            </c15:filteredBarSeries>
          </c:ext>
        </c:extLst>
      </c:barChart>
      <c:catAx>
        <c:axId val="1473644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/>
        </c:spPr>
        <c:txPr>
          <a:bodyPr rot="0" vert="horz" anchor="t" anchorCtr="0"/>
          <a:lstStyle/>
          <a:p>
            <a:pPr>
              <a:defRPr sz="800"/>
            </a:pPr>
            <a:endParaRPr lang="fr-FR"/>
          </a:p>
        </c:txPr>
        <c:crossAx val="147364792"/>
        <c:crosses val="autoZero"/>
        <c:auto val="1"/>
        <c:lblAlgn val="ctr"/>
        <c:lblOffset val="60"/>
        <c:tickMarkSkip val="1"/>
        <c:noMultiLvlLbl val="0"/>
      </c:catAx>
      <c:valAx>
        <c:axId val="1473647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800"/>
                </a:pPr>
                <a:r>
                  <a:rPr lang="fr-FR" sz="800" b="1" i="0" baseline="0">
                    <a:effectLst/>
                  </a:rPr>
                  <a:t>Cell proliferation</a:t>
                </a:r>
                <a:endParaRPr lang="en-GB" sz="800">
                  <a:effectLst/>
                </a:endParaRPr>
              </a:p>
              <a:p>
                <a:pPr>
                  <a:defRPr sz="800"/>
                </a:pPr>
                <a:r>
                  <a:rPr lang="en-US" sz="800" b="0" i="0" baseline="0">
                    <a:effectLst/>
                  </a:rPr>
                  <a:t>(Base 100 vs. condition 24h</a:t>
                </a:r>
                <a:r>
                  <a:rPr lang="en-US" sz="800" b="1" i="0" baseline="0">
                    <a:effectLst/>
                  </a:rPr>
                  <a:t>)</a:t>
                </a:r>
                <a:endParaRPr lang="fr-FR" sz="800">
                  <a:effectLst/>
                </a:endParaRPr>
              </a:p>
            </c:rich>
          </c:tx>
          <c:layout>
            <c:manualLayout>
              <c:xMode val="edge"/>
              <c:yMode val="edge"/>
              <c:x val="1.8181818181818181E-4"/>
              <c:y val="0.11894323671497585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7364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195591486358071"/>
          <c:y val="0.29057032639369273"/>
          <c:w val="0.11804408513641929"/>
          <c:h val="0.18438621794871796"/>
        </c:manualLayout>
      </c:layout>
      <c:overlay val="0"/>
      <c:txPr>
        <a:bodyPr/>
        <a:lstStyle/>
        <a:p>
          <a:pPr>
            <a:defRPr sz="800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H28</a:t>
            </a:r>
          </a:p>
        </c:rich>
      </c:tx>
      <c:layout>
        <c:manualLayout>
          <c:xMode val="edge"/>
          <c:yMode val="edge"/>
          <c:x val="0.21153921568627451"/>
          <c:y val="2.347309798867768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0975694444444448"/>
          <c:y val="0.10891431915843947"/>
          <c:w val="0.77319362745098041"/>
          <c:h val="0.6876175572636197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F599-424E-A448-6F9D3B4CAC58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F599-424E-A448-6F9D3B4CAC58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F599-424E-A448-6F9D3B4CAC5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F599-424E-A448-6F9D3B4CAC58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F599-424E-A448-6F9D3B4CAC58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F599-424E-A448-6F9D3B4CAC58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F599-424E-A448-6F9D3B4CAC58}"/>
              </c:ext>
            </c:extLst>
          </c:dPt>
          <c:errBars>
            <c:errBarType val="plus"/>
            <c:errValType val="cust"/>
            <c:noEndCap val="0"/>
            <c:plus>
              <c:numRef>
                <c:f>Bilan!$G$3:$G$5</c:f>
                <c:numCache>
                  <c:formatCode>General</c:formatCode>
                  <c:ptCount val="3"/>
                  <c:pt idx="0">
                    <c:v>6.3941763410636456</c:v>
                  </c:pt>
                  <c:pt idx="1">
                    <c:v>11.063314934803334</c:v>
                  </c:pt>
                  <c:pt idx="2">
                    <c:v>11.326164874552015</c:v>
                  </c:pt>
                </c:numCache>
              </c:numRef>
            </c:plus>
            <c:minus>
              <c:numRef>
                <c:f>Bilan!$G$16:$G$21</c:f>
                <c:numCache>
                  <c:formatCode>General</c:formatCode>
                  <c:ptCount val="6"/>
                  <c:pt idx="0">
                    <c:v>11.063314934803334</c:v>
                  </c:pt>
                  <c:pt idx="1">
                    <c:v>11.326164874552015</c:v>
                  </c:pt>
                </c:numCache>
              </c:numRef>
            </c:minus>
          </c:errBars>
          <c:cat>
            <c:strRef>
              <c:f>Bilan!$A$3:$A$5</c:f>
              <c:strCache>
                <c:ptCount val="3"/>
                <c:pt idx="0">
                  <c:v>siNeg</c:v>
                </c:pt>
                <c:pt idx="1">
                  <c:v>siMST1</c:v>
                </c:pt>
                <c:pt idx="2">
                  <c:v>siMST1 + pcDNA MST1</c:v>
                </c:pt>
              </c:strCache>
            </c:strRef>
          </c:cat>
          <c:val>
            <c:numRef>
              <c:f>Bilan!$F$3:$F$5</c:f>
              <c:numCache>
                <c:formatCode>0</c:formatCode>
                <c:ptCount val="3"/>
                <c:pt idx="0">
                  <c:v>100</c:v>
                </c:pt>
                <c:pt idx="1">
                  <c:v>199.10394265232978</c:v>
                </c:pt>
                <c:pt idx="2">
                  <c:v>97.347670250896044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F599-424E-A448-6F9D3B4CAC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365576"/>
        <c:axId val="147365968"/>
      </c:barChart>
      <c:catAx>
        <c:axId val="147365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/>
        </c:spPr>
        <c:txPr>
          <a:bodyPr rot="0" vert="horz"/>
          <a:lstStyle/>
          <a:p>
            <a:pPr>
              <a:defRPr sz="800"/>
            </a:pPr>
            <a:endParaRPr lang="fr-FR"/>
          </a:p>
        </c:txPr>
        <c:crossAx val="147365968"/>
        <c:crosses val="autoZero"/>
        <c:auto val="1"/>
        <c:lblAlgn val="ctr"/>
        <c:lblOffset val="100"/>
        <c:tickMarkSkip val="1"/>
        <c:noMultiLvlLbl val="0"/>
      </c:catAx>
      <c:valAx>
        <c:axId val="1473659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 b="1"/>
                </a:pPr>
                <a:r>
                  <a:rPr lang="en-US" sz="1000" b="1" i="0" baseline="0">
                    <a:effectLst/>
                  </a:rPr>
                  <a:t>Cell invasion</a:t>
                </a:r>
                <a:endParaRPr lang="en-GB" sz="1000">
                  <a:effectLst/>
                </a:endParaRPr>
              </a:p>
            </c:rich>
          </c:tx>
          <c:layout>
            <c:manualLayout>
              <c:xMode val="edge"/>
              <c:yMode val="edge"/>
              <c:x val="1.9060457516339869E-3"/>
              <c:y val="0.21765422439054324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73655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fr-F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800" b="0"/>
            </a:pPr>
            <a:r>
              <a:rPr lang="en-US" sz="800" b="0"/>
              <a:t>H2052</a:t>
            </a:r>
          </a:p>
        </c:rich>
      </c:tx>
      <c:layout>
        <c:manualLayout>
          <c:xMode val="edge"/>
          <c:yMode val="edge"/>
          <c:x val="0.20635130718954248"/>
          <c:y val="2.347308358381517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0975694444444448"/>
          <c:y val="0.10891431915843947"/>
          <c:w val="0.77319362745098041"/>
          <c:h val="0.6876177489650364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35C1-4446-A6AE-E30E492DE38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5C1-4446-A6AE-E30E492DE387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35C1-4446-A6AE-E30E492DE38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35C1-4446-A6AE-E30E492DE387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35C1-4446-A6AE-E30E492DE387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35C1-4446-A6AE-E30E492DE387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35C1-4446-A6AE-E30E492DE387}"/>
              </c:ext>
            </c:extLst>
          </c:dPt>
          <c:errBars>
            <c:errBarType val="plus"/>
            <c:errValType val="cust"/>
            <c:noEndCap val="0"/>
            <c:plus>
              <c:numRef>
                <c:f>Bilan!$G$3:$G$5</c:f>
                <c:numCache>
                  <c:formatCode>General</c:formatCode>
                  <c:ptCount val="3"/>
                  <c:pt idx="0">
                    <c:v>9.967921054276589</c:v>
                  </c:pt>
                  <c:pt idx="1">
                    <c:v>12.261002724749172</c:v>
                  </c:pt>
                  <c:pt idx="2">
                    <c:v>6.810065608294213</c:v>
                  </c:pt>
                </c:numCache>
              </c:numRef>
            </c:plus>
            <c:minus>
              <c:numRef>
                <c:f>Bilan!$G$16:$G$21</c:f>
                <c:numCache>
                  <c:formatCode>General</c:formatCode>
                  <c:ptCount val="6"/>
                  <c:pt idx="0">
                    <c:v>12.261002724749172</c:v>
                  </c:pt>
                  <c:pt idx="1">
                    <c:v>6.810065608294213</c:v>
                  </c:pt>
                </c:numCache>
              </c:numRef>
            </c:minus>
          </c:errBars>
          <c:cat>
            <c:strRef>
              <c:f>Bilan!$A$3:$A$5</c:f>
              <c:strCache>
                <c:ptCount val="3"/>
                <c:pt idx="0">
                  <c:v>siNeg</c:v>
                </c:pt>
                <c:pt idx="1">
                  <c:v>siMST1</c:v>
                </c:pt>
                <c:pt idx="2">
                  <c:v>siMST1 + pcDNA MST1</c:v>
                </c:pt>
              </c:strCache>
            </c:strRef>
          </c:cat>
          <c:val>
            <c:numRef>
              <c:f>Bilan!$F$3:$F$5</c:f>
              <c:numCache>
                <c:formatCode>0</c:formatCode>
                <c:ptCount val="3"/>
                <c:pt idx="0">
                  <c:v>100</c:v>
                </c:pt>
                <c:pt idx="1">
                  <c:v>152.14670595105378</c:v>
                </c:pt>
                <c:pt idx="2">
                  <c:v>102.49155031763728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5C1-4446-A6AE-E30E492DE3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869184"/>
        <c:axId val="147869576"/>
      </c:barChart>
      <c:catAx>
        <c:axId val="147869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/>
        </c:spPr>
        <c:txPr>
          <a:bodyPr rot="0" vert="horz"/>
          <a:lstStyle/>
          <a:p>
            <a:pPr>
              <a:defRPr sz="800"/>
            </a:pPr>
            <a:endParaRPr lang="fr-FR"/>
          </a:p>
        </c:txPr>
        <c:crossAx val="147869576"/>
        <c:crosses val="autoZero"/>
        <c:auto val="1"/>
        <c:lblAlgn val="ctr"/>
        <c:lblOffset val="100"/>
        <c:tickMarkSkip val="1"/>
        <c:noMultiLvlLbl val="0"/>
      </c:catAx>
      <c:valAx>
        <c:axId val="1478695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 b="1"/>
                </a:pPr>
                <a:r>
                  <a:rPr lang="en-US" sz="1000" b="1" i="0" baseline="0">
                    <a:effectLst/>
                  </a:rPr>
                  <a:t>Cell invasion</a:t>
                </a:r>
                <a:endParaRPr lang="en-GB" sz="1000">
                  <a:effectLst/>
                </a:endParaRPr>
              </a:p>
            </c:rich>
          </c:tx>
          <c:layout>
            <c:manualLayout>
              <c:xMode val="edge"/>
              <c:yMode val="edge"/>
              <c:x val="1.7469771241830065E-2"/>
              <c:y val="0.19427305854585936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fr-FR"/>
          </a:p>
        </c:txPr>
        <c:crossAx val="147869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E6FEB-607E-4A98-9B68-CC32FB985498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B5BCB-033B-4FD2-A7FE-77B6F1A138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001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BCB-033B-4FD2-A7FE-77B6F1A138B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813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255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59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53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25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4489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918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24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242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14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060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90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E1297-2BE3-4197-9040-CE1B7885DB1E}" type="datetimeFigureOut">
              <a:rPr lang="fr-FR" smtClean="0"/>
              <a:t>15/12/2018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2DEF5-3C2E-41AD-B6F3-91B492CDFB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73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openxmlformats.org/officeDocument/2006/relationships/chart" Target="../charts/chart4.xml"/><Relationship Id="rId3" Type="http://schemas.openxmlformats.org/officeDocument/2006/relationships/image" Target="../media/image1.png"/><Relationship Id="rId21" Type="http://schemas.openxmlformats.org/officeDocument/2006/relationships/chart" Target="../charts/chart7.xml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6" Type="http://schemas.openxmlformats.org/officeDocument/2006/relationships/chart" Target="../charts/chart2.xml"/><Relationship Id="rId20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24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chart" Target="../charts/chart1.xml"/><Relationship Id="rId23" Type="http://schemas.openxmlformats.org/officeDocument/2006/relationships/image" Target="../media/image7.png"/><Relationship Id="rId10" Type="http://schemas.microsoft.com/office/2007/relationships/hdphoto" Target="../media/hdphoto4.wdp"/><Relationship Id="rId19" Type="http://schemas.openxmlformats.org/officeDocument/2006/relationships/chart" Target="../charts/chart5.xml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Relationship Id="rId22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ZoneTexte 22"/>
          <p:cNvSpPr txBox="1"/>
          <p:nvPr/>
        </p:nvSpPr>
        <p:spPr>
          <a:xfrm>
            <a:off x="548680" y="2240254"/>
            <a:ext cx="4680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/>
              <a:t>B)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3573016" y="4549123"/>
            <a:ext cx="864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/>
              <a:t>siNeg</a:t>
            </a:r>
            <a:endParaRPr lang="fr-FR" sz="1000" b="1" dirty="0"/>
          </a:p>
        </p:txBody>
      </p:sp>
      <p:sp>
        <p:nvSpPr>
          <p:cNvPr id="49" name="ZoneTexte 48"/>
          <p:cNvSpPr txBox="1"/>
          <p:nvPr/>
        </p:nvSpPr>
        <p:spPr>
          <a:xfrm>
            <a:off x="4293096" y="4546137"/>
            <a:ext cx="864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/>
              <a:t>siMST1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4731972" y="4549123"/>
            <a:ext cx="1793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/>
              <a:t>siMST1+pcDNA MST1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DF523D9-9B6F-4F83-93BB-BCE82CBC3EDA}"/>
              </a:ext>
            </a:extLst>
          </p:cNvPr>
          <p:cNvSpPr/>
          <p:nvPr/>
        </p:nvSpPr>
        <p:spPr>
          <a:xfrm>
            <a:off x="603298" y="6529605"/>
            <a:ext cx="5634014" cy="1500100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2A4235B-981B-4C10-BCD5-02AF01C1B2EE}"/>
              </a:ext>
            </a:extLst>
          </p:cNvPr>
          <p:cNvSpPr/>
          <p:nvPr/>
        </p:nvSpPr>
        <p:spPr>
          <a:xfrm>
            <a:off x="608525" y="8055597"/>
            <a:ext cx="5628154" cy="1726295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4DE8C29C-025D-4B6F-B03F-D512238A2AFB}"/>
              </a:ext>
            </a:extLst>
          </p:cNvPr>
          <p:cNvSpPr txBox="1"/>
          <p:nvPr/>
        </p:nvSpPr>
        <p:spPr>
          <a:xfrm>
            <a:off x="537365" y="6502620"/>
            <a:ext cx="4680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/>
              <a:t>D)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D656558C-83DC-4EEE-AFB8-91057219FA86}"/>
              </a:ext>
            </a:extLst>
          </p:cNvPr>
          <p:cNvSpPr txBox="1"/>
          <p:nvPr/>
        </p:nvSpPr>
        <p:spPr>
          <a:xfrm>
            <a:off x="557310" y="8014834"/>
            <a:ext cx="4680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/>
              <a:t>E)</a:t>
            </a:r>
          </a:p>
        </p:txBody>
      </p:sp>
      <p:pic>
        <p:nvPicPr>
          <p:cNvPr id="80" name="Image 79"/>
          <p:cNvPicPr preferRelativeResize="0">
            <a:picLocks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216" y="3920284"/>
            <a:ext cx="792000" cy="6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81" name="Image 80"/>
          <p:cNvPicPr preferRelativeResize="0">
            <a:picLocks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537" r="7761" b="21676"/>
          <a:stretch/>
        </p:blipFill>
        <p:spPr>
          <a:xfrm>
            <a:off x="1628888" y="3918324"/>
            <a:ext cx="792000" cy="6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82" name="Image 81"/>
          <p:cNvPicPr preferRelativeResize="0">
            <a:picLocks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984" y="3931320"/>
            <a:ext cx="792000" cy="6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83" name="Image 82"/>
          <p:cNvPicPr preferRelativeResize="0">
            <a:picLocks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92" y="3918324"/>
            <a:ext cx="792000" cy="6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84" name="Image 83"/>
          <p:cNvPicPr preferRelativeResize="0">
            <a:picLocks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24" y="3931320"/>
            <a:ext cx="792000" cy="6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85" name="Image 84"/>
          <p:cNvPicPr preferRelativeResize="0">
            <a:picLocks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78" r="16957"/>
          <a:stretch/>
        </p:blipFill>
        <p:spPr>
          <a:xfrm>
            <a:off x="4509120" y="3931320"/>
            <a:ext cx="792000" cy="6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0DF523D9-9B6F-4F83-93BB-BCE82CBC3EDA}"/>
              </a:ext>
            </a:extLst>
          </p:cNvPr>
          <p:cNvSpPr/>
          <p:nvPr/>
        </p:nvSpPr>
        <p:spPr>
          <a:xfrm>
            <a:off x="602666" y="2285500"/>
            <a:ext cx="5634012" cy="2464817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4DE8C29C-025D-4B6F-B03F-D512238A2AFB}"/>
              </a:ext>
            </a:extLst>
          </p:cNvPr>
          <p:cNvSpPr txBox="1"/>
          <p:nvPr/>
        </p:nvSpPr>
        <p:spPr>
          <a:xfrm>
            <a:off x="548680" y="4778532"/>
            <a:ext cx="4680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/>
              <a:t>C)</a:t>
            </a:r>
          </a:p>
        </p:txBody>
      </p:sp>
      <p:sp>
        <p:nvSpPr>
          <p:cNvPr id="91" name="ZoneTexte 90"/>
          <p:cNvSpPr txBox="1"/>
          <p:nvPr/>
        </p:nvSpPr>
        <p:spPr>
          <a:xfrm>
            <a:off x="692752" y="4536199"/>
            <a:ext cx="864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/>
              <a:t>siNeg</a:t>
            </a:r>
            <a:endParaRPr lang="fr-FR" sz="1000" b="1" dirty="0"/>
          </a:p>
        </p:txBody>
      </p:sp>
      <p:sp>
        <p:nvSpPr>
          <p:cNvPr id="92" name="ZoneTexte 91"/>
          <p:cNvSpPr txBox="1"/>
          <p:nvPr/>
        </p:nvSpPr>
        <p:spPr>
          <a:xfrm>
            <a:off x="1556848" y="4536199"/>
            <a:ext cx="864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/>
              <a:t>siMST1</a:t>
            </a:r>
          </a:p>
        </p:txBody>
      </p:sp>
      <p:sp>
        <p:nvSpPr>
          <p:cNvPr id="93" name="ZoneTexte 92"/>
          <p:cNvSpPr txBox="1"/>
          <p:nvPr/>
        </p:nvSpPr>
        <p:spPr>
          <a:xfrm>
            <a:off x="1978142" y="4549123"/>
            <a:ext cx="1793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/>
              <a:t>siMST1+pcDNA MST1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0DF523D9-9B6F-4F83-93BB-BCE82CBC3EDA}"/>
              </a:ext>
            </a:extLst>
          </p:cNvPr>
          <p:cNvSpPr/>
          <p:nvPr/>
        </p:nvSpPr>
        <p:spPr>
          <a:xfrm>
            <a:off x="603300" y="4823558"/>
            <a:ext cx="5634012" cy="1651321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e 2"/>
          <p:cNvGrpSpPr/>
          <p:nvPr/>
        </p:nvGrpSpPr>
        <p:grpSpPr>
          <a:xfrm>
            <a:off x="764976" y="4854896"/>
            <a:ext cx="2448000" cy="1620000"/>
            <a:chOff x="836984" y="2936776"/>
            <a:chExt cx="2448000" cy="1620000"/>
          </a:xfrm>
        </p:grpSpPr>
        <p:grpSp>
          <p:nvGrpSpPr>
            <p:cNvPr id="95" name="Groupe 94"/>
            <p:cNvGrpSpPr/>
            <p:nvPr/>
          </p:nvGrpSpPr>
          <p:grpSpPr>
            <a:xfrm>
              <a:off x="836984" y="2936776"/>
              <a:ext cx="2448000" cy="1620000"/>
              <a:chOff x="0" y="0"/>
              <a:chExt cx="2711631" cy="1683531"/>
            </a:xfrm>
          </p:grpSpPr>
          <p:grpSp>
            <p:nvGrpSpPr>
              <p:cNvPr id="96" name="Groupe 95"/>
              <p:cNvGrpSpPr/>
              <p:nvPr/>
            </p:nvGrpSpPr>
            <p:grpSpPr>
              <a:xfrm>
                <a:off x="0" y="0"/>
                <a:ext cx="2711631" cy="1683531"/>
                <a:chOff x="0" y="0"/>
                <a:chExt cx="3577845" cy="2260466"/>
              </a:xfrm>
            </p:grpSpPr>
            <p:graphicFrame>
              <p:nvGraphicFramePr>
                <p:cNvPr id="99" name="Graphique 98"/>
                <p:cNvGraphicFramePr>
                  <a:graphicFrameLocks/>
                </p:cNvGraphicFramePr>
                <p:nvPr>
                  <p:extLst/>
                </p:nvPr>
              </p:nvGraphicFramePr>
              <p:xfrm>
                <a:off x="0" y="0"/>
                <a:ext cx="3577845" cy="226046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5"/>
                </a:graphicData>
              </a:graphic>
            </p:graphicFrame>
            <p:sp>
              <p:nvSpPr>
                <p:cNvPr id="100" name="ZoneTexte 10"/>
                <p:cNvSpPr txBox="1"/>
                <p:nvPr/>
              </p:nvSpPr>
              <p:spPr>
                <a:xfrm>
                  <a:off x="1157667" y="180174"/>
                  <a:ext cx="666751" cy="261936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fr-FR" sz="1200" dirty="0"/>
                    <a:t>*</a:t>
                  </a:r>
                </a:p>
              </p:txBody>
            </p:sp>
          </p:grpSp>
          <p:sp>
            <p:nvSpPr>
              <p:cNvPr id="97" name="Parenthèse ouvrante 96">
                <a:extLst>
                  <a:ext uri="{FF2B5EF4-FFF2-40B4-BE49-F238E27FC236}">
                    <a16:creationId xmlns:a16="http://schemas.microsoft.com/office/drawing/2014/main" id="{AC5C908C-F20A-4342-8285-E9FDADB17D7A}"/>
                  </a:ext>
                </a:extLst>
              </p:cNvPr>
              <p:cNvSpPr/>
              <p:nvPr/>
            </p:nvSpPr>
            <p:spPr>
              <a:xfrm rot="5400000">
                <a:off x="1111729" y="-41520"/>
                <a:ext cx="36000" cy="61200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sp>
            <p:nvSpPr>
              <p:cNvPr id="98" name="Parenthèse ouvrante 97">
                <a:extLst>
                  <a:ext uri="{FF2B5EF4-FFF2-40B4-BE49-F238E27FC236}">
                    <a16:creationId xmlns:a16="http://schemas.microsoft.com/office/drawing/2014/main" id="{AC5C908C-F20A-4342-8285-E9FDADB17D7A}"/>
                  </a:ext>
                </a:extLst>
              </p:cNvPr>
              <p:cNvSpPr/>
              <p:nvPr/>
            </p:nvSpPr>
            <p:spPr>
              <a:xfrm rot="5400000">
                <a:off x="1944492" y="-39931"/>
                <a:ext cx="36000" cy="61200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</p:grpSp>
        <p:sp>
          <p:nvSpPr>
            <p:cNvPr id="101" name="ZoneTexte 10"/>
            <p:cNvSpPr txBox="1"/>
            <p:nvPr/>
          </p:nvSpPr>
          <p:spPr>
            <a:xfrm>
              <a:off x="2397010" y="3065900"/>
              <a:ext cx="456198" cy="187721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 dirty="0"/>
                <a:t>*</a:t>
              </a:r>
            </a:p>
          </p:txBody>
        </p:sp>
      </p:grpSp>
      <p:grpSp>
        <p:nvGrpSpPr>
          <p:cNvPr id="102" name="Groupe 101"/>
          <p:cNvGrpSpPr/>
          <p:nvPr/>
        </p:nvGrpSpPr>
        <p:grpSpPr>
          <a:xfrm>
            <a:off x="3573288" y="4809914"/>
            <a:ext cx="2448000" cy="1629158"/>
            <a:chOff x="0" y="0"/>
            <a:chExt cx="2592000" cy="1620000"/>
          </a:xfrm>
        </p:grpSpPr>
        <p:grpSp>
          <p:nvGrpSpPr>
            <p:cNvPr id="103" name="Groupe 102"/>
            <p:cNvGrpSpPr/>
            <p:nvPr/>
          </p:nvGrpSpPr>
          <p:grpSpPr>
            <a:xfrm>
              <a:off x="0" y="0"/>
              <a:ext cx="2592000" cy="1620000"/>
              <a:chOff x="0" y="0"/>
              <a:chExt cx="3420000" cy="2160000"/>
            </a:xfrm>
          </p:grpSpPr>
          <p:graphicFrame>
            <p:nvGraphicFramePr>
              <p:cNvPr id="107" name="Graphique 106"/>
              <p:cNvGraphicFramePr>
                <a:graphicFrameLocks/>
              </p:cNvGraphicFramePr>
              <p:nvPr>
                <p:extLst/>
              </p:nvPr>
            </p:nvGraphicFramePr>
            <p:xfrm>
              <a:off x="0" y="0"/>
              <a:ext cx="3420000" cy="216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6"/>
              </a:graphicData>
            </a:graphic>
          </p:graphicFrame>
          <p:sp>
            <p:nvSpPr>
              <p:cNvPr id="108" name="ZoneTexte 10"/>
              <p:cNvSpPr txBox="1"/>
              <p:nvPr/>
            </p:nvSpPr>
            <p:spPr>
              <a:xfrm>
                <a:off x="1153568" y="216411"/>
                <a:ext cx="666751" cy="26193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FR" sz="1200"/>
                  <a:t>***</a:t>
                </a:r>
              </a:p>
            </p:txBody>
          </p:sp>
        </p:grpSp>
        <p:sp>
          <p:nvSpPr>
            <p:cNvPr id="104" name="ZoneTexte 14"/>
            <p:cNvSpPr txBox="1"/>
            <p:nvPr/>
          </p:nvSpPr>
          <p:spPr>
            <a:xfrm>
              <a:off x="1592864" y="165088"/>
              <a:ext cx="505326" cy="196453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200"/>
                <a:t>***</a:t>
              </a:r>
            </a:p>
          </p:txBody>
        </p:sp>
        <p:sp>
          <p:nvSpPr>
            <p:cNvPr id="105" name="Parenthèse ouvrante 104">
              <a:extLst>
                <a:ext uri="{FF2B5EF4-FFF2-40B4-BE49-F238E27FC236}">
                  <a16:creationId xmlns:a16="http://schemas.microsoft.com/office/drawing/2014/main" id="{30254C44-5B8A-4DDE-8B13-6242BA35F97B}"/>
                </a:ext>
              </a:extLst>
            </p:cNvPr>
            <p:cNvSpPr/>
            <p:nvPr/>
          </p:nvSpPr>
          <p:spPr>
            <a:xfrm rot="5400000">
              <a:off x="1109155" y="28268"/>
              <a:ext cx="45719" cy="572962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06" name="Parenthèse ouvrante 105">
              <a:extLst>
                <a:ext uri="{FF2B5EF4-FFF2-40B4-BE49-F238E27FC236}">
                  <a16:creationId xmlns:a16="http://schemas.microsoft.com/office/drawing/2014/main" id="{30254C44-5B8A-4DDE-8B13-6242BA35F97B}"/>
                </a:ext>
              </a:extLst>
            </p:cNvPr>
            <p:cNvSpPr/>
            <p:nvPr/>
          </p:nvSpPr>
          <p:spPr>
            <a:xfrm rot="5400000">
              <a:off x="1824489" y="25396"/>
              <a:ext cx="45719" cy="572962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3645296" y="6383616"/>
            <a:ext cx="2448000" cy="1656000"/>
            <a:chOff x="3645296" y="4664968"/>
            <a:chExt cx="2448000" cy="1656000"/>
          </a:xfrm>
        </p:grpSpPr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C900D918-B4FA-4FCC-87A2-7F491DE8D688}"/>
                </a:ext>
              </a:extLst>
            </p:cNvPr>
            <p:cNvGrpSpPr/>
            <p:nvPr/>
          </p:nvGrpSpPr>
          <p:grpSpPr>
            <a:xfrm>
              <a:off x="3645296" y="4664968"/>
              <a:ext cx="2448000" cy="1656000"/>
              <a:chOff x="0" y="0"/>
              <a:chExt cx="2448000" cy="1653073"/>
            </a:xfrm>
          </p:grpSpPr>
          <p:grpSp>
            <p:nvGrpSpPr>
              <p:cNvPr id="36" name="Groupe 35">
                <a:extLst>
                  <a:ext uri="{FF2B5EF4-FFF2-40B4-BE49-F238E27FC236}">
                    <a16:creationId xmlns:a16="http://schemas.microsoft.com/office/drawing/2014/main" id="{083DDE14-C482-4908-A9FB-816B5899AE24}"/>
                  </a:ext>
                </a:extLst>
              </p:cNvPr>
              <p:cNvGrpSpPr/>
              <p:nvPr/>
            </p:nvGrpSpPr>
            <p:grpSpPr>
              <a:xfrm>
                <a:off x="0" y="0"/>
                <a:ext cx="2448000" cy="1653073"/>
                <a:chOff x="0" y="0"/>
                <a:chExt cx="2592000" cy="1620000"/>
              </a:xfrm>
            </p:grpSpPr>
            <p:graphicFrame>
              <p:nvGraphicFramePr>
                <p:cNvPr id="40" name="Graphique 39">
                  <a:extLst>
                    <a:ext uri="{FF2B5EF4-FFF2-40B4-BE49-F238E27FC236}">
                      <a16:creationId xmlns:a16="http://schemas.microsoft.com/office/drawing/2014/main" id="{6A5D3C5C-43FB-48A1-A9AA-2AD2F1AA20BE}"/>
                    </a:ext>
                  </a:extLst>
                </p:cNvPr>
                <p:cNvGraphicFramePr/>
                <p:nvPr>
                  <p:extLst/>
                </p:nvPr>
              </p:nvGraphicFramePr>
              <p:xfrm>
                <a:off x="0" y="0"/>
                <a:ext cx="2592000" cy="1620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7"/>
                </a:graphicData>
              </a:graphic>
            </p:graphicFrame>
            <p:sp>
              <p:nvSpPr>
                <p:cNvPr id="41" name="ZoneTexte 27">
                  <a:extLst>
                    <a:ext uri="{FF2B5EF4-FFF2-40B4-BE49-F238E27FC236}">
                      <a16:creationId xmlns:a16="http://schemas.microsoft.com/office/drawing/2014/main" id="{DAAF60A9-EF8F-4377-8BCF-87A40C09425A}"/>
                    </a:ext>
                  </a:extLst>
                </p:cNvPr>
                <p:cNvSpPr txBox="1"/>
                <p:nvPr/>
              </p:nvSpPr>
              <p:spPr>
                <a:xfrm>
                  <a:off x="965271" y="357977"/>
                  <a:ext cx="686118" cy="261937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fr-FR" sz="1200" dirty="0"/>
                    <a:t>***</a:t>
                  </a:r>
                </a:p>
              </p:txBody>
            </p:sp>
          </p:grpSp>
          <p:sp>
            <p:nvSpPr>
              <p:cNvPr id="39" name="ZoneTexte 28">
                <a:extLst>
                  <a:ext uri="{FF2B5EF4-FFF2-40B4-BE49-F238E27FC236}">
                    <a16:creationId xmlns:a16="http://schemas.microsoft.com/office/drawing/2014/main" id="{9BA75C34-4CCA-487B-968D-2AF5F94C3C90}"/>
                  </a:ext>
                </a:extLst>
              </p:cNvPr>
              <p:cNvSpPr txBox="1"/>
              <p:nvPr/>
            </p:nvSpPr>
            <p:spPr>
              <a:xfrm>
                <a:off x="1487032" y="365285"/>
                <a:ext cx="629708" cy="266643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FR" sz="1200" dirty="0"/>
                  <a:t>***</a:t>
                </a:r>
              </a:p>
            </p:txBody>
          </p:sp>
        </p:grpSp>
        <p:sp>
          <p:nvSpPr>
            <p:cNvPr id="109" name="Parenthèse ouvrante 108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4863621" y="4937246"/>
              <a:ext cx="34641" cy="5525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10" name="Parenthèse ouvrante 109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5439685" y="4935433"/>
              <a:ext cx="34641" cy="5525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800976" y="6505138"/>
            <a:ext cx="2412000" cy="1524750"/>
            <a:chOff x="800976" y="4796402"/>
            <a:chExt cx="2412000" cy="1524750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F563F203-4265-4349-B649-3390AB8B4C42}"/>
                </a:ext>
              </a:extLst>
            </p:cNvPr>
            <p:cNvGrpSpPr/>
            <p:nvPr/>
          </p:nvGrpSpPr>
          <p:grpSpPr>
            <a:xfrm>
              <a:off x="800976" y="4796402"/>
              <a:ext cx="2412000" cy="1524750"/>
              <a:chOff x="0" y="0"/>
              <a:chExt cx="2412000" cy="1517053"/>
            </a:xfrm>
          </p:grpSpPr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69EF92F5-F700-4605-80D8-A98AF40F1AF8}"/>
                  </a:ext>
                </a:extLst>
              </p:cNvPr>
              <p:cNvGrpSpPr/>
              <p:nvPr/>
            </p:nvGrpSpPr>
            <p:grpSpPr>
              <a:xfrm>
                <a:off x="0" y="0"/>
                <a:ext cx="2412000" cy="1517053"/>
                <a:chOff x="0" y="0"/>
                <a:chExt cx="2592000" cy="1620000"/>
              </a:xfrm>
            </p:grpSpPr>
            <p:graphicFrame>
              <p:nvGraphicFramePr>
                <p:cNvPr id="33" name="Graphique 32">
                  <a:extLst>
                    <a:ext uri="{FF2B5EF4-FFF2-40B4-BE49-F238E27FC236}">
                      <a16:creationId xmlns:a16="http://schemas.microsoft.com/office/drawing/2014/main" id="{EEBEFF59-E838-4C87-BCE8-669106BDA2C1}"/>
                    </a:ext>
                  </a:extLst>
                </p:cNvPr>
                <p:cNvGraphicFramePr/>
                <p:nvPr>
                  <p:extLst/>
                </p:nvPr>
              </p:nvGraphicFramePr>
              <p:xfrm>
                <a:off x="0" y="0"/>
                <a:ext cx="2592000" cy="1620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8"/>
                </a:graphicData>
              </a:graphic>
            </p:graphicFrame>
            <p:sp>
              <p:nvSpPr>
                <p:cNvPr id="34" name="ZoneTexte 27">
                  <a:extLst>
                    <a:ext uri="{FF2B5EF4-FFF2-40B4-BE49-F238E27FC236}">
                      <a16:creationId xmlns:a16="http://schemas.microsoft.com/office/drawing/2014/main" id="{A94C98B0-72D8-4A1B-9FE0-9622922086C7}"/>
                    </a:ext>
                  </a:extLst>
                </p:cNvPr>
                <p:cNvSpPr txBox="1"/>
                <p:nvPr/>
              </p:nvSpPr>
              <p:spPr>
                <a:xfrm>
                  <a:off x="943165" y="242887"/>
                  <a:ext cx="666750" cy="261937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fr-FR" sz="1200" dirty="0"/>
                    <a:t>**</a:t>
                  </a:r>
                </a:p>
              </p:txBody>
            </p:sp>
          </p:grpSp>
          <p:sp>
            <p:nvSpPr>
              <p:cNvPr id="30" name="ZoneTexte 28">
                <a:extLst>
                  <a:ext uri="{FF2B5EF4-FFF2-40B4-BE49-F238E27FC236}">
                    <a16:creationId xmlns:a16="http://schemas.microsoft.com/office/drawing/2014/main" id="{DBD9292D-9327-4DAF-9C9C-EF3146C93CD0}"/>
                  </a:ext>
                </a:extLst>
              </p:cNvPr>
              <p:cNvSpPr txBox="1"/>
              <p:nvPr/>
            </p:nvSpPr>
            <p:spPr>
              <a:xfrm>
                <a:off x="1464369" y="226207"/>
                <a:ext cx="629708" cy="24653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FR" sz="1200" dirty="0"/>
                  <a:t>**</a:t>
                </a:r>
              </a:p>
            </p:txBody>
          </p:sp>
        </p:grpSp>
        <p:sp>
          <p:nvSpPr>
            <p:cNvPr id="111" name="Parenthèse ouvrante 110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1971547" y="4904314"/>
              <a:ext cx="34641" cy="5525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16" name="Parenthèse ouvrante 115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2559365" y="4903172"/>
              <a:ext cx="34641" cy="5525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3517396" y="8099566"/>
            <a:ext cx="2719916" cy="1666137"/>
            <a:chOff x="3517396" y="6439026"/>
            <a:chExt cx="2719916" cy="1666137"/>
          </a:xfrm>
        </p:grpSpPr>
        <p:grpSp>
          <p:nvGrpSpPr>
            <p:cNvPr id="69" name="Groupe 68">
              <a:extLst>
                <a:ext uri="{FF2B5EF4-FFF2-40B4-BE49-F238E27FC236}">
                  <a16:creationId xmlns:a16="http://schemas.microsoft.com/office/drawing/2014/main" id="{038BB56A-B66A-43D5-ABAC-F2FF5B448CE3}"/>
                </a:ext>
              </a:extLst>
            </p:cNvPr>
            <p:cNvGrpSpPr/>
            <p:nvPr/>
          </p:nvGrpSpPr>
          <p:grpSpPr>
            <a:xfrm>
              <a:off x="3517396" y="6439026"/>
              <a:ext cx="2719916" cy="1666137"/>
              <a:chOff x="0" y="49105"/>
              <a:chExt cx="2772000" cy="1648918"/>
            </a:xfrm>
          </p:grpSpPr>
          <p:grpSp>
            <p:nvGrpSpPr>
              <p:cNvPr id="70" name="Groupe 69">
                <a:extLst>
                  <a:ext uri="{FF2B5EF4-FFF2-40B4-BE49-F238E27FC236}">
                    <a16:creationId xmlns:a16="http://schemas.microsoft.com/office/drawing/2014/main" id="{AC8F2CE9-28D6-4250-8D91-526B8709598D}"/>
                  </a:ext>
                </a:extLst>
              </p:cNvPr>
              <p:cNvGrpSpPr/>
              <p:nvPr/>
            </p:nvGrpSpPr>
            <p:grpSpPr>
              <a:xfrm>
                <a:off x="0" y="49105"/>
                <a:ext cx="2772000" cy="1648918"/>
                <a:chOff x="0" y="52830"/>
                <a:chExt cx="2917030" cy="1774019"/>
              </a:xfrm>
            </p:grpSpPr>
            <p:graphicFrame>
              <p:nvGraphicFramePr>
                <p:cNvPr id="74" name="Graphique 73">
                  <a:extLst>
                    <a:ext uri="{FF2B5EF4-FFF2-40B4-BE49-F238E27FC236}">
                      <a16:creationId xmlns:a16="http://schemas.microsoft.com/office/drawing/2014/main" id="{948E7B2E-04A3-4480-9193-DA13D968CA1D}"/>
                    </a:ext>
                  </a:extLst>
                </p:cNvPr>
                <p:cNvGraphicFramePr>
                  <a:graphicFrameLocks/>
                </p:cNvGraphicFramePr>
                <p:nvPr/>
              </p:nvGraphicFramePr>
              <p:xfrm>
                <a:off x="0" y="61772"/>
                <a:ext cx="2917030" cy="176507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9"/>
                </a:graphicData>
              </a:graphic>
            </p:graphicFrame>
            <p:sp>
              <p:nvSpPr>
                <p:cNvPr id="73" name="ZoneTexte 29">
                  <a:extLst>
                    <a:ext uri="{FF2B5EF4-FFF2-40B4-BE49-F238E27FC236}">
                      <a16:creationId xmlns:a16="http://schemas.microsoft.com/office/drawing/2014/main" id="{A34B683A-FD95-44FF-BE2A-67486CBE3B57}"/>
                    </a:ext>
                  </a:extLst>
                </p:cNvPr>
                <p:cNvSpPr txBox="1"/>
                <p:nvPr/>
              </p:nvSpPr>
              <p:spPr>
                <a:xfrm>
                  <a:off x="1173789" y="52830"/>
                  <a:ext cx="390525" cy="209550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dirty="0"/>
                    <a:t>**</a:t>
                  </a:r>
                </a:p>
              </p:txBody>
            </p:sp>
          </p:grpSp>
          <p:sp>
            <p:nvSpPr>
              <p:cNvPr id="71" name="ZoneTexte 31">
                <a:extLst>
                  <a:ext uri="{FF2B5EF4-FFF2-40B4-BE49-F238E27FC236}">
                    <a16:creationId xmlns:a16="http://schemas.microsoft.com/office/drawing/2014/main" id="{56E6A74A-92AA-4A50-B744-950F7C467C8F}"/>
                  </a:ext>
                </a:extLst>
              </p:cNvPr>
              <p:cNvSpPr txBox="1"/>
              <p:nvPr/>
            </p:nvSpPr>
            <p:spPr>
              <a:xfrm>
                <a:off x="1742990" y="52333"/>
                <a:ext cx="390525" cy="208684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/>
                  <a:t>**</a:t>
                </a:r>
              </a:p>
            </p:txBody>
          </p:sp>
        </p:grpSp>
        <p:sp>
          <p:nvSpPr>
            <p:cNvPr id="112" name="Parenthèse ouvrante 111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4776616" y="6359582"/>
              <a:ext cx="34641" cy="5525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dirty="0"/>
            </a:p>
          </p:txBody>
        </p:sp>
        <p:sp>
          <p:nvSpPr>
            <p:cNvPr id="118" name="Parenthèse ouvrante 117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5403397" y="6360031"/>
              <a:ext cx="34641" cy="5525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dirty="0"/>
            </a:p>
          </p:txBody>
        </p:sp>
      </p:grpSp>
      <p:grpSp>
        <p:nvGrpSpPr>
          <p:cNvPr id="6" name="Groupe 5"/>
          <p:cNvGrpSpPr/>
          <p:nvPr/>
        </p:nvGrpSpPr>
        <p:grpSpPr>
          <a:xfrm>
            <a:off x="692696" y="8067527"/>
            <a:ext cx="2700000" cy="1685445"/>
            <a:chOff x="692696" y="6406987"/>
            <a:chExt cx="2700000" cy="1685445"/>
          </a:xfrm>
        </p:grpSpPr>
        <p:grpSp>
          <p:nvGrpSpPr>
            <p:cNvPr id="43" name="Groupe 42">
              <a:extLst>
                <a:ext uri="{FF2B5EF4-FFF2-40B4-BE49-F238E27FC236}">
                  <a16:creationId xmlns:a16="http://schemas.microsoft.com/office/drawing/2014/main" id="{37D042C1-0FE3-46BC-931B-5BABBCA0C308}"/>
                </a:ext>
              </a:extLst>
            </p:cNvPr>
            <p:cNvGrpSpPr/>
            <p:nvPr/>
          </p:nvGrpSpPr>
          <p:grpSpPr>
            <a:xfrm>
              <a:off x="692696" y="6406987"/>
              <a:ext cx="2700000" cy="1685445"/>
              <a:chOff x="0" y="0"/>
              <a:chExt cx="2772000" cy="1640609"/>
            </a:xfrm>
          </p:grpSpPr>
          <p:grpSp>
            <p:nvGrpSpPr>
              <p:cNvPr id="44" name="Groupe 43">
                <a:extLst>
                  <a:ext uri="{FF2B5EF4-FFF2-40B4-BE49-F238E27FC236}">
                    <a16:creationId xmlns:a16="http://schemas.microsoft.com/office/drawing/2014/main" id="{46F851F6-D576-445A-84B1-32E0EA9349CE}"/>
                  </a:ext>
                </a:extLst>
              </p:cNvPr>
              <p:cNvGrpSpPr/>
              <p:nvPr/>
            </p:nvGrpSpPr>
            <p:grpSpPr>
              <a:xfrm>
                <a:off x="0" y="0"/>
                <a:ext cx="2772000" cy="1640609"/>
                <a:chOff x="0" y="0"/>
                <a:chExt cx="2917030" cy="1765077"/>
              </a:xfrm>
            </p:grpSpPr>
            <p:graphicFrame>
              <p:nvGraphicFramePr>
                <p:cNvPr id="51" name="Graphique 50">
                  <a:extLst>
                    <a:ext uri="{FF2B5EF4-FFF2-40B4-BE49-F238E27FC236}">
                      <a16:creationId xmlns:a16="http://schemas.microsoft.com/office/drawing/2014/main" id="{B12D74C4-D3A0-408E-BB06-1F222E18D677}"/>
                    </a:ext>
                  </a:extLst>
                </p:cNvPr>
                <p:cNvGraphicFramePr>
                  <a:graphicFrameLocks/>
                </p:cNvGraphicFramePr>
                <p:nvPr>
                  <p:extLst/>
                </p:nvPr>
              </p:nvGraphicFramePr>
              <p:xfrm>
                <a:off x="0" y="0"/>
                <a:ext cx="2917030" cy="176507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0"/>
                </a:graphicData>
              </a:graphic>
            </p:graphicFrame>
            <p:sp>
              <p:nvSpPr>
                <p:cNvPr id="47" name="ZoneTexte 29">
                  <a:extLst>
                    <a:ext uri="{FF2B5EF4-FFF2-40B4-BE49-F238E27FC236}">
                      <a16:creationId xmlns:a16="http://schemas.microsoft.com/office/drawing/2014/main" id="{B71FD583-4A31-4A5F-ABE6-67842D495EC8}"/>
                    </a:ext>
                  </a:extLst>
                </p:cNvPr>
                <p:cNvSpPr txBox="1"/>
                <p:nvPr/>
              </p:nvSpPr>
              <p:spPr>
                <a:xfrm>
                  <a:off x="1155845" y="129564"/>
                  <a:ext cx="390525" cy="209551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1200" dirty="0"/>
                    <a:t>**</a:t>
                  </a:r>
                </a:p>
              </p:txBody>
            </p:sp>
          </p:grpSp>
          <p:sp>
            <p:nvSpPr>
              <p:cNvPr id="45" name="ZoneTexte 31">
                <a:extLst>
                  <a:ext uri="{FF2B5EF4-FFF2-40B4-BE49-F238E27FC236}">
                    <a16:creationId xmlns:a16="http://schemas.microsoft.com/office/drawing/2014/main" id="{9459FEF7-9447-4046-8CD2-B0491099B32E}"/>
                  </a:ext>
                </a:extLst>
              </p:cNvPr>
              <p:cNvSpPr txBox="1"/>
              <p:nvPr/>
            </p:nvSpPr>
            <p:spPr>
              <a:xfrm>
                <a:off x="1753673" y="115724"/>
                <a:ext cx="390524" cy="208684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200" dirty="0"/>
                  <a:t>**</a:t>
                </a:r>
              </a:p>
            </p:txBody>
          </p:sp>
        </p:grpSp>
        <p:sp>
          <p:nvSpPr>
            <p:cNvPr id="117" name="Parenthèse ouvrante 116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2558020" y="6422263"/>
              <a:ext cx="34641" cy="5525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19" name="Parenthèse ouvrante 118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1911293" y="6422263"/>
              <a:ext cx="34641" cy="5525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692968" y="2288798"/>
            <a:ext cx="2448000" cy="1629525"/>
            <a:chOff x="692968" y="371146"/>
            <a:chExt cx="2448000" cy="1629525"/>
          </a:xfrm>
        </p:grpSpPr>
        <p:grpSp>
          <p:nvGrpSpPr>
            <p:cNvPr id="9" name="Groupe 8"/>
            <p:cNvGrpSpPr/>
            <p:nvPr/>
          </p:nvGrpSpPr>
          <p:grpSpPr>
            <a:xfrm>
              <a:off x="692968" y="371146"/>
              <a:ext cx="2448000" cy="1629525"/>
              <a:chOff x="692968" y="371146"/>
              <a:chExt cx="2448000" cy="1629525"/>
            </a:xfrm>
          </p:grpSpPr>
          <p:grpSp>
            <p:nvGrpSpPr>
              <p:cNvPr id="55" name="Groupe 54">
                <a:extLst>
                  <a:ext uri="{FF2B5EF4-FFF2-40B4-BE49-F238E27FC236}">
                    <a16:creationId xmlns:a16="http://schemas.microsoft.com/office/drawing/2014/main" id="{C1A6911E-374E-48B5-83E3-715680A8ADA3}"/>
                  </a:ext>
                </a:extLst>
              </p:cNvPr>
              <p:cNvGrpSpPr/>
              <p:nvPr/>
            </p:nvGrpSpPr>
            <p:grpSpPr>
              <a:xfrm>
                <a:off x="692968" y="371146"/>
                <a:ext cx="2448000" cy="1629525"/>
                <a:chOff x="0" y="0"/>
                <a:chExt cx="2448000" cy="1622198"/>
              </a:xfrm>
            </p:grpSpPr>
            <p:grpSp>
              <p:nvGrpSpPr>
                <p:cNvPr id="56" name="Groupe 55">
                  <a:extLst>
                    <a:ext uri="{FF2B5EF4-FFF2-40B4-BE49-F238E27FC236}">
                      <a16:creationId xmlns:a16="http://schemas.microsoft.com/office/drawing/2014/main" id="{F80785D0-BAF3-41D3-80CE-99499EC43C62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2448000" cy="1622198"/>
                  <a:chOff x="0" y="0"/>
                  <a:chExt cx="3471333" cy="2160000"/>
                </a:xfrm>
              </p:grpSpPr>
              <p:graphicFrame>
                <p:nvGraphicFramePr>
                  <p:cNvPr id="60" name="Graphique 59">
                    <a:extLst>
                      <a:ext uri="{FF2B5EF4-FFF2-40B4-BE49-F238E27FC236}">
                        <a16:creationId xmlns:a16="http://schemas.microsoft.com/office/drawing/2014/main" id="{13591AB8-9E46-46C6-8EFC-8BFDB72E7C0B}"/>
                      </a:ext>
                    </a:extLst>
                  </p:cNvPr>
                  <p:cNvGraphicFramePr>
                    <a:graphicFrameLocks/>
                  </p:cNvGraphicFramePr>
                  <p:nvPr>
                    <p:extLst/>
                  </p:nvPr>
                </p:nvGraphicFramePr>
                <p:xfrm>
                  <a:off x="0" y="0"/>
                  <a:ext cx="3471333" cy="2160000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21"/>
                  </a:graphicData>
                </a:graphic>
              </p:graphicFrame>
              <p:sp>
                <p:nvSpPr>
                  <p:cNvPr id="61" name="ZoneTexte 9">
                    <a:extLst>
                      <a:ext uri="{FF2B5EF4-FFF2-40B4-BE49-F238E27FC236}">
                        <a16:creationId xmlns:a16="http://schemas.microsoft.com/office/drawing/2014/main" id="{06A59B7A-E19F-4B05-8661-04519D560083}"/>
                      </a:ext>
                    </a:extLst>
                  </p:cNvPr>
                  <p:cNvSpPr txBox="1"/>
                  <p:nvPr/>
                </p:nvSpPr>
                <p:spPr>
                  <a:xfrm>
                    <a:off x="1319254" y="194112"/>
                    <a:ext cx="666750" cy="261937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fr-FR" sz="1200" dirty="0"/>
                      <a:t>**</a:t>
                    </a:r>
                  </a:p>
                </p:txBody>
              </p:sp>
            </p:grpSp>
            <p:sp>
              <p:nvSpPr>
                <p:cNvPr id="59" name="ZoneTexte 16">
                  <a:extLst>
                    <a:ext uri="{FF2B5EF4-FFF2-40B4-BE49-F238E27FC236}">
                      <a16:creationId xmlns:a16="http://schemas.microsoft.com/office/drawing/2014/main" id="{04579CE4-36E3-4D09-9043-23F7BDF95A57}"/>
                    </a:ext>
                  </a:extLst>
                </p:cNvPr>
                <p:cNvSpPr txBox="1"/>
                <p:nvPr/>
              </p:nvSpPr>
              <p:spPr>
                <a:xfrm>
                  <a:off x="1567451" y="147637"/>
                  <a:ext cx="470195" cy="196719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fr-FR" sz="1200" dirty="0"/>
                    <a:t>**</a:t>
                  </a:r>
                </a:p>
              </p:txBody>
            </p:sp>
          </p:grpSp>
          <p:sp>
            <p:nvSpPr>
              <p:cNvPr id="120" name="Parenthèse ouvrante 119">
                <a:extLst>
                  <a:ext uri="{FF2B5EF4-FFF2-40B4-BE49-F238E27FC236}">
                    <a16:creationId xmlns:a16="http://schemas.microsoft.com/office/drawing/2014/main" id="{AC5C908C-F20A-4342-8285-E9FDADB17D7A}"/>
                  </a:ext>
                </a:extLst>
              </p:cNvPr>
              <p:cNvSpPr/>
              <p:nvPr/>
            </p:nvSpPr>
            <p:spPr>
              <a:xfrm rot="5400000">
                <a:off x="1841090" y="372637"/>
                <a:ext cx="34641" cy="552500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</p:grpSp>
        <p:sp>
          <p:nvSpPr>
            <p:cNvPr id="121" name="Parenthèse ouvrante 120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2471959" y="372795"/>
              <a:ext cx="34641" cy="5525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3501008" y="2288798"/>
            <a:ext cx="2448000" cy="1629526"/>
            <a:chOff x="3501280" y="371146"/>
            <a:chExt cx="2448000" cy="1629526"/>
          </a:xfrm>
        </p:grpSpPr>
        <p:grpSp>
          <p:nvGrpSpPr>
            <p:cNvPr id="62" name="Groupe 61">
              <a:extLst>
                <a:ext uri="{FF2B5EF4-FFF2-40B4-BE49-F238E27FC236}">
                  <a16:creationId xmlns:a16="http://schemas.microsoft.com/office/drawing/2014/main" id="{CDD3DA5E-67C2-48C8-B91F-DBC1CF9B09FC}"/>
                </a:ext>
              </a:extLst>
            </p:cNvPr>
            <p:cNvGrpSpPr/>
            <p:nvPr/>
          </p:nvGrpSpPr>
          <p:grpSpPr>
            <a:xfrm>
              <a:off x="3501280" y="371146"/>
              <a:ext cx="2448000" cy="1629526"/>
              <a:chOff x="0" y="0"/>
              <a:chExt cx="2448000" cy="1622199"/>
            </a:xfrm>
          </p:grpSpPr>
          <p:grpSp>
            <p:nvGrpSpPr>
              <p:cNvPr id="63" name="Groupe 62">
                <a:extLst>
                  <a:ext uri="{FF2B5EF4-FFF2-40B4-BE49-F238E27FC236}">
                    <a16:creationId xmlns:a16="http://schemas.microsoft.com/office/drawing/2014/main" id="{F6986787-5A4C-4E11-965C-E987F8EFCE88}"/>
                  </a:ext>
                </a:extLst>
              </p:cNvPr>
              <p:cNvGrpSpPr/>
              <p:nvPr/>
            </p:nvGrpSpPr>
            <p:grpSpPr>
              <a:xfrm>
                <a:off x="0" y="0"/>
                <a:ext cx="2448000" cy="1622199"/>
                <a:chOff x="1" y="-1"/>
                <a:chExt cx="3471333" cy="2160001"/>
              </a:xfrm>
            </p:grpSpPr>
            <p:graphicFrame>
              <p:nvGraphicFramePr>
                <p:cNvPr id="67" name="Graphique 66">
                  <a:extLst>
                    <a:ext uri="{FF2B5EF4-FFF2-40B4-BE49-F238E27FC236}">
                      <a16:creationId xmlns:a16="http://schemas.microsoft.com/office/drawing/2014/main" id="{2489E15A-5644-4D46-B6BF-743A34F5DBCA}"/>
                    </a:ext>
                  </a:extLst>
                </p:cNvPr>
                <p:cNvGraphicFramePr>
                  <a:graphicFrameLocks/>
                </p:cNvGraphicFramePr>
                <p:nvPr>
                  <p:extLst/>
                </p:nvPr>
              </p:nvGraphicFramePr>
              <p:xfrm>
                <a:off x="1" y="-1"/>
                <a:ext cx="3471333" cy="216000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2"/>
                </a:graphicData>
              </a:graphic>
            </p:graphicFrame>
            <p:sp>
              <p:nvSpPr>
                <p:cNvPr id="68" name="ZoneTexte 9">
                  <a:extLst>
                    <a:ext uri="{FF2B5EF4-FFF2-40B4-BE49-F238E27FC236}">
                      <a16:creationId xmlns:a16="http://schemas.microsoft.com/office/drawing/2014/main" id="{7B102518-E3C5-4ABC-84B0-6F1416B564AF}"/>
                    </a:ext>
                  </a:extLst>
                </p:cNvPr>
                <p:cNvSpPr txBox="1"/>
                <p:nvPr/>
              </p:nvSpPr>
              <p:spPr>
                <a:xfrm>
                  <a:off x="1274394" y="210329"/>
                  <a:ext cx="666750" cy="261937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fr-FR" sz="1200" dirty="0"/>
                    <a:t>**</a:t>
                  </a:r>
                </a:p>
              </p:txBody>
            </p:sp>
          </p:grpSp>
          <p:sp>
            <p:nvSpPr>
              <p:cNvPr id="66" name="ZoneTexte 16">
                <a:extLst>
                  <a:ext uri="{FF2B5EF4-FFF2-40B4-BE49-F238E27FC236}">
                    <a16:creationId xmlns:a16="http://schemas.microsoft.com/office/drawing/2014/main" id="{A55389ED-2C69-4FAD-A2AD-DEB5E07958A9}"/>
                  </a:ext>
                </a:extLst>
              </p:cNvPr>
              <p:cNvSpPr txBox="1"/>
              <p:nvPr/>
            </p:nvSpPr>
            <p:spPr>
              <a:xfrm>
                <a:off x="1547133" y="160887"/>
                <a:ext cx="470195" cy="19671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ctr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FR" sz="1200" dirty="0"/>
                  <a:t>**</a:t>
                </a:r>
              </a:p>
            </p:txBody>
          </p:sp>
        </p:grpSp>
        <p:sp>
          <p:nvSpPr>
            <p:cNvPr id="114" name="Parenthèse ouvrante 113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4617847" y="356607"/>
              <a:ext cx="34641" cy="6120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124" name="Parenthèse ouvrante 123">
              <a:extLst>
                <a:ext uri="{FF2B5EF4-FFF2-40B4-BE49-F238E27FC236}">
                  <a16:creationId xmlns:a16="http://schemas.microsoft.com/office/drawing/2014/main" id="{AC5C908C-F20A-4342-8285-E9FDADB17D7A}"/>
                </a:ext>
              </a:extLst>
            </p:cNvPr>
            <p:cNvSpPr/>
            <p:nvPr/>
          </p:nvSpPr>
          <p:spPr>
            <a:xfrm rot="5400000">
              <a:off x="5266191" y="356607"/>
              <a:ext cx="34641" cy="6120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</p:grpSp>
      <p:sp>
        <p:nvSpPr>
          <p:cNvPr id="87" name="ZoneTexte 86">
            <a:extLst>
              <a:ext uri="{FF2B5EF4-FFF2-40B4-BE49-F238E27FC236}">
                <a16:creationId xmlns:a16="http://schemas.microsoft.com/office/drawing/2014/main" id="{91EB064F-D0B6-46D3-9FA6-14A2D7DF3C97}"/>
              </a:ext>
            </a:extLst>
          </p:cNvPr>
          <p:cNvSpPr txBox="1"/>
          <p:nvPr/>
        </p:nvSpPr>
        <p:spPr>
          <a:xfrm>
            <a:off x="537260" y="272480"/>
            <a:ext cx="4680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/>
              <a:t>A)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30531AB-6344-4D95-956A-ED5C145D8150}"/>
              </a:ext>
            </a:extLst>
          </p:cNvPr>
          <p:cNvSpPr/>
          <p:nvPr/>
        </p:nvSpPr>
        <p:spPr>
          <a:xfrm>
            <a:off x="600974" y="317726"/>
            <a:ext cx="5634012" cy="1922747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AA517CC-A480-4E7D-8DBB-9BE1EA8E8404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64924" y="386263"/>
            <a:ext cx="2448052" cy="178778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1F90445-8461-45EE-96C9-395FAF2DD254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618101" y="390006"/>
            <a:ext cx="2331179" cy="179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42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32047</TotalTime>
  <Words>83</Words>
  <Application>Microsoft Office PowerPoint</Application>
  <PresentationFormat>Format A4 (210 x 297 mm)</PresentationFormat>
  <Paragraphs>46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Elodie Maille</dc:creator>
  <cp:lastModifiedBy>Levallet</cp:lastModifiedBy>
  <cp:revision>527</cp:revision>
  <dcterms:created xsi:type="dcterms:W3CDTF">2016-12-01T14:33:03Z</dcterms:created>
  <dcterms:modified xsi:type="dcterms:W3CDTF">2018-12-15T13:14:55Z</dcterms:modified>
</cp:coreProperties>
</file>