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3" r:id="rId2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471" autoAdjust="0"/>
    <p:restoredTop sz="94660"/>
  </p:normalViewPr>
  <p:slideViewPr>
    <p:cSldViewPr snapToGrid="0">
      <p:cViewPr varScale="1">
        <p:scale>
          <a:sx n="99" d="100"/>
          <a:sy n="99" d="100"/>
        </p:scale>
        <p:origin x="312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904D1-5A27-49EA-9E5C-73D63FEEE32B}" type="datetimeFigureOut">
              <a:rPr lang="en-US" smtClean="0"/>
              <a:t>11/27/2018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2E88A-91B2-4B60-9DED-B1A47E3BAD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2609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904D1-5A27-49EA-9E5C-73D63FEEE32B}" type="datetimeFigureOut">
              <a:rPr lang="en-US" smtClean="0"/>
              <a:t>11/27/2018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2E88A-91B2-4B60-9DED-B1A47E3BAD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7061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904D1-5A27-49EA-9E5C-73D63FEEE32B}" type="datetimeFigureOut">
              <a:rPr lang="en-US" smtClean="0"/>
              <a:t>11/27/2018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2E88A-91B2-4B60-9DED-B1A47E3BAD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5891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904D1-5A27-49EA-9E5C-73D63FEEE32B}" type="datetimeFigureOut">
              <a:rPr lang="en-US" smtClean="0"/>
              <a:t>11/27/2018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2E88A-91B2-4B60-9DED-B1A47E3BAD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4449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904D1-5A27-49EA-9E5C-73D63FEEE32B}" type="datetimeFigureOut">
              <a:rPr lang="en-US" smtClean="0"/>
              <a:t>11/27/2018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2E88A-91B2-4B60-9DED-B1A47E3BAD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1687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904D1-5A27-49EA-9E5C-73D63FEEE32B}" type="datetimeFigureOut">
              <a:rPr lang="en-US" smtClean="0"/>
              <a:t>11/27/2018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2E88A-91B2-4B60-9DED-B1A47E3BAD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6215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904D1-5A27-49EA-9E5C-73D63FEEE32B}" type="datetimeFigureOut">
              <a:rPr lang="en-US" smtClean="0"/>
              <a:t>11/27/2018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2E88A-91B2-4B60-9DED-B1A47E3BAD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326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904D1-5A27-49EA-9E5C-73D63FEEE32B}" type="datetimeFigureOut">
              <a:rPr lang="en-US" smtClean="0"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2E88A-91B2-4B60-9DED-B1A47E3BAD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05853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904D1-5A27-49EA-9E5C-73D63FEEE32B}" type="datetimeFigureOut">
              <a:rPr lang="en-US" smtClean="0"/>
              <a:t>11/27/2018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2E88A-91B2-4B60-9DED-B1A47E3BAD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171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904D1-5A27-49EA-9E5C-73D63FEEE32B}" type="datetimeFigureOut">
              <a:rPr lang="en-US" smtClean="0"/>
              <a:t>11/27/2018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2E88A-91B2-4B60-9DED-B1A47E3BAD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052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904D1-5A27-49EA-9E5C-73D63FEEE32B}" type="datetimeFigureOut">
              <a:rPr lang="en-US" smtClean="0"/>
              <a:t>11/27/2018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2E88A-91B2-4B60-9DED-B1A47E3BAD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3641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C904D1-5A27-49EA-9E5C-73D63FEEE32B}" type="datetimeFigureOut">
              <a:rPr lang="en-US" smtClean="0"/>
              <a:t>11/27/2018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D2E88A-91B2-4B60-9DED-B1A47E3BAD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738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tif"/><Relationship Id="rId3" Type="http://schemas.openxmlformats.org/officeDocument/2006/relationships/image" Target="../media/image2.png"/><Relationship Id="rId7" Type="http://schemas.openxmlformats.org/officeDocument/2006/relationships/image" Target="../media/image6.t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tiff"/><Relationship Id="rId11" Type="http://schemas.openxmlformats.org/officeDocument/2006/relationships/image" Target="../media/image10.tif"/><Relationship Id="rId5" Type="http://schemas.openxmlformats.org/officeDocument/2006/relationships/image" Target="../media/image4.tif"/><Relationship Id="rId10" Type="http://schemas.openxmlformats.org/officeDocument/2006/relationships/image" Target="../media/image9.tif"/><Relationship Id="rId4" Type="http://schemas.openxmlformats.org/officeDocument/2006/relationships/image" Target="../media/image3.tif"/><Relationship Id="rId9" Type="http://schemas.openxmlformats.org/officeDocument/2006/relationships/image" Target="../media/image8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t="8324"/>
          <a:stretch/>
        </p:blipFill>
        <p:spPr>
          <a:xfrm>
            <a:off x="3351835" y="4569847"/>
            <a:ext cx="2922184" cy="167657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56920" y="6369838"/>
            <a:ext cx="6035040" cy="18697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 smtClean="0">
                <a:latin typeface="Arial" panose="020B0604020202020204" pitchFamily="34" charset="0"/>
                <a:cs typeface="Arial" panose="020B0604020202020204" pitchFamily="34" charset="0"/>
              </a:rPr>
              <a:t>Supplementary Figure 1. Comparison of one-photon and multi-photon excitation on imaging resolution in </a:t>
            </a:r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rice endosperm </a:t>
            </a:r>
            <a:r>
              <a:rPr lang="en-US" sz="1050" b="1" dirty="0" err="1">
                <a:latin typeface="Arial" panose="020B0604020202020204" pitchFamily="34" charset="0"/>
                <a:cs typeface="Arial" panose="020B0604020202020204" pitchFamily="34" charset="0"/>
              </a:rPr>
              <a:t>amyloplast</a:t>
            </a:r>
            <a:r>
              <a:rPr lang="en-US" sz="1050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sz="105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(a) 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Images show </a:t>
            </a:r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localization of osa-miR1874 in 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paraffin-embedded rice endosperm. </a:t>
            </a:r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Using one-photon excitation, it is hard to distinguish AF568 signal (orange color dots) from the background (also 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range). Using multi-photon excitation, 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ackground 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spectrally 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different from real </a:t>
            </a:r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signal (orange signal vs. blue background). Images 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were taken with </a:t>
            </a:r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laser-scanning 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confocal microscopy using multi-photon at wavelength 745 nm. </a:t>
            </a:r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After 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the image is taken, each image is </a:t>
            </a:r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spectrally 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unmixed using Zen software</a:t>
            </a:r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. After unmixing, the signal is represented in color green. And background is shown in purple. S: starch granule in rice </a:t>
            </a:r>
            <a:r>
              <a:rPr lang="en-US" sz="105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amyloplast</a:t>
            </a:r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; CW: cell wall. Scale 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bar = 5 µm for all images. </a:t>
            </a:r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1050" dirty="0">
                <a:latin typeface="Arial" panose="020B0604020202020204" pitchFamily="34" charset="0"/>
                <a:cs typeface="Arial" panose="020B0604020202020204" pitchFamily="34" charset="0"/>
              </a:rPr>
              <a:t>b) Spectra </a:t>
            </a:r>
            <a:r>
              <a:rPr lang="en-US" sz="1050" dirty="0" smtClean="0">
                <a:latin typeface="Arial" panose="020B0604020202020204" pitchFamily="34" charset="0"/>
                <a:cs typeface="Arial" panose="020B0604020202020204" pitchFamily="34" charset="0"/>
              </a:rPr>
              <a:t>profile of AF568 and rice endosperm autofluorescence using one-photon and multi-photon excitation.  </a:t>
            </a:r>
            <a:endParaRPr lang="en-US" sz="105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364950" y="4496909"/>
            <a:ext cx="40785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(b)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t="9206"/>
          <a:stretch/>
        </p:blipFill>
        <p:spPr>
          <a:xfrm>
            <a:off x="714411" y="4585984"/>
            <a:ext cx="2194560" cy="1660440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9292" y="2930323"/>
            <a:ext cx="1329011" cy="1329011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6865" y="1583060"/>
            <a:ext cx="1329011" cy="1329011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7801" y="2930323"/>
            <a:ext cx="1329011" cy="1329011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7801" y="1583060"/>
            <a:ext cx="1329011" cy="1329011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968" y="2930323"/>
            <a:ext cx="1329011" cy="1329011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3968" y="1583060"/>
            <a:ext cx="1329011" cy="1329011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476" y="2930323"/>
            <a:ext cx="1329011" cy="1329011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2476" y="1583060"/>
            <a:ext cx="1329011" cy="1329011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-87317" y="2101807"/>
            <a:ext cx="15689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Spectral</a:t>
            </a:r>
          </a:p>
          <a:p>
            <a:pPr algn="ctr"/>
            <a:r>
              <a:rPr 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image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-87771" y="3311915"/>
            <a:ext cx="1568971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AF568 </a:t>
            </a:r>
          </a:p>
          <a:p>
            <a:pPr algn="ctr"/>
            <a:r>
              <a:rPr 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Spectra</a:t>
            </a:r>
          </a:p>
          <a:p>
            <a:pPr algn="ctr"/>
            <a:r>
              <a:rPr 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unmixed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379010" y="1691670"/>
            <a:ext cx="788551" cy="208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s</a:t>
            </a:r>
            <a:r>
              <a:rPr lang="en-US" dirty="0" smtClean="0"/>
              <a:t>ignal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5769755" y="2361687"/>
            <a:ext cx="179756" cy="64008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013822" y="2191273"/>
            <a:ext cx="110970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autofluorescence</a:t>
            </a:r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4070930" y="1857143"/>
            <a:ext cx="402803" cy="128635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H="1">
            <a:off x="4251325" y="1874761"/>
            <a:ext cx="416900" cy="409074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335413" y="2501045"/>
            <a:ext cx="788551" cy="208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ignal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flipH="1" flipV="1">
            <a:off x="3193195" y="2314901"/>
            <a:ext cx="54399" cy="166382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2693751" y="2481283"/>
            <a:ext cx="1025262" cy="208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autofluorescence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 flipV="1">
            <a:off x="1541805" y="2398092"/>
            <a:ext cx="70282" cy="153834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 flipV="1">
            <a:off x="1677461" y="1993746"/>
            <a:ext cx="70934" cy="136977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Rectangle 36"/>
          <p:cNvSpPr/>
          <p:nvPr/>
        </p:nvSpPr>
        <p:spPr>
          <a:xfrm>
            <a:off x="4819331" y="2831597"/>
            <a:ext cx="225416" cy="135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3081748" y="1090272"/>
            <a:ext cx="372123" cy="265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cxnSp>
        <p:nvCxnSpPr>
          <p:cNvPr id="52" name="Straight Arrow Connector 51"/>
          <p:cNvCxnSpPr/>
          <p:nvPr/>
        </p:nvCxnSpPr>
        <p:spPr>
          <a:xfrm flipH="1" flipV="1">
            <a:off x="5189402" y="2043596"/>
            <a:ext cx="117960" cy="188255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4649506" y="1200587"/>
            <a:ext cx="1204076" cy="238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ulti-photon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1990729" y="1200587"/>
            <a:ext cx="905228" cy="238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o</a:t>
            </a:r>
            <a:r>
              <a:rPr 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ne-photon</a:t>
            </a:r>
            <a:endParaRPr lang="en-US" sz="105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931151" y="1381428"/>
            <a:ext cx="902312" cy="223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8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900" dirty="0"/>
              <a:t>osa-miR1874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2479908" y="1388659"/>
            <a:ext cx="1082349" cy="223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Negative control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5157713" y="1379725"/>
            <a:ext cx="1147316" cy="223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Negative control</a:t>
            </a:r>
            <a:endParaRPr lang="en-US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6044016" y="4181245"/>
            <a:ext cx="264915" cy="265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noFill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194374" y="1381428"/>
            <a:ext cx="905217" cy="223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8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z="900" dirty="0"/>
              <a:t>osa-miR1874</a:t>
            </a:r>
          </a:p>
        </p:txBody>
      </p:sp>
      <p:sp>
        <p:nvSpPr>
          <p:cNvPr id="79" name="TextBox 78"/>
          <p:cNvSpPr txBox="1"/>
          <p:nvPr/>
        </p:nvSpPr>
        <p:spPr>
          <a:xfrm>
            <a:off x="2650283" y="3660868"/>
            <a:ext cx="228635" cy="178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endParaRPr lang="en-US" sz="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1152440" y="3722576"/>
            <a:ext cx="228635" cy="178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endParaRPr lang="en-US" sz="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3850509" y="3588547"/>
            <a:ext cx="228635" cy="178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endParaRPr lang="en-US" sz="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374389" y="3669779"/>
            <a:ext cx="228635" cy="178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endParaRPr lang="en-US" sz="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3721369" y="3341103"/>
            <a:ext cx="303190" cy="178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CW</a:t>
            </a:r>
            <a:endParaRPr lang="en-US" sz="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6001839" y="2990732"/>
            <a:ext cx="303190" cy="178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CW</a:t>
            </a:r>
            <a:endParaRPr lang="en-US" sz="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2967435" y="3674738"/>
            <a:ext cx="303190" cy="178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CW</a:t>
            </a:r>
            <a:endParaRPr lang="en-US" sz="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1445205" y="3238674"/>
            <a:ext cx="303190" cy="1789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CW</a:t>
            </a:r>
            <a:endParaRPr lang="en-US" sz="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377614" y="1218284"/>
            <a:ext cx="395191" cy="2385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(a)</a:t>
            </a:r>
            <a:endParaRPr lang="en-US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199818" y="2031465"/>
            <a:ext cx="788551" cy="208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ackground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1303114" y="3866927"/>
            <a:ext cx="788551" cy="208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-US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ignal</a:t>
            </a:r>
            <a:endParaRPr lang="en-US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7" name="Straight Arrow Connector 46"/>
          <p:cNvCxnSpPr/>
          <p:nvPr/>
        </p:nvCxnSpPr>
        <p:spPr>
          <a:xfrm flipV="1">
            <a:off x="1509506" y="3763974"/>
            <a:ext cx="70282" cy="153834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4385320" y="3029920"/>
            <a:ext cx="788551" cy="208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8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s</a:t>
            </a:r>
            <a:r>
              <a:rPr lang="en-US" dirty="0" smtClean="0"/>
              <a:t>ignal</a:t>
            </a:r>
            <a:endParaRPr lang="en-US" dirty="0"/>
          </a:p>
        </p:txBody>
      </p:sp>
      <p:cxnSp>
        <p:nvCxnSpPr>
          <p:cNvPr id="49" name="Straight Arrow Connector 48"/>
          <p:cNvCxnSpPr/>
          <p:nvPr/>
        </p:nvCxnSpPr>
        <p:spPr>
          <a:xfrm flipH="1">
            <a:off x="4077240" y="3195393"/>
            <a:ext cx="402803" cy="128635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flipH="1">
            <a:off x="4257635" y="3213011"/>
            <a:ext cx="416900" cy="409074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74353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6125</TotalTime>
  <Words>193</Words>
  <Application>Microsoft Office PowerPoint</Application>
  <PresentationFormat>Letter Paper (8.5x11 in)</PresentationFormat>
  <Paragraphs>30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Kun Huang</dc:creator>
  <cp:lastModifiedBy>Kun Huang</cp:lastModifiedBy>
  <cp:revision>50</cp:revision>
  <dcterms:created xsi:type="dcterms:W3CDTF">2018-05-29T14:18:56Z</dcterms:created>
  <dcterms:modified xsi:type="dcterms:W3CDTF">2018-11-27T15:11:47Z</dcterms:modified>
</cp:coreProperties>
</file>