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wdp" ContentType="image/vnd.ms-photo"/>
  <Default Extension="xml" ContentType="application/xml"/>
  <Default Extension="_edit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  <p:sldId id="271" r:id="rId3"/>
    <p:sldId id="270" r:id="rId4"/>
    <p:sldId id="256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932BECC-500F-B240-A22A-5166EEEE12C3}">
          <p14:sldIdLst>
            <p14:sldId id="259"/>
            <p14:sldId id="271"/>
            <p14:sldId id="270"/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112"/>
    <p:restoredTop sz="94118"/>
  </p:normalViewPr>
  <p:slideViewPr>
    <p:cSldViewPr snapToGrid="0" snapToObjects="1">
      <p:cViewPr varScale="1">
        <p:scale>
          <a:sx n="74" d="100"/>
          <a:sy n="74" d="100"/>
        </p:scale>
        <p:origin x="364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4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9" indent="0" algn="ctr">
              <a:buNone/>
              <a:defRPr sz="1700"/>
            </a:lvl2pPr>
            <a:lvl3pPr marL="777260" indent="0" algn="ctr">
              <a:buNone/>
              <a:defRPr sz="1530"/>
            </a:lvl3pPr>
            <a:lvl4pPr marL="1165889" indent="0" algn="ctr">
              <a:buNone/>
              <a:defRPr sz="1360"/>
            </a:lvl4pPr>
            <a:lvl5pPr marL="1554519" indent="0" algn="ctr">
              <a:buNone/>
              <a:defRPr sz="1360"/>
            </a:lvl5pPr>
            <a:lvl6pPr marL="1943148" indent="0" algn="ctr">
              <a:buNone/>
              <a:defRPr sz="1360"/>
            </a:lvl6pPr>
            <a:lvl7pPr marL="2331779" indent="0" algn="ctr">
              <a:buNone/>
              <a:defRPr sz="1360"/>
            </a:lvl7pPr>
            <a:lvl8pPr marL="2720408" indent="0" algn="ctr">
              <a:buNone/>
              <a:defRPr sz="1360"/>
            </a:lvl8pPr>
            <a:lvl9pPr marL="3109037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5940C-0C39-9A40-8260-67F9DD295138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E6AAB-9087-BE45-997B-4BD68DDB8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404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5940C-0C39-9A40-8260-67F9DD295138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E6AAB-9087-BE45-997B-4BD68DDB8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522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5940C-0C39-9A40-8260-67F9DD295138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E6AAB-9087-BE45-997B-4BD68DDB8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511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5940C-0C39-9A40-8260-67F9DD295138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E6AAB-9087-BE45-997B-4BD68DDB8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318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6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9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6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8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51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48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7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408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903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5940C-0C39-9A40-8260-67F9DD295138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E6AAB-9087-BE45-997B-4BD68DDB8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46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5940C-0C39-9A40-8260-67F9DD295138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E6AAB-9087-BE45-997B-4BD68DDB8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898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0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7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9" indent="0">
              <a:buNone/>
              <a:defRPr sz="1700" b="1"/>
            </a:lvl2pPr>
            <a:lvl3pPr marL="777260" indent="0">
              <a:buNone/>
              <a:defRPr sz="1530" b="1"/>
            </a:lvl3pPr>
            <a:lvl4pPr marL="1165889" indent="0">
              <a:buNone/>
              <a:defRPr sz="1360" b="1"/>
            </a:lvl4pPr>
            <a:lvl5pPr marL="1554519" indent="0">
              <a:buNone/>
              <a:defRPr sz="1360" b="1"/>
            </a:lvl5pPr>
            <a:lvl6pPr marL="1943148" indent="0">
              <a:buNone/>
              <a:defRPr sz="1360" b="1"/>
            </a:lvl6pPr>
            <a:lvl7pPr marL="2331779" indent="0">
              <a:buNone/>
              <a:defRPr sz="1360" b="1"/>
            </a:lvl7pPr>
            <a:lvl8pPr marL="2720408" indent="0">
              <a:buNone/>
              <a:defRPr sz="1360" b="1"/>
            </a:lvl8pPr>
            <a:lvl9pPr marL="3109037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7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9" indent="0">
              <a:buNone/>
              <a:defRPr sz="1700" b="1"/>
            </a:lvl2pPr>
            <a:lvl3pPr marL="777260" indent="0">
              <a:buNone/>
              <a:defRPr sz="1530" b="1"/>
            </a:lvl3pPr>
            <a:lvl4pPr marL="1165889" indent="0">
              <a:buNone/>
              <a:defRPr sz="1360" b="1"/>
            </a:lvl4pPr>
            <a:lvl5pPr marL="1554519" indent="0">
              <a:buNone/>
              <a:defRPr sz="1360" b="1"/>
            </a:lvl5pPr>
            <a:lvl6pPr marL="1943148" indent="0">
              <a:buNone/>
              <a:defRPr sz="1360" b="1"/>
            </a:lvl6pPr>
            <a:lvl7pPr marL="2331779" indent="0">
              <a:buNone/>
              <a:defRPr sz="1360" b="1"/>
            </a:lvl7pPr>
            <a:lvl8pPr marL="2720408" indent="0">
              <a:buNone/>
              <a:defRPr sz="1360" b="1"/>
            </a:lvl8pPr>
            <a:lvl9pPr marL="3109037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5940C-0C39-9A40-8260-67F9DD295138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E6AAB-9087-BE45-997B-4BD68DDB8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87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5940C-0C39-9A40-8260-67F9DD295138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E6AAB-9087-BE45-997B-4BD68DDB8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361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5940C-0C39-9A40-8260-67F9DD295138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E6AAB-9087-BE45-997B-4BD68DDB8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324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7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9" indent="0">
              <a:buNone/>
              <a:defRPr sz="1190"/>
            </a:lvl2pPr>
            <a:lvl3pPr marL="777260" indent="0">
              <a:buNone/>
              <a:defRPr sz="1020"/>
            </a:lvl3pPr>
            <a:lvl4pPr marL="1165889" indent="0">
              <a:buNone/>
              <a:defRPr sz="850"/>
            </a:lvl4pPr>
            <a:lvl5pPr marL="1554519" indent="0">
              <a:buNone/>
              <a:defRPr sz="850"/>
            </a:lvl5pPr>
            <a:lvl6pPr marL="1943148" indent="0">
              <a:buNone/>
              <a:defRPr sz="850"/>
            </a:lvl6pPr>
            <a:lvl7pPr marL="2331779" indent="0">
              <a:buNone/>
              <a:defRPr sz="850"/>
            </a:lvl7pPr>
            <a:lvl8pPr marL="2720408" indent="0">
              <a:buNone/>
              <a:defRPr sz="850"/>
            </a:lvl8pPr>
            <a:lvl9pPr marL="3109037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5940C-0C39-9A40-8260-67F9DD295138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E6AAB-9087-BE45-997B-4BD68DDB8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131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7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9" indent="0">
              <a:buNone/>
              <a:defRPr sz="2380"/>
            </a:lvl2pPr>
            <a:lvl3pPr marL="777260" indent="0">
              <a:buNone/>
              <a:defRPr sz="2040"/>
            </a:lvl3pPr>
            <a:lvl4pPr marL="1165889" indent="0">
              <a:buNone/>
              <a:defRPr sz="1700"/>
            </a:lvl4pPr>
            <a:lvl5pPr marL="1554519" indent="0">
              <a:buNone/>
              <a:defRPr sz="1700"/>
            </a:lvl5pPr>
            <a:lvl6pPr marL="1943148" indent="0">
              <a:buNone/>
              <a:defRPr sz="1700"/>
            </a:lvl6pPr>
            <a:lvl7pPr marL="2331779" indent="0">
              <a:buNone/>
              <a:defRPr sz="1700"/>
            </a:lvl7pPr>
            <a:lvl8pPr marL="2720408" indent="0">
              <a:buNone/>
              <a:defRPr sz="1700"/>
            </a:lvl8pPr>
            <a:lvl9pPr marL="3109037" indent="0">
              <a:buNone/>
              <a:defRPr sz="17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9" indent="0">
              <a:buNone/>
              <a:defRPr sz="1190"/>
            </a:lvl2pPr>
            <a:lvl3pPr marL="777260" indent="0">
              <a:buNone/>
              <a:defRPr sz="1020"/>
            </a:lvl3pPr>
            <a:lvl4pPr marL="1165889" indent="0">
              <a:buNone/>
              <a:defRPr sz="850"/>
            </a:lvl4pPr>
            <a:lvl5pPr marL="1554519" indent="0">
              <a:buNone/>
              <a:defRPr sz="850"/>
            </a:lvl5pPr>
            <a:lvl6pPr marL="1943148" indent="0">
              <a:buNone/>
              <a:defRPr sz="850"/>
            </a:lvl6pPr>
            <a:lvl7pPr marL="2331779" indent="0">
              <a:buNone/>
              <a:defRPr sz="850"/>
            </a:lvl7pPr>
            <a:lvl8pPr marL="2720408" indent="0">
              <a:buNone/>
              <a:defRPr sz="850"/>
            </a:lvl8pPr>
            <a:lvl9pPr marL="3109037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5940C-0C39-9A40-8260-67F9DD295138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E6AAB-9087-BE45-997B-4BD68DDB8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62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0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0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5940C-0C39-9A40-8260-67F9DD295138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0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0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E6AAB-9087-BE45-997B-4BD68DDB8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259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6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5" indent="-194315" algn="l" defTabSz="77726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44" indent="-194315" algn="l" defTabSz="77726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75" indent="-194315" algn="l" defTabSz="77726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204" indent="-194315" algn="l" defTabSz="77726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833" indent="-194315" algn="l" defTabSz="77726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64" indent="-194315" algn="l" defTabSz="77726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93" indent="-194315" algn="l" defTabSz="77726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723" indent="-194315" algn="l" defTabSz="77726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352" indent="-194315" algn="l" defTabSz="77726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6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9" algn="l" defTabSz="77726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60" algn="l" defTabSz="77726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89" algn="l" defTabSz="77726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519" algn="l" defTabSz="77726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48" algn="l" defTabSz="77726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79" algn="l" defTabSz="77726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408" algn="l" defTabSz="77726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37" algn="l" defTabSz="77726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jpg"/><Relationship Id="rId18" Type="http://schemas.openxmlformats.org/officeDocument/2006/relationships/image" Target="../media/image17.jpg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12" Type="http://schemas.openxmlformats.org/officeDocument/2006/relationships/image" Target="../media/image11.jpg"/><Relationship Id="rId17" Type="http://schemas.openxmlformats.org/officeDocument/2006/relationships/image" Target="../media/image16.jpg"/><Relationship Id="rId2" Type="http://schemas.openxmlformats.org/officeDocument/2006/relationships/image" Target="../media/image1.tiff"/><Relationship Id="rId16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tiff"/><Relationship Id="rId15" Type="http://schemas.openxmlformats.org/officeDocument/2006/relationships/image" Target="../media/image14.jpg"/><Relationship Id="rId10" Type="http://schemas.openxmlformats.org/officeDocument/2006/relationships/image" Target="../media/image9.tiff"/><Relationship Id="rId19" Type="http://schemas.openxmlformats.org/officeDocument/2006/relationships/image" Target="../media/image18.tiff"/><Relationship Id="rId4" Type="http://schemas.openxmlformats.org/officeDocument/2006/relationships/image" Target="../media/image3.tif"/><Relationship Id="rId9" Type="http://schemas.openxmlformats.org/officeDocument/2006/relationships/image" Target="../media/image8.tiff"/><Relationship Id="rId14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tiff"/><Relationship Id="rId13" Type="http://schemas.microsoft.com/office/2007/relationships/hdphoto" Target="../media/hdphoto1.wdp"/><Relationship Id="rId18" Type="http://schemas.openxmlformats.org/officeDocument/2006/relationships/image" Target="../media/image34.jpg"/><Relationship Id="rId3" Type="http://schemas.openxmlformats.org/officeDocument/2006/relationships/image" Target="../media/image20.jpg"/><Relationship Id="rId7" Type="http://schemas.openxmlformats.org/officeDocument/2006/relationships/image" Target="../media/image24._editjpg"/><Relationship Id="rId12" Type="http://schemas.openxmlformats.org/officeDocument/2006/relationships/image" Target="../media/image29.png"/><Relationship Id="rId17" Type="http://schemas.openxmlformats.org/officeDocument/2006/relationships/image" Target="../media/image33.jpg"/><Relationship Id="rId2" Type="http://schemas.openxmlformats.org/officeDocument/2006/relationships/image" Target="../media/image19.jpg"/><Relationship Id="rId16" Type="http://schemas.openxmlformats.org/officeDocument/2006/relationships/image" Target="../media/image3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g"/><Relationship Id="rId11" Type="http://schemas.openxmlformats.org/officeDocument/2006/relationships/image" Target="../media/image28.tiff"/><Relationship Id="rId5" Type="http://schemas.openxmlformats.org/officeDocument/2006/relationships/image" Target="../media/image22.jpg"/><Relationship Id="rId15" Type="http://schemas.openxmlformats.org/officeDocument/2006/relationships/image" Target="../media/image31.jpg"/><Relationship Id="rId10" Type="http://schemas.openxmlformats.org/officeDocument/2006/relationships/image" Target="../media/image27.jpg"/><Relationship Id="rId4" Type="http://schemas.openxmlformats.org/officeDocument/2006/relationships/image" Target="../media/image21.jpg"/><Relationship Id="rId9" Type="http://schemas.openxmlformats.org/officeDocument/2006/relationships/image" Target="../media/image26.jpg"/><Relationship Id="rId14" Type="http://schemas.openxmlformats.org/officeDocument/2006/relationships/image" Target="../media/image30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206897" y="3247084"/>
            <a:ext cx="3322783" cy="74247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8980" y="2354288"/>
            <a:ext cx="3320701" cy="83866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976" y="658594"/>
            <a:ext cx="2074144" cy="165632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585" y="658594"/>
            <a:ext cx="1196095" cy="1643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889986" y="969689"/>
            <a:ext cx="1639578" cy="10356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976" y="4053326"/>
            <a:ext cx="2596424" cy="64327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149" y="6891371"/>
            <a:ext cx="3007248" cy="83122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022" y="4041058"/>
            <a:ext cx="2844657" cy="1517351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99875" y="4497988"/>
            <a:ext cx="2126537" cy="25783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885" y="1595547"/>
            <a:ext cx="1051560" cy="72908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28465" y="599725"/>
            <a:ext cx="914400" cy="105156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07" y="2354287"/>
            <a:ext cx="1242788" cy="78502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977" y="3157641"/>
            <a:ext cx="1248753" cy="861371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33586" y="2774289"/>
            <a:ext cx="1664536" cy="824533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276" y="5594601"/>
            <a:ext cx="1415402" cy="1255822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659" y="5594601"/>
            <a:ext cx="1380024" cy="1255822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27127" y="6755474"/>
            <a:ext cx="826331" cy="1107908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1188" y="6896260"/>
            <a:ext cx="1318490" cy="826332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3B1BA662-2188-AB49-A48C-969802D47536}"/>
              </a:ext>
            </a:extLst>
          </p:cNvPr>
          <p:cNvSpPr txBox="1"/>
          <p:nvPr/>
        </p:nvSpPr>
        <p:spPr>
          <a:xfrm>
            <a:off x="1062149" y="197904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F3DF832-7B62-7D43-B880-F129CF63C37E}"/>
              </a:ext>
            </a:extLst>
          </p:cNvPr>
          <p:cNvCxnSpPr>
            <a:cxnSpLocks/>
          </p:cNvCxnSpPr>
          <p:nvPr/>
        </p:nvCxnSpPr>
        <p:spPr>
          <a:xfrm>
            <a:off x="2786385" y="2191145"/>
            <a:ext cx="245409" cy="226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Left Arrow 43">
            <a:extLst>
              <a:ext uri="{FF2B5EF4-FFF2-40B4-BE49-F238E27FC236}">
                <a16:creationId xmlns:a16="http://schemas.microsoft.com/office/drawing/2014/main" id="{0B0A219B-9880-6643-B634-BA6476DEFE49}"/>
              </a:ext>
            </a:extLst>
          </p:cNvPr>
          <p:cNvSpPr/>
          <p:nvPr/>
        </p:nvSpPr>
        <p:spPr>
          <a:xfrm rot="17331460" flipV="1">
            <a:off x="5057592" y="794028"/>
            <a:ext cx="185870" cy="148031"/>
          </a:xfrm>
          <a:prstGeom prst="leftArrow">
            <a:avLst>
              <a:gd name="adj1" fmla="val 50000"/>
              <a:gd name="adj2" fmla="val 4846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Left Arrow 44">
            <a:extLst>
              <a:ext uri="{FF2B5EF4-FFF2-40B4-BE49-F238E27FC236}">
                <a16:creationId xmlns:a16="http://schemas.microsoft.com/office/drawing/2014/main" id="{0B0A219B-9880-6643-B634-BA6476DEFE49}"/>
              </a:ext>
            </a:extLst>
          </p:cNvPr>
          <p:cNvSpPr/>
          <p:nvPr/>
        </p:nvSpPr>
        <p:spPr>
          <a:xfrm rot="17486880" flipV="1">
            <a:off x="2310479" y="934064"/>
            <a:ext cx="185870" cy="148031"/>
          </a:xfrm>
          <a:prstGeom prst="leftArrow">
            <a:avLst>
              <a:gd name="adj1" fmla="val 50000"/>
              <a:gd name="adj2" fmla="val 4846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Left Arrow 45">
            <a:extLst>
              <a:ext uri="{FF2B5EF4-FFF2-40B4-BE49-F238E27FC236}">
                <a16:creationId xmlns:a16="http://schemas.microsoft.com/office/drawing/2014/main" id="{0B0A219B-9880-6643-B634-BA6476DEFE49}"/>
              </a:ext>
            </a:extLst>
          </p:cNvPr>
          <p:cNvSpPr/>
          <p:nvPr/>
        </p:nvSpPr>
        <p:spPr>
          <a:xfrm rot="19292907" flipV="1">
            <a:off x="1918794" y="1544879"/>
            <a:ext cx="185870" cy="148031"/>
          </a:xfrm>
          <a:prstGeom prst="leftArrow">
            <a:avLst>
              <a:gd name="adj1" fmla="val 50000"/>
              <a:gd name="adj2" fmla="val 4846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B1BA662-2188-AB49-A48C-969802D47536}"/>
              </a:ext>
            </a:extLst>
          </p:cNvPr>
          <p:cNvSpPr txBox="1"/>
          <p:nvPr/>
        </p:nvSpPr>
        <p:spPr>
          <a:xfrm>
            <a:off x="4222927" y="1995695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B1BA662-2188-AB49-A48C-969802D47536}"/>
              </a:ext>
            </a:extLst>
          </p:cNvPr>
          <p:cNvSpPr txBox="1"/>
          <p:nvPr/>
        </p:nvSpPr>
        <p:spPr>
          <a:xfrm>
            <a:off x="4242312" y="125057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B1BA662-2188-AB49-A48C-969802D47536}"/>
              </a:ext>
            </a:extLst>
          </p:cNvPr>
          <p:cNvSpPr txBox="1"/>
          <p:nvPr/>
        </p:nvSpPr>
        <p:spPr>
          <a:xfrm>
            <a:off x="2300541" y="3698596"/>
            <a:ext cx="3449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B1BA662-2188-AB49-A48C-969802D47536}"/>
              </a:ext>
            </a:extLst>
          </p:cNvPr>
          <p:cNvSpPr txBox="1"/>
          <p:nvPr/>
        </p:nvSpPr>
        <p:spPr>
          <a:xfrm>
            <a:off x="1041443" y="2787205"/>
            <a:ext cx="309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B1BA662-2188-AB49-A48C-969802D47536}"/>
              </a:ext>
            </a:extLst>
          </p:cNvPr>
          <p:cNvSpPr txBox="1"/>
          <p:nvPr/>
        </p:nvSpPr>
        <p:spPr>
          <a:xfrm>
            <a:off x="5283428" y="2015203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B1BA662-2188-AB49-A48C-969802D47536}"/>
              </a:ext>
            </a:extLst>
          </p:cNvPr>
          <p:cNvSpPr txBox="1"/>
          <p:nvPr/>
        </p:nvSpPr>
        <p:spPr>
          <a:xfrm>
            <a:off x="3165567" y="1980012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1BA662-2188-AB49-A48C-969802D47536}"/>
              </a:ext>
            </a:extLst>
          </p:cNvPr>
          <p:cNvSpPr txBox="1"/>
          <p:nvPr/>
        </p:nvSpPr>
        <p:spPr>
          <a:xfrm>
            <a:off x="1018403" y="3673824"/>
            <a:ext cx="3449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B1BA662-2188-AB49-A48C-969802D47536}"/>
              </a:ext>
            </a:extLst>
          </p:cNvPr>
          <p:cNvSpPr txBox="1"/>
          <p:nvPr/>
        </p:nvSpPr>
        <p:spPr>
          <a:xfrm>
            <a:off x="1043976" y="4316670"/>
            <a:ext cx="3449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B1BA662-2188-AB49-A48C-969802D47536}"/>
              </a:ext>
            </a:extLst>
          </p:cNvPr>
          <p:cNvSpPr txBox="1"/>
          <p:nvPr/>
        </p:nvSpPr>
        <p:spPr>
          <a:xfrm>
            <a:off x="3131642" y="3680270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B1BA662-2188-AB49-A48C-969802D47536}"/>
              </a:ext>
            </a:extLst>
          </p:cNvPr>
          <p:cNvSpPr txBox="1"/>
          <p:nvPr/>
        </p:nvSpPr>
        <p:spPr>
          <a:xfrm>
            <a:off x="3148120" y="2863558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B1BA662-2188-AB49-A48C-969802D47536}"/>
              </a:ext>
            </a:extLst>
          </p:cNvPr>
          <p:cNvSpPr txBox="1"/>
          <p:nvPr/>
        </p:nvSpPr>
        <p:spPr>
          <a:xfrm>
            <a:off x="5114668" y="6518684"/>
            <a:ext cx="3449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B1BA662-2188-AB49-A48C-969802D47536}"/>
              </a:ext>
            </a:extLst>
          </p:cNvPr>
          <p:cNvSpPr txBox="1"/>
          <p:nvPr/>
        </p:nvSpPr>
        <p:spPr>
          <a:xfrm>
            <a:off x="3688131" y="6520007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B1BA662-2188-AB49-A48C-969802D47536}"/>
              </a:ext>
            </a:extLst>
          </p:cNvPr>
          <p:cNvSpPr txBox="1"/>
          <p:nvPr/>
        </p:nvSpPr>
        <p:spPr>
          <a:xfrm>
            <a:off x="1062149" y="6498718"/>
            <a:ext cx="37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B1BA662-2188-AB49-A48C-969802D47536}"/>
              </a:ext>
            </a:extLst>
          </p:cNvPr>
          <p:cNvSpPr txBox="1"/>
          <p:nvPr/>
        </p:nvSpPr>
        <p:spPr>
          <a:xfrm>
            <a:off x="3687215" y="5197829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B1BA662-2188-AB49-A48C-969802D47536}"/>
              </a:ext>
            </a:extLst>
          </p:cNvPr>
          <p:cNvSpPr txBox="1"/>
          <p:nvPr/>
        </p:nvSpPr>
        <p:spPr>
          <a:xfrm>
            <a:off x="5266432" y="731275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B1BA662-2188-AB49-A48C-969802D47536}"/>
              </a:ext>
            </a:extLst>
          </p:cNvPr>
          <p:cNvSpPr txBox="1"/>
          <p:nvPr/>
        </p:nvSpPr>
        <p:spPr>
          <a:xfrm>
            <a:off x="4065845" y="788994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B1BA662-2188-AB49-A48C-969802D47536}"/>
              </a:ext>
            </a:extLst>
          </p:cNvPr>
          <p:cNvSpPr txBox="1"/>
          <p:nvPr/>
        </p:nvSpPr>
        <p:spPr>
          <a:xfrm>
            <a:off x="1073976" y="7306980"/>
            <a:ext cx="309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7F3DF832-7B62-7D43-B880-F129CF63C37E}"/>
              </a:ext>
            </a:extLst>
          </p:cNvPr>
          <p:cNvCxnSpPr>
            <a:cxnSpLocks/>
          </p:cNvCxnSpPr>
          <p:nvPr/>
        </p:nvCxnSpPr>
        <p:spPr>
          <a:xfrm>
            <a:off x="2856564" y="2329365"/>
            <a:ext cx="319573" cy="66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F3DF832-7B62-7D43-B880-F129CF63C37E}"/>
              </a:ext>
            </a:extLst>
          </p:cNvPr>
          <p:cNvCxnSpPr>
            <a:cxnSpLocks/>
          </p:cNvCxnSpPr>
          <p:nvPr/>
        </p:nvCxnSpPr>
        <p:spPr>
          <a:xfrm>
            <a:off x="6107253" y="3056824"/>
            <a:ext cx="319573" cy="66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F3DF832-7B62-7D43-B880-F129CF63C37E}"/>
              </a:ext>
            </a:extLst>
          </p:cNvPr>
          <p:cNvCxnSpPr>
            <a:cxnSpLocks/>
          </p:cNvCxnSpPr>
          <p:nvPr/>
        </p:nvCxnSpPr>
        <p:spPr>
          <a:xfrm>
            <a:off x="2769144" y="3867872"/>
            <a:ext cx="319573" cy="66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7F3DF832-7B62-7D43-B880-F129CF63C37E}"/>
              </a:ext>
            </a:extLst>
          </p:cNvPr>
          <p:cNvCxnSpPr>
            <a:cxnSpLocks/>
          </p:cNvCxnSpPr>
          <p:nvPr/>
        </p:nvCxnSpPr>
        <p:spPr>
          <a:xfrm>
            <a:off x="1927366" y="3883701"/>
            <a:ext cx="319573" cy="66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7F3DF832-7B62-7D43-B880-F129CF63C37E}"/>
              </a:ext>
            </a:extLst>
          </p:cNvPr>
          <p:cNvCxnSpPr>
            <a:cxnSpLocks/>
          </p:cNvCxnSpPr>
          <p:nvPr/>
        </p:nvCxnSpPr>
        <p:spPr>
          <a:xfrm>
            <a:off x="1927366" y="3045269"/>
            <a:ext cx="319573" cy="66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7F3DF832-7B62-7D43-B880-F129CF63C37E}"/>
              </a:ext>
            </a:extLst>
          </p:cNvPr>
          <p:cNvCxnSpPr>
            <a:cxnSpLocks/>
          </p:cNvCxnSpPr>
          <p:nvPr/>
        </p:nvCxnSpPr>
        <p:spPr>
          <a:xfrm>
            <a:off x="4886380" y="2197582"/>
            <a:ext cx="319573" cy="66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7F3DF832-7B62-7D43-B880-F129CF63C37E}"/>
              </a:ext>
            </a:extLst>
          </p:cNvPr>
          <p:cNvCxnSpPr>
            <a:cxnSpLocks/>
          </p:cNvCxnSpPr>
          <p:nvPr/>
        </p:nvCxnSpPr>
        <p:spPr>
          <a:xfrm>
            <a:off x="3770965" y="3243765"/>
            <a:ext cx="319573" cy="66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7F3DF832-7B62-7D43-B880-F129CF63C37E}"/>
              </a:ext>
            </a:extLst>
          </p:cNvPr>
          <p:cNvCxnSpPr>
            <a:cxnSpLocks/>
          </p:cNvCxnSpPr>
          <p:nvPr/>
        </p:nvCxnSpPr>
        <p:spPr>
          <a:xfrm>
            <a:off x="4925058" y="1428194"/>
            <a:ext cx="319573" cy="66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F3DF832-7B62-7D43-B880-F129CF63C37E}"/>
              </a:ext>
            </a:extLst>
          </p:cNvPr>
          <p:cNvCxnSpPr>
            <a:cxnSpLocks/>
          </p:cNvCxnSpPr>
          <p:nvPr/>
        </p:nvCxnSpPr>
        <p:spPr>
          <a:xfrm>
            <a:off x="3806920" y="2141867"/>
            <a:ext cx="319573" cy="66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7F3DF832-7B62-7D43-B880-F129CF63C37E}"/>
              </a:ext>
            </a:extLst>
          </p:cNvPr>
          <p:cNvCxnSpPr>
            <a:cxnSpLocks/>
          </p:cNvCxnSpPr>
          <p:nvPr/>
        </p:nvCxnSpPr>
        <p:spPr>
          <a:xfrm>
            <a:off x="6121329" y="2191144"/>
            <a:ext cx="319573" cy="66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7F3DF832-7B62-7D43-B880-F129CF63C37E}"/>
              </a:ext>
            </a:extLst>
          </p:cNvPr>
          <p:cNvCxnSpPr>
            <a:cxnSpLocks/>
          </p:cNvCxnSpPr>
          <p:nvPr/>
        </p:nvCxnSpPr>
        <p:spPr>
          <a:xfrm>
            <a:off x="4708500" y="6722925"/>
            <a:ext cx="319573" cy="66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7F3DF832-7B62-7D43-B880-F129CF63C37E}"/>
              </a:ext>
            </a:extLst>
          </p:cNvPr>
          <p:cNvCxnSpPr>
            <a:cxnSpLocks/>
          </p:cNvCxnSpPr>
          <p:nvPr/>
        </p:nvCxnSpPr>
        <p:spPr>
          <a:xfrm>
            <a:off x="3215847" y="6687961"/>
            <a:ext cx="319573" cy="66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7F3DF832-7B62-7D43-B880-F129CF63C37E}"/>
              </a:ext>
            </a:extLst>
          </p:cNvPr>
          <p:cNvCxnSpPr>
            <a:cxnSpLocks/>
          </p:cNvCxnSpPr>
          <p:nvPr/>
        </p:nvCxnSpPr>
        <p:spPr>
          <a:xfrm>
            <a:off x="6079775" y="5437227"/>
            <a:ext cx="319573" cy="66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7F3DF832-7B62-7D43-B880-F129CF63C37E}"/>
              </a:ext>
            </a:extLst>
          </p:cNvPr>
          <p:cNvCxnSpPr>
            <a:cxnSpLocks/>
          </p:cNvCxnSpPr>
          <p:nvPr/>
        </p:nvCxnSpPr>
        <p:spPr>
          <a:xfrm>
            <a:off x="6103644" y="3856295"/>
            <a:ext cx="319573" cy="66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7F3DF832-7B62-7D43-B880-F129CF63C37E}"/>
              </a:ext>
            </a:extLst>
          </p:cNvPr>
          <p:cNvCxnSpPr>
            <a:cxnSpLocks/>
          </p:cNvCxnSpPr>
          <p:nvPr/>
        </p:nvCxnSpPr>
        <p:spPr>
          <a:xfrm>
            <a:off x="3269637" y="4586044"/>
            <a:ext cx="319573" cy="66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7F3DF832-7B62-7D43-B880-F129CF63C37E}"/>
              </a:ext>
            </a:extLst>
          </p:cNvPr>
          <p:cNvCxnSpPr>
            <a:cxnSpLocks/>
          </p:cNvCxnSpPr>
          <p:nvPr/>
        </p:nvCxnSpPr>
        <p:spPr>
          <a:xfrm>
            <a:off x="6103644" y="7582477"/>
            <a:ext cx="319573" cy="66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7F3DF832-7B62-7D43-B880-F129CF63C37E}"/>
              </a:ext>
            </a:extLst>
          </p:cNvPr>
          <p:cNvCxnSpPr>
            <a:cxnSpLocks/>
          </p:cNvCxnSpPr>
          <p:nvPr/>
        </p:nvCxnSpPr>
        <p:spPr>
          <a:xfrm>
            <a:off x="4775139" y="7584083"/>
            <a:ext cx="319573" cy="66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7F3DF832-7B62-7D43-B880-F129CF63C37E}"/>
              </a:ext>
            </a:extLst>
          </p:cNvPr>
          <p:cNvCxnSpPr>
            <a:cxnSpLocks/>
          </p:cNvCxnSpPr>
          <p:nvPr/>
        </p:nvCxnSpPr>
        <p:spPr>
          <a:xfrm>
            <a:off x="3628024" y="7601394"/>
            <a:ext cx="319573" cy="66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7F3DF832-7B62-7D43-B880-F129CF63C37E}"/>
              </a:ext>
            </a:extLst>
          </p:cNvPr>
          <p:cNvCxnSpPr>
            <a:cxnSpLocks/>
          </p:cNvCxnSpPr>
          <p:nvPr/>
        </p:nvCxnSpPr>
        <p:spPr>
          <a:xfrm>
            <a:off x="6095124" y="6718589"/>
            <a:ext cx="319573" cy="66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Left Arrow 84">
            <a:extLst>
              <a:ext uri="{FF2B5EF4-FFF2-40B4-BE49-F238E27FC236}">
                <a16:creationId xmlns:a16="http://schemas.microsoft.com/office/drawing/2014/main" id="{0B0A219B-9880-6643-B634-BA6476DEFE49}"/>
              </a:ext>
            </a:extLst>
          </p:cNvPr>
          <p:cNvSpPr/>
          <p:nvPr/>
        </p:nvSpPr>
        <p:spPr>
          <a:xfrm rot="17331460" flipV="1">
            <a:off x="5715479" y="1186253"/>
            <a:ext cx="185870" cy="148031"/>
          </a:xfrm>
          <a:prstGeom prst="leftArrow">
            <a:avLst>
              <a:gd name="adj1" fmla="val 50000"/>
              <a:gd name="adj2" fmla="val 4846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Left Arrow 85">
            <a:extLst>
              <a:ext uri="{FF2B5EF4-FFF2-40B4-BE49-F238E27FC236}">
                <a16:creationId xmlns:a16="http://schemas.microsoft.com/office/drawing/2014/main" id="{0B0A219B-9880-6643-B634-BA6476DEFE49}"/>
              </a:ext>
            </a:extLst>
          </p:cNvPr>
          <p:cNvSpPr/>
          <p:nvPr/>
        </p:nvSpPr>
        <p:spPr>
          <a:xfrm rot="14260035" flipV="1">
            <a:off x="3302725" y="1526714"/>
            <a:ext cx="185870" cy="148031"/>
          </a:xfrm>
          <a:prstGeom prst="leftArrow">
            <a:avLst>
              <a:gd name="adj1" fmla="val 50000"/>
              <a:gd name="adj2" fmla="val 4846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Left Arrow 86">
            <a:extLst>
              <a:ext uri="{FF2B5EF4-FFF2-40B4-BE49-F238E27FC236}">
                <a16:creationId xmlns:a16="http://schemas.microsoft.com/office/drawing/2014/main" id="{0B0A219B-9880-6643-B634-BA6476DEFE49}"/>
              </a:ext>
            </a:extLst>
          </p:cNvPr>
          <p:cNvSpPr/>
          <p:nvPr/>
        </p:nvSpPr>
        <p:spPr>
          <a:xfrm rot="17331460" flipV="1">
            <a:off x="2058129" y="2520543"/>
            <a:ext cx="185870" cy="148031"/>
          </a:xfrm>
          <a:prstGeom prst="leftArrow">
            <a:avLst>
              <a:gd name="adj1" fmla="val 50000"/>
              <a:gd name="adj2" fmla="val 4846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Left Arrow 87">
            <a:extLst>
              <a:ext uri="{FF2B5EF4-FFF2-40B4-BE49-F238E27FC236}">
                <a16:creationId xmlns:a16="http://schemas.microsoft.com/office/drawing/2014/main" id="{0B0A219B-9880-6643-B634-BA6476DEFE49}"/>
              </a:ext>
            </a:extLst>
          </p:cNvPr>
          <p:cNvSpPr/>
          <p:nvPr/>
        </p:nvSpPr>
        <p:spPr>
          <a:xfrm rot="18949176" flipV="1">
            <a:off x="6188181" y="1388115"/>
            <a:ext cx="185870" cy="148031"/>
          </a:xfrm>
          <a:prstGeom prst="leftArrow">
            <a:avLst>
              <a:gd name="adj1" fmla="val 50000"/>
              <a:gd name="adj2" fmla="val 4846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Left Arrow 88">
            <a:extLst>
              <a:ext uri="{FF2B5EF4-FFF2-40B4-BE49-F238E27FC236}">
                <a16:creationId xmlns:a16="http://schemas.microsoft.com/office/drawing/2014/main" id="{0B0A219B-9880-6643-B634-BA6476DEFE49}"/>
              </a:ext>
            </a:extLst>
          </p:cNvPr>
          <p:cNvSpPr/>
          <p:nvPr/>
        </p:nvSpPr>
        <p:spPr>
          <a:xfrm rot="17331460" flipV="1">
            <a:off x="1958048" y="3344940"/>
            <a:ext cx="185870" cy="148031"/>
          </a:xfrm>
          <a:prstGeom prst="leftArrow">
            <a:avLst>
              <a:gd name="adj1" fmla="val 50000"/>
              <a:gd name="adj2" fmla="val 4846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Left Arrow 89">
            <a:extLst>
              <a:ext uri="{FF2B5EF4-FFF2-40B4-BE49-F238E27FC236}">
                <a16:creationId xmlns:a16="http://schemas.microsoft.com/office/drawing/2014/main" id="{0B0A219B-9880-6643-B634-BA6476DEFE49}"/>
              </a:ext>
            </a:extLst>
          </p:cNvPr>
          <p:cNvSpPr/>
          <p:nvPr/>
        </p:nvSpPr>
        <p:spPr>
          <a:xfrm rot="17331460" flipV="1">
            <a:off x="2898010" y="2975519"/>
            <a:ext cx="185870" cy="148031"/>
          </a:xfrm>
          <a:prstGeom prst="leftArrow">
            <a:avLst>
              <a:gd name="adj1" fmla="val 50000"/>
              <a:gd name="adj2" fmla="val 4846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Left Arrow 90">
            <a:extLst>
              <a:ext uri="{FF2B5EF4-FFF2-40B4-BE49-F238E27FC236}">
                <a16:creationId xmlns:a16="http://schemas.microsoft.com/office/drawing/2014/main" id="{0B0A219B-9880-6643-B634-BA6476DEFE49}"/>
              </a:ext>
            </a:extLst>
          </p:cNvPr>
          <p:cNvSpPr/>
          <p:nvPr/>
        </p:nvSpPr>
        <p:spPr>
          <a:xfrm rot="20286345" flipV="1">
            <a:off x="2640691" y="4215918"/>
            <a:ext cx="185870" cy="148031"/>
          </a:xfrm>
          <a:prstGeom prst="leftArrow">
            <a:avLst>
              <a:gd name="adj1" fmla="val 50000"/>
              <a:gd name="adj2" fmla="val 4846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Left Arrow 91">
            <a:extLst>
              <a:ext uri="{FF2B5EF4-FFF2-40B4-BE49-F238E27FC236}">
                <a16:creationId xmlns:a16="http://schemas.microsoft.com/office/drawing/2014/main" id="{0B0A219B-9880-6643-B634-BA6476DEFE49}"/>
              </a:ext>
            </a:extLst>
          </p:cNvPr>
          <p:cNvSpPr/>
          <p:nvPr/>
        </p:nvSpPr>
        <p:spPr>
          <a:xfrm rot="21158988" flipV="1">
            <a:off x="4980837" y="2629387"/>
            <a:ext cx="185870" cy="148031"/>
          </a:xfrm>
          <a:prstGeom prst="leftArrow">
            <a:avLst>
              <a:gd name="adj1" fmla="val 50000"/>
              <a:gd name="adj2" fmla="val 4846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Left Arrow 92">
            <a:extLst>
              <a:ext uri="{FF2B5EF4-FFF2-40B4-BE49-F238E27FC236}">
                <a16:creationId xmlns:a16="http://schemas.microsoft.com/office/drawing/2014/main" id="{0B0A219B-9880-6643-B634-BA6476DEFE49}"/>
              </a:ext>
            </a:extLst>
          </p:cNvPr>
          <p:cNvSpPr/>
          <p:nvPr/>
        </p:nvSpPr>
        <p:spPr>
          <a:xfrm rot="13331870" flipV="1">
            <a:off x="4258059" y="3397054"/>
            <a:ext cx="185870" cy="148031"/>
          </a:xfrm>
          <a:prstGeom prst="leftArrow">
            <a:avLst>
              <a:gd name="adj1" fmla="val 50000"/>
              <a:gd name="adj2" fmla="val 4846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Left Arrow 93">
            <a:extLst>
              <a:ext uri="{FF2B5EF4-FFF2-40B4-BE49-F238E27FC236}">
                <a16:creationId xmlns:a16="http://schemas.microsoft.com/office/drawing/2014/main" id="{0B0A219B-9880-6643-B634-BA6476DEFE49}"/>
              </a:ext>
            </a:extLst>
          </p:cNvPr>
          <p:cNvSpPr/>
          <p:nvPr/>
        </p:nvSpPr>
        <p:spPr>
          <a:xfrm rot="20286345" flipV="1">
            <a:off x="5570877" y="5082756"/>
            <a:ext cx="185870" cy="148031"/>
          </a:xfrm>
          <a:prstGeom prst="leftArrow">
            <a:avLst>
              <a:gd name="adj1" fmla="val 50000"/>
              <a:gd name="adj2" fmla="val 4846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Left Arrow 94">
            <a:extLst>
              <a:ext uri="{FF2B5EF4-FFF2-40B4-BE49-F238E27FC236}">
                <a16:creationId xmlns:a16="http://schemas.microsoft.com/office/drawing/2014/main" id="{0B0A219B-9880-6643-B634-BA6476DEFE49}"/>
              </a:ext>
            </a:extLst>
          </p:cNvPr>
          <p:cNvSpPr/>
          <p:nvPr/>
        </p:nvSpPr>
        <p:spPr>
          <a:xfrm rot="10532750" flipV="1">
            <a:off x="4074767" y="4388425"/>
            <a:ext cx="185870" cy="148031"/>
          </a:xfrm>
          <a:prstGeom prst="leftArrow">
            <a:avLst>
              <a:gd name="adj1" fmla="val 50000"/>
              <a:gd name="adj2" fmla="val 4846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Left Arrow 95">
            <a:extLst>
              <a:ext uri="{FF2B5EF4-FFF2-40B4-BE49-F238E27FC236}">
                <a16:creationId xmlns:a16="http://schemas.microsoft.com/office/drawing/2014/main" id="{0B0A219B-9880-6643-B634-BA6476DEFE49}"/>
              </a:ext>
            </a:extLst>
          </p:cNvPr>
          <p:cNvSpPr/>
          <p:nvPr/>
        </p:nvSpPr>
        <p:spPr>
          <a:xfrm rot="16737442" flipV="1">
            <a:off x="2538188" y="5887397"/>
            <a:ext cx="185870" cy="148031"/>
          </a:xfrm>
          <a:prstGeom prst="leftArrow">
            <a:avLst>
              <a:gd name="adj1" fmla="val 50000"/>
              <a:gd name="adj2" fmla="val 4846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Left Arrow 96">
            <a:extLst>
              <a:ext uri="{FF2B5EF4-FFF2-40B4-BE49-F238E27FC236}">
                <a16:creationId xmlns:a16="http://schemas.microsoft.com/office/drawing/2014/main" id="{0B0A219B-9880-6643-B634-BA6476DEFE49}"/>
              </a:ext>
            </a:extLst>
          </p:cNvPr>
          <p:cNvSpPr/>
          <p:nvPr/>
        </p:nvSpPr>
        <p:spPr>
          <a:xfrm rot="5020739" flipV="1">
            <a:off x="2497398" y="5346810"/>
            <a:ext cx="185870" cy="148031"/>
          </a:xfrm>
          <a:prstGeom prst="leftArrow">
            <a:avLst>
              <a:gd name="adj1" fmla="val 50000"/>
              <a:gd name="adj2" fmla="val 4846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845512" y="306350"/>
            <a:ext cx="18666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S1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4223155" y="656693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JIM8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4248763" y="1571041"/>
            <a:ext cx="458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LM6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5333585" y="646982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JIM5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2308287" y="2347446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JIM5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1041443" y="3151806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JIM8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1068086" y="2330289"/>
            <a:ext cx="458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LM6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173446" y="3257020"/>
            <a:ext cx="458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LM6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3188013" y="2334475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JIM8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041443" y="4018824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JIM5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3672531" y="4018824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JIM8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1056065" y="4696172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JIM5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3708308" y="5559563"/>
            <a:ext cx="9444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>
                <a:solidFill>
                  <a:schemeClr val="bg1"/>
                </a:solidFill>
              </a:rPr>
              <a:t>Chlorokybus</a:t>
            </a:r>
            <a:endParaRPr lang="en-US" sz="1200" i="1" dirty="0">
              <a:solidFill>
                <a:schemeClr val="bg1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5263915" y="6851767"/>
            <a:ext cx="754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>
                <a:solidFill>
                  <a:schemeClr val="bg1"/>
                </a:solidFill>
              </a:rPr>
              <a:t>Zygnema</a:t>
            </a:r>
            <a:endParaRPr lang="en-US" sz="1200" i="1" dirty="0">
              <a:solidFill>
                <a:schemeClr val="bg1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059445" y="6858562"/>
            <a:ext cx="7777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</a:rPr>
              <a:t>Spirogyra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1068087" y="6871009"/>
            <a:ext cx="6496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>
                <a:solidFill>
                  <a:schemeClr val="bg1"/>
                </a:solidFill>
              </a:rPr>
              <a:t>Penium</a:t>
            </a:r>
            <a:endParaRPr lang="en-US" sz="1200" i="1" dirty="0">
              <a:solidFill>
                <a:schemeClr val="bg1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5129108" y="5569062"/>
            <a:ext cx="9484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>
                <a:solidFill>
                  <a:schemeClr val="bg1"/>
                </a:solidFill>
              </a:rPr>
              <a:t>Coleochaete</a:t>
            </a:r>
            <a:endParaRPr lang="en-US" sz="1200" i="1" dirty="0">
              <a:solidFill>
                <a:schemeClr val="bg1"/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3B1BA662-2188-AB49-A48C-969802D47536}"/>
              </a:ext>
            </a:extLst>
          </p:cNvPr>
          <p:cNvSpPr txBox="1"/>
          <p:nvPr/>
        </p:nvSpPr>
        <p:spPr>
          <a:xfrm>
            <a:off x="4077066" y="7384037"/>
            <a:ext cx="3449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</a:p>
        </p:txBody>
      </p:sp>
      <p:sp>
        <p:nvSpPr>
          <p:cNvPr id="116" name="Left Arrow 115">
            <a:extLst>
              <a:ext uri="{FF2B5EF4-FFF2-40B4-BE49-F238E27FC236}">
                <a16:creationId xmlns:a16="http://schemas.microsoft.com/office/drawing/2014/main" id="{0B0A219B-9880-6643-B634-BA6476DEFE49}"/>
              </a:ext>
            </a:extLst>
          </p:cNvPr>
          <p:cNvSpPr/>
          <p:nvPr/>
        </p:nvSpPr>
        <p:spPr>
          <a:xfrm rot="17331460" flipV="1">
            <a:off x="4900796" y="1696035"/>
            <a:ext cx="185870" cy="148031"/>
          </a:xfrm>
          <a:prstGeom prst="leftArrow">
            <a:avLst>
              <a:gd name="adj1" fmla="val 50000"/>
              <a:gd name="adj2" fmla="val 4846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72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182F94C-CBE0-264F-9A58-7AC9A5563B79}"/>
              </a:ext>
            </a:extLst>
          </p:cNvPr>
          <p:cNvSpPr/>
          <p:nvPr/>
        </p:nvSpPr>
        <p:spPr>
          <a:xfrm>
            <a:off x="617220" y="1516989"/>
            <a:ext cx="6960870" cy="4467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Supplementary Figure S1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(A)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Fluoresbite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bead labeling of the EPS-based gliding trails (arrows) of </a:t>
            </a:r>
            <a:r>
              <a:rPr lang="en-US" sz="12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Penium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after initial adhesion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Bar 50 µm.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(B)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Spirogyra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rhizoid incubated in alpha-</a:t>
            </a:r>
            <a:r>
              <a:rPr lang="en-US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glu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-Yariv reagent. Note the lack of labeling. Bar 50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Symbol" pitchFamily="2" charset="2"/>
              </a:rPr>
              <a:t>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(C)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JIM8 labeling of the rhizoid sheath (arrow) of 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Spirogyra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Bar 50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Symbol" pitchFamily="2" charset="2"/>
              </a:rPr>
              <a:t>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(D)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LM6 labeling of the rhizoid sheath (arrow) of 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Spirogyra.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Bar- 40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Symbol" pitchFamily="2" charset="2"/>
              </a:rPr>
              <a:t>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(E)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JIM5 labeling of the rhizoid and filaments (arrows) of 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Spirogyra.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Bar 70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Symbol" pitchFamily="2" charset="2"/>
              </a:rPr>
              <a:t>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m.</a:t>
            </a:r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(F)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LM6 labeling of </a:t>
            </a:r>
            <a:r>
              <a:rPr lang="en-US" sz="12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Zygnema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Note the weak labeling of the cell wall (arrow). Bar 8 µm.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(G)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JIM8 labeling of </a:t>
            </a:r>
            <a:r>
              <a:rPr lang="en-US" sz="12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Zygnema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Note the weak labeling of the cell wall (arrow).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Bar 12 µm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(H)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JIM5 labeling of </a:t>
            </a:r>
            <a:r>
              <a:rPr lang="en-US" sz="12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Zygnema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Note the labeling of the cross wall (arrow). Bar 15 µm.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(I)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JIM8 labeling of the outer wall surface (arrow) of </a:t>
            </a:r>
            <a:r>
              <a:rPr lang="en-US" sz="12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Penium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Bar 5 µm.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(J)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LM6 labeling of the outer wall surface (arrow) of </a:t>
            </a:r>
            <a:r>
              <a:rPr lang="en-US" sz="12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Penium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Bar 6 µm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(K)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JIM5 labeling of the outer wall surface (arrow) of </a:t>
            </a:r>
            <a:r>
              <a:rPr lang="en-US" sz="12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Penium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Bar 12 µm.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(L)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JIM8 labeling of the cell walls (arrows) of </a:t>
            </a:r>
            <a:r>
              <a:rPr lang="en-US" sz="12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Coleochaete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Bar 8 µm.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(M)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JIM5 labeling of the cell walls (arrows) of </a:t>
            </a:r>
            <a:r>
              <a:rPr lang="en-US" sz="12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Coleochaete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Bar 9 µm.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(N-R)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Control labeling.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(N)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2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Chlorokybus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Bar 8.5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Symbol" pitchFamily="2" charset="2"/>
              </a:rPr>
              <a:t>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(O)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2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Coleochaete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Bar 25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Symbol" pitchFamily="2" charset="2"/>
              </a:rPr>
              <a:t>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m.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(P)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2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Penium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Bar 9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Symbol" pitchFamily="2" charset="2"/>
              </a:rPr>
              <a:t>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(Q)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S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pirogyr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a. Bar 40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Symbol" pitchFamily="2" charset="2"/>
              </a:rPr>
              <a:t>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m.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(R)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2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Zygnema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Bar 10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Symbol" pitchFamily="2" charset="2"/>
              </a:rPr>
              <a:t>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109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D44C9C0-EA18-7441-AD4E-AFF9CEB261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562" y="1467697"/>
            <a:ext cx="264262" cy="209842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DF16D5-7AD9-C34F-A566-5AEA964A86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810" y="1467696"/>
            <a:ext cx="261867" cy="20984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75A767E-FB42-6447-8FD4-794FC8266D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21" y="1467697"/>
            <a:ext cx="256413" cy="209842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E1FBCB2-DDCA-2E49-B1F4-0157F77C52C7}"/>
              </a:ext>
            </a:extLst>
          </p:cNvPr>
          <p:cNvSpPr txBox="1"/>
          <p:nvPr/>
        </p:nvSpPr>
        <p:spPr>
          <a:xfrm>
            <a:off x="1227441" y="1123774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Chlorokybus</a:t>
            </a:r>
            <a:endParaRPr lang="en-US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6D0596-D428-C147-B6FE-2F1CEDBB20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678" y="1460500"/>
            <a:ext cx="263860" cy="21099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3A88E8E-AA9D-6841-B0A1-1B243EED35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56" y="1467697"/>
            <a:ext cx="264262" cy="209842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37F4FCF-5F45-A944-9EA3-EBB75A619518}"/>
              </a:ext>
            </a:extLst>
          </p:cNvPr>
          <p:cNvSpPr txBox="1"/>
          <p:nvPr/>
        </p:nvSpPr>
        <p:spPr>
          <a:xfrm>
            <a:off x="2679361" y="1126927"/>
            <a:ext cx="808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Spirogyra</a:t>
            </a:r>
          </a:p>
        </p:txBody>
      </p:sp>
      <p:pic>
        <p:nvPicPr>
          <p:cNvPr id="11" name="Picture 10" descr="A close up of a white wall&#10;&#10;Description automatically generated">
            <a:extLst>
              <a:ext uri="{FF2B5EF4-FFF2-40B4-BE49-F238E27FC236}">
                <a16:creationId xmlns:a16="http://schemas.microsoft.com/office/drawing/2014/main" id="{70C32783-B445-6E48-A93D-869CE250E22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179" t="14181" r="60520" b="5050"/>
          <a:stretch/>
        </p:blipFill>
        <p:spPr>
          <a:xfrm>
            <a:off x="2369082" y="1460499"/>
            <a:ext cx="264262" cy="21097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 descr="A close up of a white wall&#10;&#10;Description automatically generated">
            <a:extLst>
              <a:ext uri="{FF2B5EF4-FFF2-40B4-BE49-F238E27FC236}">
                <a16:creationId xmlns:a16="http://schemas.microsoft.com/office/drawing/2014/main" id="{24F6717E-14D7-4240-A67B-8B9CF2B7445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2695" t="13400" r="2442" b="4148"/>
          <a:stretch/>
        </p:blipFill>
        <p:spPr>
          <a:xfrm>
            <a:off x="2695524" y="1460499"/>
            <a:ext cx="264262" cy="21097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 descr="A picture containing building, wall, white, black&#10;&#10;Description automatically generated">
            <a:extLst>
              <a:ext uri="{FF2B5EF4-FFF2-40B4-BE49-F238E27FC236}">
                <a16:creationId xmlns:a16="http://schemas.microsoft.com/office/drawing/2014/main" id="{5CD7FFC4-4BB3-944B-9396-0F731467183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3275" t="11259" r="57175" b="2403"/>
          <a:stretch/>
        </p:blipFill>
        <p:spPr>
          <a:xfrm>
            <a:off x="3021964" y="1457324"/>
            <a:ext cx="264262" cy="211049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B88B614-5BD9-4945-A1EB-588DFBAF916F}"/>
              </a:ext>
            </a:extLst>
          </p:cNvPr>
          <p:cNvSpPr txBox="1"/>
          <p:nvPr/>
        </p:nvSpPr>
        <p:spPr>
          <a:xfrm>
            <a:off x="3987547" y="1124337"/>
            <a:ext cx="776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Zygnema</a:t>
            </a:r>
            <a:endParaRPr lang="en-US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02E80DF-F190-8341-928C-0F9BEAE3E61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527" y="1461285"/>
            <a:ext cx="264262" cy="21089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1188DDF-CB50-7145-AA96-869D659BBA4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163" y="1461285"/>
            <a:ext cx="264262" cy="21089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17" descr="A picture containing building, wall, white, black&#10;&#10;Description automatically generated">
            <a:extLst>
              <a:ext uri="{FF2B5EF4-FFF2-40B4-BE49-F238E27FC236}">
                <a16:creationId xmlns:a16="http://schemas.microsoft.com/office/drawing/2014/main" id="{11EC579C-6527-814E-9D30-23098553D8E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71845" t="10636" r="19706" b="3027"/>
          <a:stretch/>
        </p:blipFill>
        <p:spPr>
          <a:xfrm>
            <a:off x="4453523" y="1460500"/>
            <a:ext cx="264262" cy="21097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 descr="A picture containing wall, white, building, photo&#10;&#10;Description automatically generated">
            <a:extLst>
              <a:ext uri="{FF2B5EF4-FFF2-40B4-BE49-F238E27FC236}">
                <a16:creationId xmlns:a16="http://schemas.microsoft.com/office/drawing/2014/main" id="{D2598997-9BEE-8F45-B655-EBAC66A42D0A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63139" t="8311" r="28997" b="5091"/>
          <a:stretch/>
        </p:blipFill>
        <p:spPr>
          <a:xfrm>
            <a:off x="4779965" y="1460500"/>
            <a:ext cx="264262" cy="21097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32175FA-4AAE-3849-A1FB-D0CEE79E3F72}"/>
              </a:ext>
            </a:extLst>
          </p:cNvPr>
          <p:cNvSpPr txBox="1"/>
          <p:nvPr/>
        </p:nvSpPr>
        <p:spPr>
          <a:xfrm>
            <a:off x="5585652" y="1141909"/>
            <a:ext cx="681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Penium</a:t>
            </a:r>
            <a:endParaRPr lang="en-US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Picture 20" descr="A blurry image of a person&#10;&#10;Description automatically generated">
            <a:extLst>
              <a:ext uri="{FF2B5EF4-FFF2-40B4-BE49-F238E27FC236}">
                <a16:creationId xmlns:a16="http://schemas.microsoft.com/office/drawing/2014/main" id="{9B825EB4-98DB-F043-ACA6-18A2D9BF6A63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contrast="-7000"/>
                    </a14:imgEffect>
                  </a14:imgLayer>
                </a14:imgProps>
              </a:ext>
            </a:extLst>
          </a:blip>
          <a:srcRect l="6615" t="14116" r="48154"/>
          <a:stretch/>
        </p:blipFill>
        <p:spPr>
          <a:xfrm>
            <a:off x="5246386" y="1460500"/>
            <a:ext cx="264262" cy="210306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Picture 21" descr="A blurry image of a person&#10;&#10;Description automatically generated">
            <a:extLst>
              <a:ext uri="{FF2B5EF4-FFF2-40B4-BE49-F238E27FC236}">
                <a16:creationId xmlns:a16="http://schemas.microsoft.com/office/drawing/2014/main" id="{8F68BA09-66CE-7844-A278-DCEA77D581C7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59538" t="16757"/>
          <a:stretch/>
        </p:blipFill>
        <p:spPr>
          <a:xfrm>
            <a:off x="5565054" y="1460500"/>
            <a:ext cx="264262" cy="210306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456D2CE-22B9-F749-ABE3-C21F324BC9D9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3041" t="11417" r="40609" b="4735"/>
          <a:stretch/>
        </p:blipFill>
        <p:spPr>
          <a:xfrm>
            <a:off x="5896099" y="1459006"/>
            <a:ext cx="264262" cy="21045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" name="Picture 23" descr="A picture containing wall, white, building, photo&#10;&#10;Description automatically generated">
            <a:extLst>
              <a:ext uri="{FF2B5EF4-FFF2-40B4-BE49-F238E27FC236}">
                <a16:creationId xmlns:a16="http://schemas.microsoft.com/office/drawing/2014/main" id="{48EA1F49-D0A6-FD44-AFB1-60698FBC9944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77637" r="10568" b="5091"/>
          <a:stretch/>
        </p:blipFill>
        <p:spPr>
          <a:xfrm>
            <a:off x="6206996" y="1455644"/>
            <a:ext cx="263290" cy="211218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7925835-F568-6F4E-8525-947284504F75}"/>
              </a:ext>
            </a:extLst>
          </p:cNvPr>
          <p:cNvSpPr txBox="1"/>
          <p:nvPr/>
        </p:nvSpPr>
        <p:spPr>
          <a:xfrm>
            <a:off x="6540293" y="1139320"/>
            <a:ext cx="9653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Coleochaete</a:t>
            </a:r>
            <a:endParaRPr lang="en-US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3C2255C-4A34-3E46-BC51-991866FD334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5419" y="1460500"/>
            <a:ext cx="264262" cy="210306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1AF4290-85CB-944A-883E-9BA48FDC5A8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1290" y="1460500"/>
            <a:ext cx="264262" cy="21030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2A100639-C7E0-0146-95CB-0A0690CBA821}"/>
              </a:ext>
            </a:extLst>
          </p:cNvPr>
          <p:cNvSpPr txBox="1"/>
          <p:nvPr/>
        </p:nvSpPr>
        <p:spPr>
          <a:xfrm>
            <a:off x="231495" y="1405747"/>
            <a:ext cx="8863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250 -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620DF18-0D0F-BF4C-AF5B-F5BE93FB9E4E}"/>
              </a:ext>
            </a:extLst>
          </p:cNvPr>
          <p:cNvSpPr txBox="1"/>
          <p:nvPr/>
        </p:nvSpPr>
        <p:spPr>
          <a:xfrm>
            <a:off x="295061" y="2108747"/>
            <a:ext cx="8863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75 -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0C004C-53F8-394D-9981-226873D16C04}"/>
              </a:ext>
            </a:extLst>
          </p:cNvPr>
          <p:cNvSpPr txBox="1"/>
          <p:nvPr/>
        </p:nvSpPr>
        <p:spPr>
          <a:xfrm>
            <a:off x="305026" y="2742049"/>
            <a:ext cx="8863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25 -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EDD3FFA-BF3A-634F-9AD6-4C4A3AD73DA9}"/>
              </a:ext>
            </a:extLst>
          </p:cNvPr>
          <p:cNvSpPr txBox="1"/>
          <p:nvPr/>
        </p:nvSpPr>
        <p:spPr>
          <a:xfrm>
            <a:off x="300560" y="3076129"/>
            <a:ext cx="8863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15 -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60094D-FD6E-EF48-8C05-5D1D016D4B48}"/>
              </a:ext>
            </a:extLst>
          </p:cNvPr>
          <p:cNvSpPr txBox="1"/>
          <p:nvPr/>
        </p:nvSpPr>
        <p:spPr>
          <a:xfrm>
            <a:off x="299240" y="3219305"/>
            <a:ext cx="8863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10 -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F5F6C22-89E1-994A-B3C6-E539AAB25722}"/>
              </a:ext>
            </a:extLst>
          </p:cNvPr>
          <p:cNvSpPr txBox="1"/>
          <p:nvPr/>
        </p:nvSpPr>
        <p:spPr>
          <a:xfrm>
            <a:off x="964274" y="3524242"/>
            <a:ext cx="2454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B453DCE-DF0A-AF4C-BBF0-2D12A46110B3}"/>
              </a:ext>
            </a:extLst>
          </p:cNvPr>
          <p:cNvSpPr txBox="1"/>
          <p:nvPr/>
        </p:nvSpPr>
        <p:spPr>
          <a:xfrm>
            <a:off x="1311985" y="3524303"/>
            <a:ext cx="2454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CC4ACC6-61DC-5B41-9503-39E83E11D8F2}"/>
              </a:ext>
            </a:extLst>
          </p:cNvPr>
          <p:cNvSpPr txBox="1"/>
          <p:nvPr/>
        </p:nvSpPr>
        <p:spPr>
          <a:xfrm>
            <a:off x="1602801" y="3529974"/>
            <a:ext cx="2454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B6144B0-F10B-224F-A282-7E537DBBB794}"/>
              </a:ext>
            </a:extLst>
          </p:cNvPr>
          <p:cNvSpPr txBox="1"/>
          <p:nvPr/>
        </p:nvSpPr>
        <p:spPr>
          <a:xfrm>
            <a:off x="1950512" y="3530035"/>
            <a:ext cx="2454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E2821B5-BE58-704D-8D3A-B17F6E2AA7C1}"/>
              </a:ext>
            </a:extLst>
          </p:cNvPr>
          <p:cNvSpPr txBox="1"/>
          <p:nvPr/>
        </p:nvSpPr>
        <p:spPr>
          <a:xfrm>
            <a:off x="2369135" y="3522241"/>
            <a:ext cx="2454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9DAFE19-77F8-2040-908C-9A5B62125109}"/>
              </a:ext>
            </a:extLst>
          </p:cNvPr>
          <p:cNvSpPr txBox="1"/>
          <p:nvPr/>
        </p:nvSpPr>
        <p:spPr>
          <a:xfrm>
            <a:off x="2704105" y="3522302"/>
            <a:ext cx="2454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DC4FF52-7F07-B840-8D6E-7769957F2264}"/>
              </a:ext>
            </a:extLst>
          </p:cNvPr>
          <p:cNvSpPr txBox="1"/>
          <p:nvPr/>
        </p:nvSpPr>
        <p:spPr>
          <a:xfrm>
            <a:off x="3020403" y="3527973"/>
            <a:ext cx="2454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EA1D28B-A69B-1843-BB51-377A63949698}"/>
              </a:ext>
            </a:extLst>
          </p:cNvPr>
          <p:cNvSpPr txBox="1"/>
          <p:nvPr/>
        </p:nvSpPr>
        <p:spPr>
          <a:xfrm>
            <a:off x="3368115" y="3528035"/>
            <a:ext cx="2454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505AF03-7746-264A-B1F9-C2DBAF3932D6}"/>
              </a:ext>
            </a:extLst>
          </p:cNvPr>
          <p:cNvSpPr txBox="1"/>
          <p:nvPr/>
        </p:nvSpPr>
        <p:spPr>
          <a:xfrm>
            <a:off x="3812542" y="3526963"/>
            <a:ext cx="2454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B2EFAC3-1AE3-944F-A92E-A1612E16BAF6}"/>
              </a:ext>
            </a:extLst>
          </p:cNvPr>
          <p:cNvSpPr txBox="1"/>
          <p:nvPr/>
        </p:nvSpPr>
        <p:spPr>
          <a:xfrm>
            <a:off x="4096546" y="3527024"/>
            <a:ext cx="3631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5B30AC6-F659-FF4B-ABB0-71FE7D53D6B6}"/>
              </a:ext>
            </a:extLst>
          </p:cNvPr>
          <p:cNvSpPr txBox="1"/>
          <p:nvPr/>
        </p:nvSpPr>
        <p:spPr>
          <a:xfrm>
            <a:off x="4451068" y="3528828"/>
            <a:ext cx="3501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84EBA1C-C45F-F54A-BA54-FA23848AD281}"/>
              </a:ext>
            </a:extLst>
          </p:cNvPr>
          <p:cNvSpPr txBox="1"/>
          <p:nvPr/>
        </p:nvSpPr>
        <p:spPr>
          <a:xfrm>
            <a:off x="4766926" y="3528890"/>
            <a:ext cx="3042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7DF422D-DB82-8D44-94DF-FA2DB53847B8}"/>
              </a:ext>
            </a:extLst>
          </p:cNvPr>
          <p:cNvSpPr txBox="1"/>
          <p:nvPr/>
        </p:nvSpPr>
        <p:spPr>
          <a:xfrm>
            <a:off x="5240531" y="3520306"/>
            <a:ext cx="3042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A910DCA-73ED-A44F-B0E9-C476C35AEF82}"/>
              </a:ext>
            </a:extLst>
          </p:cNvPr>
          <p:cNvSpPr txBox="1"/>
          <p:nvPr/>
        </p:nvSpPr>
        <p:spPr>
          <a:xfrm>
            <a:off x="5550018" y="3520368"/>
            <a:ext cx="3042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B1DB8A7-88FD-524D-9DAD-8CA3505ADC23}"/>
              </a:ext>
            </a:extLst>
          </p:cNvPr>
          <p:cNvSpPr txBox="1"/>
          <p:nvPr/>
        </p:nvSpPr>
        <p:spPr>
          <a:xfrm>
            <a:off x="5879058" y="3526039"/>
            <a:ext cx="3042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D2D8C48-CB04-A240-A5A0-206E4B4EAE0C}"/>
              </a:ext>
            </a:extLst>
          </p:cNvPr>
          <p:cNvSpPr txBox="1"/>
          <p:nvPr/>
        </p:nvSpPr>
        <p:spPr>
          <a:xfrm>
            <a:off x="6226769" y="3526100"/>
            <a:ext cx="3042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75420C8-404D-B04C-B2F8-792ED8844FC6}"/>
              </a:ext>
            </a:extLst>
          </p:cNvPr>
          <p:cNvSpPr txBox="1"/>
          <p:nvPr/>
        </p:nvSpPr>
        <p:spPr>
          <a:xfrm>
            <a:off x="6639343" y="3525028"/>
            <a:ext cx="3042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4DB6F35-6801-1B45-8969-968CE5167971}"/>
              </a:ext>
            </a:extLst>
          </p:cNvPr>
          <p:cNvSpPr txBox="1"/>
          <p:nvPr/>
        </p:nvSpPr>
        <p:spPr>
          <a:xfrm>
            <a:off x="6987054" y="3525089"/>
            <a:ext cx="3042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4320859-E536-0540-8F3E-C7FA06053B08}"/>
              </a:ext>
            </a:extLst>
          </p:cNvPr>
          <p:cNvSpPr txBox="1"/>
          <p:nvPr/>
        </p:nvSpPr>
        <p:spPr>
          <a:xfrm>
            <a:off x="603266" y="3526367"/>
            <a:ext cx="3077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0AF65C-B63F-3149-B0B4-F081C88A74D9}"/>
              </a:ext>
            </a:extLst>
          </p:cNvPr>
          <p:cNvSpPr txBox="1"/>
          <p:nvPr/>
        </p:nvSpPr>
        <p:spPr>
          <a:xfrm>
            <a:off x="3093067" y="750127"/>
            <a:ext cx="18666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S2</a:t>
            </a:r>
          </a:p>
        </p:txBody>
      </p:sp>
      <p:pic>
        <p:nvPicPr>
          <p:cNvPr id="35" name="Picture 34" descr="A close up of a screen&#10;&#10;Description automatically generated">
            <a:extLst>
              <a:ext uri="{FF2B5EF4-FFF2-40B4-BE49-F238E27FC236}">
                <a16:creationId xmlns:a16="http://schemas.microsoft.com/office/drawing/2014/main" id="{61C2EA5C-44F0-7548-A686-4DE749709903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331920" y="1455313"/>
            <a:ext cx="291465" cy="212651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B926015-C412-0843-A570-CC4E7F34B850}"/>
              </a:ext>
            </a:extLst>
          </p:cNvPr>
          <p:cNvSpPr/>
          <p:nvPr/>
        </p:nvSpPr>
        <p:spPr>
          <a:xfrm>
            <a:off x="295061" y="5963050"/>
            <a:ext cx="7205062" cy="262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Supplementary figure S2: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Protein electrophoresis and Western blotting using </a:t>
            </a:r>
            <a:r>
              <a:rPr lang="en-US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JIM13.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Protein standards</a:t>
            </a:r>
            <a:r>
              <a:rPr lang="en-US" sz="12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Lanes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1-4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2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Chlorokybus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Gel of cell walls.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Western blot of cell walls.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Gel of culture supernatant.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Western blot of culture supernatant. Lanes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5-8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Spirogyra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Gel of cell walls.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(6)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Western blot of cell walls.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(7)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Gel of rhizoid cell walls.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(8)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Western blot of rhizoid cell walls. Lanes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9-12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2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Zygnema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(9)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Gel of cell walls.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Western blot of cell walls.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(11)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Gel of culture supernatant.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(12)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Western blot of culture supernatant. Lanes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13-16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2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Penium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(13)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Gel of cell walls.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(14)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Western blot of cell walls.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(15)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Gel of culture EPS.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(16)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Western blot of EPS. Lanes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17-18,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Coleochaete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(17)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Gel of cell walls.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(18)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Western blot of cell walls. </a:t>
            </a:r>
          </a:p>
        </p:txBody>
      </p:sp>
    </p:spTree>
    <p:extLst>
      <p:ext uri="{BB962C8B-B14F-4D97-AF65-F5344CB8AC3E}">
        <p14:creationId xmlns:p14="http://schemas.microsoft.com/office/powerpoint/2010/main" val="379671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902CCFC7-82A9-114A-8BFE-756C461F0210}"/>
              </a:ext>
            </a:extLst>
          </p:cNvPr>
          <p:cNvGrpSpPr/>
          <p:nvPr/>
        </p:nvGrpSpPr>
        <p:grpSpPr>
          <a:xfrm>
            <a:off x="1307805" y="717427"/>
            <a:ext cx="5102933" cy="5181600"/>
            <a:chOff x="977900" y="1981200"/>
            <a:chExt cx="4445000" cy="5181600"/>
          </a:xfrm>
        </p:grpSpPr>
        <p:pic>
          <p:nvPicPr>
            <p:cNvPr id="27" name="Picture 26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72D625D6-E616-FF42-89EF-867BC15F89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7900" y="1981200"/>
              <a:ext cx="4445000" cy="5181600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CD067EA-3279-5143-AC88-2734B896BEF7}"/>
                </a:ext>
              </a:extLst>
            </p:cNvPr>
            <p:cNvSpPr txBox="1"/>
            <p:nvPr/>
          </p:nvSpPr>
          <p:spPr>
            <a:xfrm>
              <a:off x="1593267" y="3103421"/>
              <a:ext cx="4294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ab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57B4F66-630B-4D48-B9EA-A049543A9D79}"/>
                </a:ext>
              </a:extLst>
            </p:cNvPr>
            <p:cNvSpPr txBox="1"/>
            <p:nvPr/>
          </p:nvSpPr>
          <p:spPr>
            <a:xfrm>
              <a:off x="2438396" y="3477494"/>
              <a:ext cx="3186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b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C1EE361-3951-874D-907A-C54C2ADF7BDB}"/>
                </a:ext>
              </a:extLst>
            </p:cNvPr>
            <p:cNvSpPr txBox="1"/>
            <p:nvPr/>
          </p:nvSpPr>
          <p:spPr>
            <a:xfrm>
              <a:off x="3214251" y="2008910"/>
              <a:ext cx="3186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E8079C1-969E-F54A-B06C-1427461E62B8}"/>
                </a:ext>
              </a:extLst>
            </p:cNvPr>
            <p:cNvSpPr txBox="1"/>
            <p:nvPr/>
          </p:nvSpPr>
          <p:spPr>
            <a:xfrm>
              <a:off x="3879265" y="2840182"/>
              <a:ext cx="526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ab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60142E2-B6D3-BD4B-B8F3-7D89F885F345}"/>
                </a:ext>
              </a:extLst>
            </p:cNvPr>
            <p:cNvSpPr txBox="1"/>
            <p:nvPr/>
          </p:nvSpPr>
          <p:spPr>
            <a:xfrm>
              <a:off x="4738250" y="3228108"/>
              <a:ext cx="3186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b</a:t>
              </a: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7979EC51-CA67-F443-A21D-98B047065C15}"/>
              </a:ext>
            </a:extLst>
          </p:cNvPr>
          <p:cNvSpPr/>
          <p:nvPr/>
        </p:nvSpPr>
        <p:spPr>
          <a:xfrm>
            <a:off x="407504" y="6241807"/>
            <a:ext cx="7205062" cy="151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Supplementary figure S3: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Fluorescence intensity signal of arabinogalactan proteins labeled by JIM13 in charophytes. Bars represent standard error. Different lowercase letters represent statistically significances (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 0.05; Tukey’s test).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reflects measurements of live cells of different taxa that differ in cell architecture, which potentially influences the reported </a:t>
            </a:r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fluorescence intensity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431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11526</TotalTime>
  <Words>666</Words>
  <Application>Microsoft Office PowerPoint</Application>
  <PresentationFormat>Custom</PresentationFormat>
  <Paragraphs>74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Gillian Attard</cp:lastModifiedBy>
  <cp:revision>138</cp:revision>
  <cp:lastPrinted>2019-02-13T15:20:28Z</cp:lastPrinted>
  <dcterms:created xsi:type="dcterms:W3CDTF">2018-11-03T14:27:38Z</dcterms:created>
  <dcterms:modified xsi:type="dcterms:W3CDTF">2019-04-04T08:37:30Z</dcterms:modified>
</cp:coreProperties>
</file>