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96C12-4AC8-4101-897B-599BDC32A8B1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604E9-D67D-44C1-B319-D4511DD99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963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12339-7DAD-432D-9324-242A82D545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01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0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50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37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47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58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1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77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17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51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95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15F0-9AFD-4473-A23A-89B44946A33A}" type="datetimeFigureOut">
              <a:rPr kumimoji="1" lang="ja-JP" altLang="en-US" smtClean="0"/>
              <a:t>2018/10/2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31890-0E48-469C-99E8-3EB01B5D45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8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E0CF159-74C1-43ED-AA1D-36BE48666157}"/>
              </a:ext>
            </a:extLst>
          </p:cNvPr>
          <p:cNvGrpSpPr/>
          <p:nvPr/>
        </p:nvGrpSpPr>
        <p:grpSpPr>
          <a:xfrm>
            <a:off x="970739" y="3608274"/>
            <a:ext cx="6048672" cy="955382"/>
            <a:chOff x="1331640" y="2700693"/>
            <a:chExt cx="6048672" cy="955382"/>
          </a:xfrm>
        </p:grpSpPr>
        <p:sp>
          <p:nvSpPr>
            <p:cNvPr id="22" name="正方形/長方形 21"/>
            <p:cNvSpPr/>
            <p:nvPr/>
          </p:nvSpPr>
          <p:spPr>
            <a:xfrm>
              <a:off x="1331640" y="2700693"/>
              <a:ext cx="6048672" cy="955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331640" y="2726019"/>
              <a:ext cx="604867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HER2</a:t>
              </a:r>
              <a:r>
                <a:rPr kumimoji="1" lang="ja-JP" altLang="en-US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positive</a:t>
              </a:r>
              <a:r>
                <a:rPr kumimoji="1" lang="ja-JP" altLang="en-US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advanced gastric cancer </a:t>
              </a:r>
            </a:p>
            <a:p>
              <a:pPr algn="ctr"/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diagnosed by biopsy specimens and treated with T-mab </a:t>
              </a:r>
            </a:p>
            <a:p>
              <a:pPr algn="ctr"/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n=87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FF30CE3-60CE-4A8F-A9A1-23C44346E185}"/>
              </a:ext>
            </a:extLst>
          </p:cNvPr>
          <p:cNvGrpSpPr>
            <a:grpSpLocks noChangeAspect="1"/>
          </p:cNvGrpSpPr>
          <p:nvPr/>
        </p:nvGrpSpPr>
        <p:grpSpPr>
          <a:xfrm>
            <a:off x="970739" y="1024213"/>
            <a:ext cx="6048672" cy="648073"/>
            <a:chOff x="1331640" y="116632"/>
            <a:chExt cx="6048672" cy="648073"/>
          </a:xfrm>
        </p:grpSpPr>
        <p:sp>
          <p:nvSpPr>
            <p:cNvPr id="20" name="正方形/長方形 19"/>
            <p:cNvSpPr/>
            <p:nvPr/>
          </p:nvSpPr>
          <p:spPr>
            <a:xfrm>
              <a:off x="1331640" y="116632"/>
              <a:ext cx="6048672" cy="6480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331640" y="116632"/>
              <a:ext cx="60486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HER2</a:t>
              </a:r>
              <a:r>
                <a:rPr kumimoji="1" lang="ja-JP" altLang="en-US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positive</a:t>
              </a:r>
              <a:r>
                <a:rPr kumimoji="1" lang="ja-JP" altLang="en-US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gastric cancer treated with T-mab</a:t>
              </a:r>
            </a:p>
            <a:p>
              <a:pPr algn="ctr"/>
              <a:r>
                <a:rPr kumimoji="1" lang="en-US" altLang="ja-JP" dirty="0">
                  <a:latin typeface="Century" panose="02040604050505020304" pitchFamily="18" charset="0"/>
                  <a:cs typeface="Arial" panose="020B0604020202020204" pitchFamily="34" charset="0"/>
                </a:rPr>
                <a:t>n=133</a:t>
              </a:r>
              <a:endParaRPr kumimoji="1" lang="ja-JP" altLang="en-US" dirty="0">
                <a:latin typeface="Century" panose="020406040505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494C4D-5E16-497D-94B0-E9126913DF90}"/>
              </a:ext>
            </a:extLst>
          </p:cNvPr>
          <p:cNvGrpSpPr>
            <a:grpSpLocks noChangeAspect="1"/>
          </p:cNvGrpSpPr>
          <p:nvPr/>
        </p:nvGrpSpPr>
        <p:grpSpPr>
          <a:xfrm>
            <a:off x="4462516" y="2157804"/>
            <a:ext cx="3521988" cy="955382"/>
            <a:chOff x="4824027" y="924688"/>
            <a:chExt cx="4117367" cy="1511524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4824027" y="924688"/>
              <a:ext cx="4117363" cy="118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Excluded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　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(n=46)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Not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available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for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 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samples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　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(n=36)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Neo-adjuvant chemotherapy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　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(n=5)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Hospital transfer</a:t>
              </a:r>
              <a:r>
                <a:rPr lang="ja-JP" altLang="en-US" sz="1400" dirty="0">
                  <a:latin typeface="Century" panose="02040604050505020304" pitchFamily="18" charset="0"/>
                  <a:cs typeface="Arial" panose="020B0604020202020204" pitchFamily="34" charset="0"/>
                </a:rPr>
                <a:t>　</a:t>
              </a:r>
              <a:r>
                <a:rPr lang="en-US" altLang="ja-JP" sz="1400" dirty="0">
                  <a:latin typeface="Century" panose="02040604050505020304" pitchFamily="18" charset="0"/>
                  <a:cs typeface="Arial" panose="020B0604020202020204" pitchFamily="34" charset="0"/>
                </a:rPr>
                <a:t>(n=5)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4824027" y="926430"/>
              <a:ext cx="4117367" cy="15097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2" name="直線矢印コネクタ 31"/>
          <p:cNvCxnSpPr>
            <a:cxnSpLocks/>
          </p:cNvCxnSpPr>
          <p:nvPr/>
        </p:nvCxnSpPr>
        <p:spPr>
          <a:xfrm>
            <a:off x="3986074" y="1670544"/>
            <a:ext cx="18002" cy="192990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3994463" y="2635495"/>
            <a:ext cx="46805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FFE8C12-4ABE-495A-A66F-3A26CB921841}"/>
              </a:ext>
            </a:extLst>
          </p:cNvPr>
          <p:cNvSpPr txBox="1"/>
          <p:nvPr/>
        </p:nvSpPr>
        <p:spPr>
          <a:xfrm>
            <a:off x="345247" y="654881"/>
            <a:ext cx="775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ESM 1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09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30</Words>
  <Application>Microsoft Office PowerPoint</Application>
  <PresentationFormat>画面に合わせる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Century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秀祐</dc:creator>
  <cp:lastModifiedBy>八木 秀祐</cp:lastModifiedBy>
  <cp:revision>10</cp:revision>
  <dcterms:created xsi:type="dcterms:W3CDTF">2018-09-23T06:08:42Z</dcterms:created>
  <dcterms:modified xsi:type="dcterms:W3CDTF">2018-10-02T11:14:41Z</dcterms:modified>
</cp:coreProperties>
</file>