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40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BAD"/>
    <a:srgbClr val="FBE5D6"/>
    <a:srgbClr val="B184D8"/>
    <a:srgbClr val="AA7BF3"/>
    <a:srgbClr val="4C0D6D"/>
    <a:srgbClr val="ED881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35"/>
    <p:restoredTop sz="94729"/>
  </p:normalViewPr>
  <p:slideViewPr>
    <p:cSldViewPr snapToGrid="0" snapToObjects="1" showGuides="1">
      <p:cViewPr>
        <p:scale>
          <a:sx n="96" d="100"/>
          <a:sy n="96" d="100"/>
        </p:scale>
        <p:origin x="-72" y="-324"/>
      </p:cViewPr>
      <p:guideLst>
        <p:guide orient="horz" pos="240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548B-83C5-0440-87EF-E8FE48B6DA3E}" type="datetimeFigureOut">
              <a:rPr lang="fr-FR" smtClean="0"/>
              <a:pPr/>
              <a:t>05/04/2019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3344-D3C3-B64E-8CAC-4A785A5BD1E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740445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548B-83C5-0440-87EF-E8FE48B6DA3E}" type="datetimeFigureOut">
              <a:rPr lang="fr-FR" smtClean="0"/>
              <a:pPr/>
              <a:t>05/04/2019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3344-D3C3-B64E-8CAC-4A785A5BD1E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078887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548B-83C5-0440-87EF-E8FE48B6DA3E}" type="datetimeFigureOut">
              <a:rPr lang="fr-FR" smtClean="0"/>
              <a:pPr/>
              <a:t>05/04/2019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3344-D3C3-B64E-8CAC-4A785A5BD1E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96401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548B-83C5-0440-87EF-E8FE48B6DA3E}" type="datetimeFigureOut">
              <a:rPr lang="fr-FR" smtClean="0"/>
              <a:pPr/>
              <a:t>05/04/2019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3344-D3C3-B64E-8CAC-4A785A5BD1E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790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548B-83C5-0440-87EF-E8FE48B6DA3E}" type="datetimeFigureOut">
              <a:rPr lang="fr-FR" smtClean="0"/>
              <a:pPr/>
              <a:t>05/04/2019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3344-D3C3-B64E-8CAC-4A785A5BD1E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81099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548B-83C5-0440-87EF-E8FE48B6DA3E}" type="datetimeFigureOut">
              <a:rPr lang="fr-FR" smtClean="0"/>
              <a:pPr/>
              <a:t>05/04/2019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3344-D3C3-B64E-8CAC-4A785A5BD1E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186985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548B-83C5-0440-87EF-E8FE48B6DA3E}" type="datetimeFigureOut">
              <a:rPr lang="fr-FR" smtClean="0"/>
              <a:pPr/>
              <a:t>05/04/2019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3344-D3C3-B64E-8CAC-4A785A5BD1E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686071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548B-83C5-0440-87EF-E8FE48B6DA3E}" type="datetimeFigureOut">
              <a:rPr lang="fr-FR" smtClean="0"/>
              <a:pPr/>
              <a:t>05/04/2019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3344-D3C3-B64E-8CAC-4A785A5BD1E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52020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548B-83C5-0440-87EF-E8FE48B6DA3E}" type="datetimeFigureOut">
              <a:rPr lang="fr-FR" smtClean="0"/>
              <a:pPr/>
              <a:t>05/04/2019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3344-D3C3-B64E-8CAC-4A785A5BD1E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05639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548B-83C5-0440-87EF-E8FE48B6DA3E}" type="datetimeFigureOut">
              <a:rPr lang="fr-FR" smtClean="0"/>
              <a:pPr/>
              <a:t>05/04/2019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3344-D3C3-B64E-8CAC-4A785A5BD1E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0008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6548B-83C5-0440-87EF-E8FE48B6DA3E}" type="datetimeFigureOut">
              <a:rPr lang="fr-FR" smtClean="0"/>
              <a:pPr/>
              <a:t>05/04/2019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73344-D3C3-B64E-8CAC-4A785A5BD1E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300471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6548B-83C5-0440-87EF-E8FE48B6DA3E}" type="datetimeFigureOut">
              <a:rPr lang="fr-FR" smtClean="0"/>
              <a:pPr/>
              <a:t>05/04/2019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73344-D3C3-B64E-8CAC-4A785A5BD1E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70144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0" name="Groupe 169"/>
          <p:cNvGrpSpPr/>
          <p:nvPr/>
        </p:nvGrpSpPr>
        <p:grpSpPr>
          <a:xfrm>
            <a:off x="2778465" y="305991"/>
            <a:ext cx="7100342" cy="4379914"/>
            <a:chOff x="2406786" y="484133"/>
            <a:chExt cx="6271433" cy="3807088"/>
          </a:xfrm>
        </p:grpSpPr>
        <p:sp>
          <p:nvSpPr>
            <p:cNvPr id="188" name="Rectangle 187"/>
            <p:cNvSpPr/>
            <p:nvPr/>
          </p:nvSpPr>
          <p:spPr>
            <a:xfrm>
              <a:off x="2418005" y="486760"/>
              <a:ext cx="3929637" cy="3791849"/>
            </a:xfrm>
            <a:prstGeom prst="rect">
              <a:avLst/>
            </a:prstGeom>
            <a:solidFill>
              <a:srgbClr val="FBE5D6">
                <a:alpha val="4705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800" dirty="0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6343194" y="1928233"/>
              <a:ext cx="2335024" cy="2350376"/>
            </a:xfrm>
            <a:prstGeom prst="rect">
              <a:avLst/>
            </a:prstGeom>
            <a:solidFill>
              <a:srgbClr val="FBE5D6">
                <a:alpha val="4705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800"/>
            </a:p>
          </p:txBody>
        </p:sp>
        <p:sp>
          <p:nvSpPr>
            <p:cNvPr id="185" name="Bouée 184"/>
            <p:cNvSpPr/>
            <p:nvPr/>
          </p:nvSpPr>
          <p:spPr>
            <a:xfrm>
              <a:off x="2809448" y="839814"/>
              <a:ext cx="5056617" cy="3144350"/>
            </a:xfrm>
            <a:prstGeom prst="donut">
              <a:avLst>
                <a:gd name="adj" fmla="val 50000"/>
              </a:avLst>
            </a:prstGeom>
            <a:solidFill>
              <a:srgbClr val="FBE5D6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800">
                <a:solidFill>
                  <a:schemeClr val="tx1"/>
                </a:solidFill>
              </a:endParaRPr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6347642" y="484133"/>
              <a:ext cx="2330576" cy="1456033"/>
            </a:xfrm>
            <a:prstGeom prst="rect">
              <a:avLst/>
            </a:prstGeom>
            <a:solidFill>
              <a:srgbClr val="B184D8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800"/>
            </a:p>
          </p:txBody>
        </p:sp>
        <p:sp>
          <p:nvSpPr>
            <p:cNvPr id="7" name="Bouée 6"/>
            <p:cNvSpPr/>
            <p:nvPr/>
          </p:nvSpPr>
          <p:spPr>
            <a:xfrm>
              <a:off x="2804930" y="838746"/>
              <a:ext cx="5056617" cy="3144350"/>
            </a:xfrm>
            <a:prstGeom prst="donut">
              <a:avLst>
                <a:gd name="adj" fmla="val 3036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800">
                <a:solidFill>
                  <a:schemeClr val="tx1"/>
                </a:solidFill>
              </a:endParaRPr>
            </a:p>
          </p:txBody>
        </p:sp>
        <p:grpSp>
          <p:nvGrpSpPr>
            <p:cNvPr id="51" name="Grouper 50"/>
            <p:cNvGrpSpPr/>
            <p:nvPr/>
          </p:nvGrpSpPr>
          <p:grpSpPr>
            <a:xfrm>
              <a:off x="3899471" y="1118905"/>
              <a:ext cx="265435" cy="597254"/>
              <a:chOff x="6487156" y="1100774"/>
              <a:chExt cx="265435" cy="597254"/>
            </a:xfrm>
          </p:grpSpPr>
          <p:sp>
            <p:nvSpPr>
              <p:cNvPr id="50" name="Freeform 1432"/>
              <p:cNvSpPr>
                <a:spLocks/>
              </p:cNvSpPr>
              <p:nvPr/>
            </p:nvSpPr>
            <p:spPr bwMode="auto">
              <a:xfrm rot="19929689">
                <a:off x="6614502" y="1100774"/>
                <a:ext cx="72751" cy="578980"/>
              </a:xfrm>
              <a:custGeom>
                <a:avLst/>
                <a:gdLst>
                  <a:gd name="T0" fmla="*/ 0 w 97"/>
                  <a:gd name="T1" fmla="*/ 95 h 306"/>
                  <a:gd name="T2" fmla="*/ 274 w 97"/>
                  <a:gd name="T3" fmla="*/ 0 h 306"/>
                  <a:gd name="T4" fmla="*/ 541 w 97"/>
                  <a:gd name="T5" fmla="*/ 95 h 306"/>
                  <a:gd name="T6" fmla="*/ 541 w 97"/>
                  <a:gd name="T7" fmla="*/ 95 h 306"/>
                  <a:gd name="T8" fmla="*/ 541 w 97"/>
                  <a:gd name="T9" fmla="*/ 1618 h 306"/>
                  <a:gd name="T10" fmla="*/ 274 w 97"/>
                  <a:gd name="T11" fmla="*/ 1708 h 306"/>
                  <a:gd name="T12" fmla="*/ 0 w 97"/>
                  <a:gd name="T13" fmla="*/ 1618 h 306"/>
                  <a:gd name="T14" fmla="*/ 0 w 97"/>
                  <a:gd name="T15" fmla="*/ 95 h 3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97" h="306">
                    <a:moveTo>
                      <a:pt x="0" y="17"/>
                    </a:moveTo>
                    <a:cubicBezTo>
                      <a:pt x="0" y="8"/>
                      <a:pt x="22" y="0"/>
                      <a:pt x="49" y="0"/>
                    </a:cubicBezTo>
                    <a:cubicBezTo>
                      <a:pt x="75" y="0"/>
                      <a:pt x="97" y="8"/>
                      <a:pt x="97" y="17"/>
                    </a:cubicBezTo>
                    <a:cubicBezTo>
                      <a:pt x="97" y="17"/>
                      <a:pt x="97" y="17"/>
                      <a:pt x="97" y="17"/>
                    </a:cubicBezTo>
                    <a:cubicBezTo>
                      <a:pt x="97" y="290"/>
                      <a:pt x="97" y="290"/>
                      <a:pt x="97" y="290"/>
                    </a:cubicBezTo>
                    <a:cubicBezTo>
                      <a:pt x="97" y="299"/>
                      <a:pt x="75" y="306"/>
                      <a:pt x="49" y="306"/>
                    </a:cubicBezTo>
                    <a:cubicBezTo>
                      <a:pt x="22" y="306"/>
                      <a:pt x="0" y="299"/>
                      <a:pt x="0" y="290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7938" cap="rnd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grpSp>
            <p:nvGrpSpPr>
              <p:cNvPr id="36" name="Grouper 35"/>
              <p:cNvGrpSpPr/>
              <p:nvPr/>
            </p:nvGrpSpPr>
            <p:grpSpPr>
              <a:xfrm rot="19915889">
                <a:off x="6487156" y="1119048"/>
                <a:ext cx="265435" cy="578980"/>
                <a:chOff x="5348678" y="1187817"/>
                <a:chExt cx="333789" cy="775021"/>
              </a:xfrm>
            </p:grpSpPr>
            <p:sp>
              <p:nvSpPr>
                <p:cNvPr id="49" name="Freeform 1432"/>
                <p:cNvSpPr>
                  <a:spLocks/>
                </p:cNvSpPr>
                <p:nvPr/>
              </p:nvSpPr>
              <p:spPr bwMode="auto">
                <a:xfrm rot="13800">
                  <a:off x="5419884" y="1187817"/>
                  <a:ext cx="91486" cy="775021"/>
                </a:xfrm>
                <a:custGeom>
                  <a:avLst/>
                  <a:gdLst>
                    <a:gd name="T0" fmla="*/ 0 w 97"/>
                    <a:gd name="T1" fmla="*/ 95 h 306"/>
                    <a:gd name="T2" fmla="*/ 274 w 97"/>
                    <a:gd name="T3" fmla="*/ 0 h 306"/>
                    <a:gd name="T4" fmla="*/ 541 w 97"/>
                    <a:gd name="T5" fmla="*/ 95 h 306"/>
                    <a:gd name="T6" fmla="*/ 541 w 97"/>
                    <a:gd name="T7" fmla="*/ 95 h 306"/>
                    <a:gd name="T8" fmla="*/ 541 w 97"/>
                    <a:gd name="T9" fmla="*/ 1618 h 306"/>
                    <a:gd name="T10" fmla="*/ 274 w 97"/>
                    <a:gd name="T11" fmla="*/ 1708 h 306"/>
                    <a:gd name="T12" fmla="*/ 0 w 97"/>
                    <a:gd name="T13" fmla="*/ 1618 h 306"/>
                    <a:gd name="T14" fmla="*/ 0 w 97"/>
                    <a:gd name="T15" fmla="*/ 95 h 30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97" h="306">
                      <a:moveTo>
                        <a:pt x="0" y="17"/>
                      </a:moveTo>
                      <a:cubicBezTo>
                        <a:pt x="0" y="8"/>
                        <a:pt x="22" y="0"/>
                        <a:pt x="49" y="0"/>
                      </a:cubicBezTo>
                      <a:cubicBezTo>
                        <a:pt x="75" y="0"/>
                        <a:pt x="97" y="8"/>
                        <a:pt x="97" y="17"/>
                      </a:cubicBezTo>
                      <a:cubicBezTo>
                        <a:pt x="97" y="17"/>
                        <a:pt x="97" y="17"/>
                        <a:pt x="97" y="17"/>
                      </a:cubicBezTo>
                      <a:cubicBezTo>
                        <a:pt x="97" y="290"/>
                        <a:pt x="97" y="290"/>
                        <a:pt x="97" y="290"/>
                      </a:cubicBezTo>
                      <a:cubicBezTo>
                        <a:pt x="97" y="299"/>
                        <a:pt x="75" y="306"/>
                        <a:pt x="49" y="306"/>
                      </a:cubicBezTo>
                      <a:cubicBezTo>
                        <a:pt x="22" y="306"/>
                        <a:pt x="0" y="299"/>
                        <a:pt x="0" y="290"/>
                      </a:cubicBezTo>
                      <a:cubicBezTo>
                        <a:pt x="0" y="17"/>
                        <a:pt x="0" y="17"/>
                        <a:pt x="0" y="17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 w="7938" cap="rnd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fr-FR" sz="2800">
                    <a:latin typeface="+mn-lt"/>
                    <a:ea typeface="+mn-ea"/>
                  </a:endParaRPr>
                </a:p>
              </p:txBody>
            </p:sp>
            <p:sp>
              <p:nvSpPr>
                <p:cNvPr id="38" name="ZoneTexte 2150"/>
                <p:cNvSpPr txBox="1">
                  <a:spLocks noChangeArrowheads="1"/>
                </p:cNvSpPr>
                <p:nvPr/>
              </p:nvSpPr>
              <p:spPr bwMode="auto">
                <a:xfrm rot="5441095">
                  <a:off x="5196763" y="1564937"/>
                  <a:ext cx="543128" cy="2392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r>
                    <a:rPr lang="fr-FR" altLang="fr-FR" sz="800" b="1" dirty="0"/>
                    <a:t>CD79α</a:t>
                  </a:r>
                </a:p>
              </p:txBody>
            </p:sp>
            <p:sp>
              <p:nvSpPr>
                <p:cNvPr id="39" name="ZoneTexte 2151"/>
                <p:cNvSpPr txBox="1">
                  <a:spLocks noChangeArrowheads="1"/>
                </p:cNvSpPr>
                <p:nvPr/>
              </p:nvSpPr>
              <p:spPr bwMode="auto">
                <a:xfrm rot="5442042">
                  <a:off x="5294052" y="1559160"/>
                  <a:ext cx="537534" cy="2392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5pPr>
                  <a:lvl6pPr marL="25146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6pPr>
                  <a:lvl7pPr marL="29718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7pPr>
                  <a:lvl8pPr marL="34290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8pPr>
                  <a:lvl9pPr marL="3886200" indent="-228600" defTabSz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r>
                    <a:rPr lang="fr-FR" altLang="fr-FR" sz="800" b="1" dirty="0"/>
                    <a:t>CD79β</a:t>
                  </a:r>
                </a:p>
              </p:txBody>
            </p:sp>
          </p:grpSp>
        </p:grpSp>
        <p:sp>
          <p:nvSpPr>
            <p:cNvPr id="77" name="Rectangle à coins arrondis 76"/>
            <p:cNvSpPr/>
            <p:nvPr/>
          </p:nvSpPr>
          <p:spPr>
            <a:xfrm rot="20507466">
              <a:off x="4089976" y="1245753"/>
              <a:ext cx="355666" cy="119053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b="1" dirty="0" err="1" smtClean="0">
                  <a:solidFill>
                    <a:schemeClr val="tx1"/>
                  </a:solidFill>
                </a:rPr>
                <a:t>Lyn</a:t>
              </a:r>
              <a:endParaRPr lang="fr-F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78" name="Rectangle à coins arrondis 77"/>
            <p:cNvSpPr/>
            <p:nvPr/>
          </p:nvSpPr>
          <p:spPr>
            <a:xfrm rot="20507466">
              <a:off x="4169216" y="1412664"/>
              <a:ext cx="355666" cy="119053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b="1" dirty="0" err="1" smtClean="0">
                  <a:solidFill>
                    <a:schemeClr val="tx1"/>
                  </a:solidFill>
                </a:rPr>
                <a:t>Syk</a:t>
              </a:r>
              <a:endParaRPr lang="fr-F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82" name="ZoneTexte 81"/>
            <p:cNvSpPr txBox="1"/>
            <p:nvPr/>
          </p:nvSpPr>
          <p:spPr>
            <a:xfrm rot="17380817">
              <a:off x="2755600" y="1935312"/>
              <a:ext cx="355584" cy="2242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b="1" dirty="0" smtClean="0"/>
                <a:t>PIP</a:t>
              </a:r>
              <a:r>
                <a:rPr lang="fr-FR" sz="1050" b="1" baseline="-25000" dirty="0" smtClean="0"/>
                <a:t>3</a:t>
              </a:r>
              <a:endParaRPr lang="fr-FR" sz="1400" b="1" baseline="-25000" dirty="0"/>
            </a:p>
          </p:txBody>
        </p:sp>
        <p:cxnSp>
          <p:nvCxnSpPr>
            <p:cNvPr id="84" name="Connecteur en arc 83"/>
            <p:cNvCxnSpPr/>
            <p:nvPr/>
          </p:nvCxnSpPr>
          <p:spPr>
            <a:xfrm rot="5400000" flipH="1" flipV="1">
              <a:off x="2974147" y="1800618"/>
              <a:ext cx="111035" cy="86914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ZoneTexte 91"/>
            <p:cNvSpPr txBox="1"/>
            <p:nvPr/>
          </p:nvSpPr>
          <p:spPr>
            <a:xfrm rot="18718850">
              <a:off x="3008584" y="1558420"/>
              <a:ext cx="347224" cy="2174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 smtClean="0"/>
                <a:t>PIP</a:t>
              </a:r>
              <a:r>
                <a:rPr lang="fr-FR" sz="1000" b="1" baseline="-25000" dirty="0" smtClean="0"/>
                <a:t>2</a:t>
              </a:r>
              <a:endParaRPr lang="fr-FR" sz="1000" b="1" baseline="-25000" dirty="0"/>
            </a:p>
          </p:txBody>
        </p:sp>
        <p:sp>
          <p:nvSpPr>
            <p:cNvPr id="93" name="Larme 92"/>
            <p:cNvSpPr/>
            <p:nvPr/>
          </p:nvSpPr>
          <p:spPr>
            <a:xfrm rot="17120239">
              <a:off x="2825054" y="2085152"/>
              <a:ext cx="580751" cy="230069"/>
            </a:xfrm>
            <a:prstGeom prst="teardrop">
              <a:avLst>
                <a:gd name="adj" fmla="val 110302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b="1" dirty="0" smtClean="0">
                  <a:solidFill>
                    <a:schemeClr val="tx1"/>
                  </a:solidFill>
                </a:rPr>
                <a:t>PI3Kδ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94" name="Rectangle à coins arrondis 93"/>
            <p:cNvSpPr/>
            <p:nvPr/>
          </p:nvSpPr>
          <p:spPr>
            <a:xfrm>
              <a:off x="4533230" y="1357447"/>
              <a:ext cx="720094" cy="317562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100" b="1" dirty="0" smtClean="0">
                  <a:solidFill>
                    <a:schemeClr val="tx1"/>
                  </a:solidFill>
                </a:rPr>
                <a:t>BLNK</a:t>
              </a:r>
              <a:endParaRPr lang="fr-FR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95" name="Ellipse 94"/>
            <p:cNvSpPr/>
            <p:nvPr/>
          </p:nvSpPr>
          <p:spPr>
            <a:xfrm rot="18856163">
              <a:off x="4573126" y="1075976"/>
              <a:ext cx="483242" cy="18356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b="1" dirty="0" err="1" smtClean="0">
                  <a:solidFill>
                    <a:schemeClr val="tx1"/>
                  </a:solidFill>
                </a:rPr>
                <a:t>Vav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96" name="Ellipse 95"/>
            <p:cNvSpPr/>
            <p:nvPr/>
          </p:nvSpPr>
          <p:spPr>
            <a:xfrm rot="19085275">
              <a:off x="4913720" y="1038512"/>
              <a:ext cx="578476" cy="286200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b="1" smtClean="0">
                  <a:solidFill>
                    <a:schemeClr val="tx1"/>
                  </a:solidFill>
                </a:rPr>
                <a:t>Grb2</a:t>
              </a:r>
              <a:endParaRPr lang="fr-FR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97" name="Trapèze 96"/>
            <p:cNvSpPr/>
            <p:nvPr/>
          </p:nvSpPr>
          <p:spPr>
            <a:xfrm>
              <a:off x="4852622" y="1686431"/>
              <a:ext cx="474400" cy="237112"/>
            </a:xfrm>
            <a:prstGeom prst="trapezoi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100" b="1" dirty="0" smtClean="0">
                  <a:solidFill>
                    <a:schemeClr val="tx1"/>
                  </a:solidFill>
                </a:rPr>
                <a:t>BTK</a:t>
              </a:r>
              <a:endParaRPr lang="fr-F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2" name="Larme 1"/>
            <p:cNvSpPr/>
            <p:nvPr/>
          </p:nvSpPr>
          <p:spPr>
            <a:xfrm rot="20580368">
              <a:off x="4026471" y="1709607"/>
              <a:ext cx="910222" cy="368489"/>
            </a:xfrm>
            <a:prstGeom prst="teardrop">
              <a:avLst>
                <a:gd name="adj" fmla="val 68641"/>
              </a:avLst>
            </a:prstGeom>
            <a:solidFill>
              <a:srgbClr val="AA7BF3"/>
            </a:solidFill>
            <a:ln>
              <a:solidFill>
                <a:srgbClr val="4C0D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>
                  <a:solidFill>
                    <a:schemeClr val="tx1"/>
                  </a:solidFill>
                </a:rPr>
                <a:t>PLCɣ2</a:t>
              </a:r>
              <a:endParaRPr lang="fr-FR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3" name="Forme libre 2"/>
            <p:cNvSpPr/>
            <p:nvPr/>
          </p:nvSpPr>
          <p:spPr>
            <a:xfrm>
              <a:off x="3231507" y="1670780"/>
              <a:ext cx="1104914" cy="1062795"/>
            </a:xfrm>
            <a:custGeom>
              <a:avLst/>
              <a:gdLst>
                <a:gd name="connsiteX0" fmla="*/ 796077 w 1104914"/>
                <a:gd name="connsiteY0" fmla="*/ 215007 h 1062795"/>
                <a:gd name="connsiteX1" fmla="*/ 117846 w 1104914"/>
                <a:gd name="connsiteY1" fmla="*/ 3060 h 1062795"/>
                <a:gd name="connsiteX2" fmla="*/ 8845 w 1104914"/>
                <a:gd name="connsiteY2" fmla="*/ 112061 h 1062795"/>
                <a:gd name="connsiteX3" fmla="*/ 220792 w 1104914"/>
                <a:gd name="connsiteY3" fmla="*/ 414842 h 1062795"/>
                <a:gd name="connsiteX4" fmla="*/ 644686 w 1104914"/>
                <a:gd name="connsiteY4" fmla="*/ 917460 h 1062795"/>
                <a:gd name="connsiteX5" fmla="*/ 1104914 w 1104914"/>
                <a:gd name="connsiteY5" fmla="*/ 1062795 h 1062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4914" h="1062795">
                  <a:moveTo>
                    <a:pt x="796077" y="215007"/>
                  </a:moveTo>
                  <a:cubicBezTo>
                    <a:pt x="522564" y="117612"/>
                    <a:pt x="249051" y="20218"/>
                    <a:pt x="117846" y="3060"/>
                  </a:cubicBezTo>
                  <a:cubicBezTo>
                    <a:pt x="-13359" y="-14098"/>
                    <a:pt x="-8313" y="43431"/>
                    <a:pt x="8845" y="112061"/>
                  </a:cubicBezTo>
                  <a:cubicBezTo>
                    <a:pt x="26003" y="180691"/>
                    <a:pt x="114819" y="280609"/>
                    <a:pt x="220792" y="414842"/>
                  </a:cubicBezTo>
                  <a:cubicBezTo>
                    <a:pt x="326765" y="549075"/>
                    <a:pt x="497332" y="809468"/>
                    <a:pt x="644686" y="917460"/>
                  </a:cubicBezTo>
                  <a:cubicBezTo>
                    <a:pt x="792040" y="1025452"/>
                    <a:pt x="1104914" y="1062795"/>
                    <a:pt x="1104914" y="1062795"/>
                  </a:cubicBezTo>
                </a:path>
              </a:pathLst>
            </a:custGeom>
            <a:noFill/>
            <a:ln w="158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800"/>
            </a:p>
          </p:txBody>
        </p:sp>
        <p:sp>
          <p:nvSpPr>
            <p:cNvPr id="4" name="Forme libre 3"/>
            <p:cNvSpPr/>
            <p:nvPr/>
          </p:nvSpPr>
          <p:spPr>
            <a:xfrm>
              <a:off x="3813116" y="2531217"/>
              <a:ext cx="117075" cy="472339"/>
            </a:xfrm>
            <a:custGeom>
              <a:avLst/>
              <a:gdLst>
                <a:gd name="connsiteX0" fmla="*/ 0 w 117075"/>
                <a:gd name="connsiteY0" fmla="*/ 0 h 472339"/>
                <a:gd name="connsiteX1" fmla="*/ 109001 w 117075"/>
                <a:gd name="connsiteY1" fmla="*/ 187724 h 472339"/>
                <a:gd name="connsiteX2" fmla="*/ 109001 w 117075"/>
                <a:gd name="connsiteY2" fmla="*/ 472339 h 472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7075" h="472339">
                  <a:moveTo>
                    <a:pt x="0" y="0"/>
                  </a:moveTo>
                  <a:cubicBezTo>
                    <a:pt x="45417" y="54500"/>
                    <a:pt x="90834" y="109001"/>
                    <a:pt x="109001" y="187724"/>
                  </a:cubicBezTo>
                  <a:cubicBezTo>
                    <a:pt x="127168" y="266447"/>
                    <a:pt x="109001" y="472339"/>
                    <a:pt x="109001" y="472339"/>
                  </a:cubicBezTo>
                </a:path>
              </a:pathLst>
            </a:custGeom>
            <a:noFill/>
            <a:ln w="158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800"/>
            </a:p>
          </p:txBody>
        </p:sp>
        <p:sp>
          <p:nvSpPr>
            <p:cNvPr id="5" name="Triangle 4"/>
            <p:cNvSpPr/>
            <p:nvPr/>
          </p:nvSpPr>
          <p:spPr>
            <a:xfrm rot="6186471">
              <a:off x="4291963" y="2696527"/>
              <a:ext cx="77739" cy="83518"/>
            </a:xfrm>
            <a:prstGeom prst="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800"/>
            </a:p>
          </p:txBody>
        </p:sp>
        <p:sp>
          <p:nvSpPr>
            <p:cNvPr id="44" name="Triangle 43"/>
            <p:cNvSpPr/>
            <p:nvPr/>
          </p:nvSpPr>
          <p:spPr>
            <a:xfrm rot="11439815">
              <a:off x="3873071" y="3009458"/>
              <a:ext cx="74654" cy="109247"/>
            </a:xfrm>
            <a:prstGeom prst="triangl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800"/>
            </a:p>
          </p:txBody>
        </p:sp>
        <p:sp>
          <p:nvSpPr>
            <p:cNvPr id="6" name="Rectangle à coins arrondis 5"/>
            <p:cNvSpPr/>
            <p:nvPr/>
          </p:nvSpPr>
          <p:spPr>
            <a:xfrm>
              <a:off x="3708981" y="3154948"/>
              <a:ext cx="508384" cy="193780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 smtClean="0">
                  <a:solidFill>
                    <a:schemeClr val="tx1"/>
                  </a:solidFill>
                </a:rPr>
                <a:t>DAG</a:t>
              </a:r>
              <a:endParaRPr lang="fr-FR" sz="1000" dirty="0">
                <a:solidFill>
                  <a:schemeClr val="tx1"/>
                </a:solidFill>
              </a:endParaRPr>
            </a:p>
          </p:txBody>
        </p:sp>
        <p:sp>
          <p:nvSpPr>
            <p:cNvPr id="25" name="Ellipse 24"/>
            <p:cNvSpPr/>
            <p:nvPr/>
          </p:nvSpPr>
          <p:spPr>
            <a:xfrm rot="20782880">
              <a:off x="4819786" y="2677220"/>
              <a:ext cx="2480541" cy="1012758"/>
            </a:xfrm>
            <a:prstGeom prst="ellipse">
              <a:avLst/>
            </a:prstGeom>
            <a:solidFill>
              <a:srgbClr val="F8CBAD">
                <a:alpha val="45882"/>
              </a:srgb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800" dirty="0"/>
            </a:p>
          </p:txBody>
        </p:sp>
        <p:sp>
          <p:nvSpPr>
            <p:cNvPr id="26" name="Hexagone 25"/>
            <p:cNvSpPr/>
            <p:nvPr/>
          </p:nvSpPr>
          <p:spPr>
            <a:xfrm>
              <a:off x="4437362" y="2635731"/>
              <a:ext cx="573292" cy="245175"/>
            </a:xfrm>
            <a:prstGeom prst="hexagon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b="1" dirty="0" smtClean="0">
                  <a:solidFill>
                    <a:schemeClr val="tx1"/>
                  </a:solidFill>
                </a:rPr>
                <a:t>InsP</a:t>
              </a:r>
              <a:r>
                <a:rPr lang="fr-FR" sz="1000" b="1" baseline="-25000" dirty="0" smtClean="0">
                  <a:solidFill>
                    <a:schemeClr val="tx1"/>
                  </a:solidFill>
                </a:rPr>
                <a:t>3</a:t>
              </a:r>
              <a:endParaRPr lang="fr-FR" sz="1000" b="1" baseline="-25000" dirty="0">
                <a:solidFill>
                  <a:schemeClr val="tx1"/>
                </a:solidFill>
              </a:endParaRPr>
            </a:p>
          </p:txBody>
        </p:sp>
        <p:grpSp>
          <p:nvGrpSpPr>
            <p:cNvPr id="48" name="Group 2296"/>
            <p:cNvGrpSpPr>
              <a:grpSpLocks/>
            </p:cNvGrpSpPr>
            <p:nvPr/>
          </p:nvGrpSpPr>
          <p:grpSpPr bwMode="auto">
            <a:xfrm rot="854996">
              <a:off x="5273470" y="2656391"/>
              <a:ext cx="360767" cy="352511"/>
              <a:chOff x="4499" y="3427"/>
              <a:chExt cx="539" cy="739"/>
            </a:xfrm>
            <a:solidFill>
              <a:srgbClr val="4C0D6D"/>
            </a:solidFill>
          </p:grpSpPr>
          <p:sp>
            <p:nvSpPr>
              <p:cNvPr id="52" name="Freeform 2297"/>
              <p:cNvSpPr>
                <a:spLocks/>
              </p:cNvSpPr>
              <p:nvPr/>
            </p:nvSpPr>
            <p:spPr bwMode="auto">
              <a:xfrm>
                <a:off x="4499" y="3457"/>
                <a:ext cx="293" cy="699"/>
              </a:xfrm>
              <a:custGeom>
                <a:avLst/>
                <a:gdLst>
                  <a:gd name="T0" fmla="*/ 60412 w 124"/>
                  <a:gd name="T1" fmla="*/ 286321 h 296"/>
                  <a:gd name="T2" fmla="*/ 76898 w 124"/>
                  <a:gd name="T3" fmla="*/ 97832 h 296"/>
                  <a:gd name="T4" fmla="*/ 39843 w 124"/>
                  <a:gd name="T5" fmla="*/ 0 h 296"/>
                  <a:gd name="T6" fmla="*/ 38971 w 124"/>
                  <a:gd name="T7" fmla="*/ 0 h 296"/>
                  <a:gd name="T8" fmla="*/ 43522 w 124"/>
                  <a:gd name="T9" fmla="*/ 97832 h 296"/>
                  <a:gd name="T10" fmla="*/ 60412 w 124"/>
                  <a:gd name="T11" fmla="*/ 286321 h 2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4" h="296">
                    <a:moveTo>
                      <a:pt x="62" y="296"/>
                    </a:moveTo>
                    <a:cubicBezTo>
                      <a:pt x="124" y="296"/>
                      <a:pt x="100" y="168"/>
                      <a:pt x="79" y="101"/>
                    </a:cubicBezTo>
                    <a:cubicBezTo>
                      <a:pt x="63" y="51"/>
                      <a:pt x="72" y="0"/>
                      <a:pt x="41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9" y="0"/>
                      <a:pt x="36" y="49"/>
                      <a:pt x="45" y="101"/>
                    </a:cubicBezTo>
                    <a:cubicBezTo>
                      <a:pt x="59" y="179"/>
                      <a:pt x="0" y="296"/>
                      <a:pt x="62" y="29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2">
                    <a:lumMod val="1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53" name="Freeform 2298"/>
              <p:cNvSpPr>
                <a:spLocks/>
              </p:cNvSpPr>
              <p:nvPr/>
            </p:nvSpPr>
            <p:spPr bwMode="auto">
              <a:xfrm>
                <a:off x="4743" y="3457"/>
                <a:ext cx="295" cy="699"/>
              </a:xfrm>
              <a:custGeom>
                <a:avLst/>
                <a:gdLst>
                  <a:gd name="T0" fmla="*/ 59595 w 125"/>
                  <a:gd name="T1" fmla="*/ 286321 h 296"/>
                  <a:gd name="T2" fmla="*/ 44458 w 125"/>
                  <a:gd name="T3" fmla="*/ 97832 h 296"/>
                  <a:gd name="T4" fmla="*/ 79997 w 125"/>
                  <a:gd name="T5" fmla="*/ 0 h 296"/>
                  <a:gd name="T6" fmla="*/ 80681 w 125"/>
                  <a:gd name="T7" fmla="*/ 0 h 296"/>
                  <a:gd name="T8" fmla="*/ 75841 w 125"/>
                  <a:gd name="T9" fmla="*/ 97832 h 296"/>
                  <a:gd name="T10" fmla="*/ 60831 w 125"/>
                  <a:gd name="T11" fmla="*/ 286321 h 296"/>
                  <a:gd name="T12" fmla="*/ 59595 w 125"/>
                  <a:gd name="T13" fmla="*/ 286321 h 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5" h="296">
                    <a:moveTo>
                      <a:pt x="62" y="296"/>
                    </a:moveTo>
                    <a:cubicBezTo>
                      <a:pt x="0" y="296"/>
                      <a:pt x="25" y="168"/>
                      <a:pt x="46" y="101"/>
                    </a:cubicBezTo>
                    <a:cubicBezTo>
                      <a:pt x="62" y="51"/>
                      <a:pt x="52" y="0"/>
                      <a:pt x="83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115" y="0"/>
                      <a:pt x="88" y="49"/>
                      <a:pt x="79" y="101"/>
                    </a:cubicBezTo>
                    <a:cubicBezTo>
                      <a:pt x="66" y="179"/>
                      <a:pt x="125" y="296"/>
                      <a:pt x="63" y="296"/>
                    </a:cubicBezTo>
                    <a:lnTo>
                      <a:pt x="62" y="296"/>
                    </a:lnTo>
                    <a:close/>
                  </a:path>
                </a:pathLst>
              </a:custGeom>
              <a:grpFill/>
              <a:ln w="9525">
                <a:solidFill>
                  <a:schemeClr val="bg2">
                    <a:lumMod val="1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54" name="Freeform 2299"/>
              <p:cNvSpPr>
                <a:spLocks/>
              </p:cNvSpPr>
              <p:nvPr/>
            </p:nvSpPr>
            <p:spPr bwMode="auto">
              <a:xfrm>
                <a:off x="4570" y="3427"/>
                <a:ext cx="402" cy="739"/>
              </a:xfrm>
              <a:custGeom>
                <a:avLst/>
                <a:gdLst>
                  <a:gd name="T0" fmla="*/ 83928 w 170"/>
                  <a:gd name="T1" fmla="*/ 0 h 313"/>
                  <a:gd name="T2" fmla="*/ 0 w 170"/>
                  <a:gd name="T3" fmla="*/ 15569 h 313"/>
                  <a:gd name="T4" fmla="*/ 9970 w 170"/>
                  <a:gd name="T5" fmla="*/ 12620 h 313"/>
                  <a:gd name="T6" fmla="*/ 10658 w 170"/>
                  <a:gd name="T7" fmla="*/ 12620 h 313"/>
                  <a:gd name="T8" fmla="*/ 47904 w 170"/>
                  <a:gd name="T9" fmla="*/ 109979 h 313"/>
                  <a:gd name="T10" fmla="*/ 31481 w 170"/>
                  <a:gd name="T11" fmla="*/ 298594 h 313"/>
                  <a:gd name="T12" fmla="*/ 31481 w 170"/>
                  <a:gd name="T13" fmla="*/ 298594 h 313"/>
                  <a:gd name="T14" fmla="*/ 25203 w 170"/>
                  <a:gd name="T15" fmla="*/ 297290 h 313"/>
                  <a:gd name="T16" fmla="*/ 73270 w 170"/>
                  <a:gd name="T17" fmla="*/ 302263 h 313"/>
                  <a:gd name="T18" fmla="*/ 139674 w 170"/>
                  <a:gd name="T19" fmla="*/ 297290 h 313"/>
                  <a:gd name="T20" fmla="*/ 133074 w 170"/>
                  <a:gd name="T21" fmla="*/ 298594 h 313"/>
                  <a:gd name="T22" fmla="*/ 131832 w 170"/>
                  <a:gd name="T23" fmla="*/ 298594 h 313"/>
                  <a:gd name="T24" fmla="*/ 116098 w 170"/>
                  <a:gd name="T25" fmla="*/ 109979 h 313"/>
                  <a:gd name="T26" fmla="*/ 152618 w 170"/>
                  <a:gd name="T27" fmla="*/ 12620 h 313"/>
                  <a:gd name="T28" fmla="*/ 153344 w 170"/>
                  <a:gd name="T29" fmla="*/ 12620 h 313"/>
                  <a:gd name="T30" fmla="*/ 166296 w 170"/>
                  <a:gd name="T31" fmla="*/ 18333 h 313"/>
                  <a:gd name="T32" fmla="*/ 83928 w 170"/>
                  <a:gd name="T33" fmla="*/ 0 h 31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70" h="313">
                    <a:moveTo>
                      <a:pt x="86" y="0"/>
                    </a:moveTo>
                    <a:cubicBezTo>
                      <a:pt x="49" y="0"/>
                      <a:pt x="8" y="7"/>
                      <a:pt x="0" y="16"/>
                    </a:cubicBezTo>
                    <a:cubicBezTo>
                      <a:pt x="2" y="14"/>
                      <a:pt x="6" y="13"/>
                      <a:pt x="10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42" y="13"/>
                      <a:pt x="33" y="64"/>
                      <a:pt x="49" y="114"/>
                    </a:cubicBezTo>
                    <a:cubicBezTo>
                      <a:pt x="70" y="181"/>
                      <a:pt x="94" y="309"/>
                      <a:pt x="32" y="309"/>
                    </a:cubicBezTo>
                    <a:cubicBezTo>
                      <a:pt x="32" y="309"/>
                      <a:pt x="32" y="309"/>
                      <a:pt x="32" y="309"/>
                    </a:cubicBezTo>
                    <a:cubicBezTo>
                      <a:pt x="30" y="309"/>
                      <a:pt x="28" y="309"/>
                      <a:pt x="26" y="308"/>
                    </a:cubicBezTo>
                    <a:cubicBezTo>
                      <a:pt x="39" y="312"/>
                      <a:pt x="57" y="313"/>
                      <a:pt x="75" y="313"/>
                    </a:cubicBezTo>
                    <a:cubicBezTo>
                      <a:pt x="95" y="313"/>
                      <a:pt x="129" y="312"/>
                      <a:pt x="143" y="308"/>
                    </a:cubicBezTo>
                    <a:cubicBezTo>
                      <a:pt x="141" y="309"/>
                      <a:pt x="138" y="309"/>
                      <a:pt x="136" y="309"/>
                    </a:cubicBezTo>
                    <a:cubicBezTo>
                      <a:pt x="135" y="309"/>
                      <a:pt x="135" y="309"/>
                      <a:pt x="135" y="309"/>
                    </a:cubicBezTo>
                    <a:cubicBezTo>
                      <a:pt x="73" y="309"/>
                      <a:pt x="98" y="181"/>
                      <a:pt x="119" y="114"/>
                    </a:cubicBezTo>
                    <a:cubicBezTo>
                      <a:pt x="135" y="64"/>
                      <a:pt x="125" y="13"/>
                      <a:pt x="156" y="13"/>
                    </a:cubicBezTo>
                    <a:cubicBezTo>
                      <a:pt x="157" y="13"/>
                      <a:pt x="157" y="13"/>
                      <a:pt x="157" y="13"/>
                    </a:cubicBezTo>
                    <a:cubicBezTo>
                      <a:pt x="164" y="13"/>
                      <a:pt x="168" y="15"/>
                      <a:pt x="170" y="19"/>
                    </a:cubicBezTo>
                    <a:cubicBezTo>
                      <a:pt x="165" y="8"/>
                      <a:pt x="126" y="0"/>
                      <a:pt x="86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2">
                    <a:lumMod val="1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55" name="Freeform 2300"/>
              <p:cNvSpPr>
                <a:spLocks noEditPoints="1"/>
              </p:cNvSpPr>
              <p:nvPr/>
            </p:nvSpPr>
            <p:spPr bwMode="auto">
              <a:xfrm>
                <a:off x="4570" y="3427"/>
                <a:ext cx="402" cy="739"/>
              </a:xfrm>
              <a:custGeom>
                <a:avLst/>
                <a:gdLst>
                  <a:gd name="T0" fmla="*/ 83928 w 170"/>
                  <a:gd name="T1" fmla="*/ 0 h 313"/>
                  <a:gd name="T2" fmla="*/ 0 w 170"/>
                  <a:gd name="T3" fmla="*/ 15569 h 313"/>
                  <a:gd name="T4" fmla="*/ 9970 w 170"/>
                  <a:gd name="T5" fmla="*/ 12620 h 313"/>
                  <a:gd name="T6" fmla="*/ 10658 w 170"/>
                  <a:gd name="T7" fmla="*/ 12620 h 313"/>
                  <a:gd name="T8" fmla="*/ 47904 w 170"/>
                  <a:gd name="T9" fmla="*/ 109979 h 313"/>
                  <a:gd name="T10" fmla="*/ 31481 w 170"/>
                  <a:gd name="T11" fmla="*/ 298594 h 313"/>
                  <a:gd name="T12" fmla="*/ 31481 w 170"/>
                  <a:gd name="T13" fmla="*/ 298594 h 313"/>
                  <a:gd name="T14" fmla="*/ 25203 w 170"/>
                  <a:gd name="T15" fmla="*/ 297290 h 313"/>
                  <a:gd name="T16" fmla="*/ 73270 w 170"/>
                  <a:gd name="T17" fmla="*/ 302263 h 313"/>
                  <a:gd name="T18" fmla="*/ 139674 w 170"/>
                  <a:gd name="T19" fmla="*/ 297290 h 313"/>
                  <a:gd name="T20" fmla="*/ 133074 w 170"/>
                  <a:gd name="T21" fmla="*/ 298594 h 313"/>
                  <a:gd name="T22" fmla="*/ 131832 w 170"/>
                  <a:gd name="T23" fmla="*/ 298594 h 313"/>
                  <a:gd name="T24" fmla="*/ 116098 w 170"/>
                  <a:gd name="T25" fmla="*/ 109979 h 313"/>
                  <a:gd name="T26" fmla="*/ 152618 w 170"/>
                  <a:gd name="T27" fmla="*/ 12620 h 313"/>
                  <a:gd name="T28" fmla="*/ 153344 w 170"/>
                  <a:gd name="T29" fmla="*/ 12620 h 313"/>
                  <a:gd name="T30" fmla="*/ 166296 w 170"/>
                  <a:gd name="T31" fmla="*/ 18333 h 313"/>
                  <a:gd name="T32" fmla="*/ 83928 w 170"/>
                  <a:gd name="T33" fmla="*/ 0 h 313"/>
                  <a:gd name="T34" fmla="*/ 93025 w 170"/>
                  <a:gd name="T35" fmla="*/ 281007 h 313"/>
                  <a:gd name="T36" fmla="*/ 100838 w 170"/>
                  <a:gd name="T37" fmla="*/ 292380 h 313"/>
                  <a:gd name="T38" fmla="*/ 73270 w 170"/>
                  <a:gd name="T39" fmla="*/ 293617 h 313"/>
                  <a:gd name="T40" fmla="*/ 62409 w 170"/>
                  <a:gd name="T41" fmla="*/ 293617 h 313"/>
                  <a:gd name="T42" fmla="*/ 70324 w 170"/>
                  <a:gd name="T43" fmla="*/ 281007 h 313"/>
                  <a:gd name="T44" fmla="*/ 93025 w 170"/>
                  <a:gd name="T45" fmla="*/ 281007 h 313"/>
                  <a:gd name="T46" fmla="*/ 126956 w 170"/>
                  <a:gd name="T47" fmla="*/ 20480 h 313"/>
                  <a:gd name="T48" fmla="*/ 117512 w 170"/>
                  <a:gd name="T49" fmla="*/ 59791 h 313"/>
                  <a:gd name="T50" fmla="*/ 107502 w 170"/>
                  <a:gd name="T51" fmla="*/ 107920 h 313"/>
                  <a:gd name="T52" fmla="*/ 94811 w 170"/>
                  <a:gd name="T53" fmla="*/ 154501 h 313"/>
                  <a:gd name="T54" fmla="*/ 68695 w 170"/>
                  <a:gd name="T55" fmla="*/ 154501 h 313"/>
                  <a:gd name="T56" fmla="*/ 55750 w 170"/>
                  <a:gd name="T57" fmla="*/ 107920 h 313"/>
                  <a:gd name="T58" fmla="*/ 45842 w 170"/>
                  <a:gd name="T59" fmla="*/ 59791 h 313"/>
                  <a:gd name="T60" fmla="*/ 37275 w 170"/>
                  <a:gd name="T61" fmla="*/ 21282 h 313"/>
                  <a:gd name="T62" fmla="*/ 74443 w 170"/>
                  <a:gd name="T63" fmla="*/ 10568 h 313"/>
                  <a:gd name="T64" fmla="*/ 126956 w 170"/>
                  <a:gd name="T65" fmla="*/ 20480 h 31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70" h="313">
                    <a:moveTo>
                      <a:pt x="86" y="0"/>
                    </a:moveTo>
                    <a:cubicBezTo>
                      <a:pt x="49" y="0"/>
                      <a:pt x="8" y="7"/>
                      <a:pt x="0" y="16"/>
                    </a:cubicBezTo>
                    <a:cubicBezTo>
                      <a:pt x="2" y="14"/>
                      <a:pt x="6" y="13"/>
                      <a:pt x="10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42" y="13"/>
                      <a:pt x="33" y="64"/>
                      <a:pt x="49" y="114"/>
                    </a:cubicBezTo>
                    <a:cubicBezTo>
                      <a:pt x="70" y="181"/>
                      <a:pt x="94" y="309"/>
                      <a:pt x="32" y="309"/>
                    </a:cubicBezTo>
                    <a:cubicBezTo>
                      <a:pt x="32" y="309"/>
                      <a:pt x="32" y="309"/>
                      <a:pt x="32" y="309"/>
                    </a:cubicBezTo>
                    <a:cubicBezTo>
                      <a:pt x="30" y="309"/>
                      <a:pt x="28" y="309"/>
                      <a:pt x="26" y="308"/>
                    </a:cubicBezTo>
                    <a:cubicBezTo>
                      <a:pt x="39" y="312"/>
                      <a:pt x="57" y="313"/>
                      <a:pt x="75" y="313"/>
                    </a:cubicBezTo>
                    <a:cubicBezTo>
                      <a:pt x="95" y="313"/>
                      <a:pt x="129" y="312"/>
                      <a:pt x="143" y="308"/>
                    </a:cubicBezTo>
                    <a:cubicBezTo>
                      <a:pt x="141" y="309"/>
                      <a:pt x="138" y="309"/>
                      <a:pt x="136" y="309"/>
                    </a:cubicBezTo>
                    <a:cubicBezTo>
                      <a:pt x="135" y="309"/>
                      <a:pt x="135" y="309"/>
                      <a:pt x="135" y="309"/>
                    </a:cubicBezTo>
                    <a:cubicBezTo>
                      <a:pt x="73" y="309"/>
                      <a:pt x="98" y="181"/>
                      <a:pt x="119" y="114"/>
                    </a:cubicBezTo>
                    <a:cubicBezTo>
                      <a:pt x="135" y="64"/>
                      <a:pt x="125" y="13"/>
                      <a:pt x="156" y="13"/>
                    </a:cubicBezTo>
                    <a:cubicBezTo>
                      <a:pt x="157" y="13"/>
                      <a:pt x="157" y="13"/>
                      <a:pt x="157" y="13"/>
                    </a:cubicBezTo>
                    <a:cubicBezTo>
                      <a:pt x="164" y="13"/>
                      <a:pt x="168" y="15"/>
                      <a:pt x="170" y="19"/>
                    </a:cubicBezTo>
                    <a:cubicBezTo>
                      <a:pt x="165" y="8"/>
                      <a:pt x="126" y="0"/>
                      <a:pt x="86" y="0"/>
                    </a:cubicBezTo>
                    <a:close/>
                    <a:moveTo>
                      <a:pt x="95" y="291"/>
                    </a:moveTo>
                    <a:cubicBezTo>
                      <a:pt x="97" y="299"/>
                      <a:pt x="102" y="302"/>
                      <a:pt x="103" y="303"/>
                    </a:cubicBezTo>
                    <a:cubicBezTo>
                      <a:pt x="99" y="303"/>
                      <a:pt x="79" y="304"/>
                      <a:pt x="75" y="304"/>
                    </a:cubicBezTo>
                    <a:cubicBezTo>
                      <a:pt x="71" y="304"/>
                      <a:pt x="68" y="304"/>
                      <a:pt x="64" y="304"/>
                    </a:cubicBezTo>
                    <a:cubicBezTo>
                      <a:pt x="65" y="303"/>
                      <a:pt x="69" y="299"/>
                      <a:pt x="72" y="291"/>
                    </a:cubicBezTo>
                    <a:cubicBezTo>
                      <a:pt x="79" y="265"/>
                      <a:pt x="87" y="265"/>
                      <a:pt x="95" y="291"/>
                    </a:cubicBezTo>
                    <a:close/>
                    <a:moveTo>
                      <a:pt x="130" y="21"/>
                    </a:moveTo>
                    <a:cubicBezTo>
                      <a:pt x="125" y="31"/>
                      <a:pt x="123" y="46"/>
                      <a:pt x="120" y="62"/>
                    </a:cubicBezTo>
                    <a:cubicBezTo>
                      <a:pt x="118" y="77"/>
                      <a:pt x="116" y="95"/>
                      <a:pt x="110" y="112"/>
                    </a:cubicBezTo>
                    <a:cubicBezTo>
                      <a:pt x="109" y="117"/>
                      <a:pt x="103" y="135"/>
                      <a:pt x="97" y="160"/>
                    </a:cubicBezTo>
                    <a:cubicBezTo>
                      <a:pt x="96" y="168"/>
                      <a:pt x="72" y="168"/>
                      <a:pt x="70" y="160"/>
                    </a:cubicBezTo>
                    <a:cubicBezTo>
                      <a:pt x="65" y="136"/>
                      <a:pt x="59" y="117"/>
                      <a:pt x="57" y="112"/>
                    </a:cubicBezTo>
                    <a:cubicBezTo>
                      <a:pt x="52" y="95"/>
                      <a:pt x="49" y="77"/>
                      <a:pt x="47" y="62"/>
                    </a:cubicBezTo>
                    <a:cubicBezTo>
                      <a:pt x="45" y="47"/>
                      <a:pt x="43" y="33"/>
                      <a:pt x="38" y="22"/>
                    </a:cubicBezTo>
                    <a:cubicBezTo>
                      <a:pt x="36" y="18"/>
                      <a:pt x="58" y="11"/>
                      <a:pt x="76" y="11"/>
                    </a:cubicBezTo>
                    <a:cubicBezTo>
                      <a:pt x="94" y="11"/>
                      <a:pt x="132" y="18"/>
                      <a:pt x="130" y="2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2">
                    <a:lumMod val="1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56" name="Freeform 2301"/>
              <p:cNvSpPr>
                <a:spLocks/>
              </p:cNvSpPr>
              <p:nvPr/>
            </p:nvSpPr>
            <p:spPr bwMode="auto">
              <a:xfrm>
                <a:off x="4570" y="3493"/>
                <a:ext cx="71" cy="606"/>
              </a:xfrm>
              <a:custGeom>
                <a:avLst/>
                <a:gdLst>
                  <a:gd name="T0" fmla="*/ 7943 w 30"/>
                  <a:gd name="T1" fmla="*/ 42139 h 257"/>
                  <a:gd name="T2" fmla="*/ 18798 w 30"/>
                  <a:gd name="T3" fmla="*/ 84184 h 257"/>
                  <a:gd name="T4" fmla="*/ 12832 w 30"/>
                  <a:gd name="T5" fmla="*/ 179612 h 257"/>
                  <a:gd name="T6" fmla="*/ 7062 w 30"/>
                  <a:gd name="T7" fmla="*/ 245638 h 257"/>
                  <a:gd name="T8" fmla="*/ 7062 w 30"/>
                  <a:gd name="T9" fmla="*/ 245638 h 257"/>
                  <a:gd name="T10" fmla="*/ 18798 w 30"/>
                  <a:gd name="T11" fmla="*/ 179612 h 257"/>
                  <a:gd name="T12" fmla="*/ 24561 w 30"/>
                  <a:gd name="T13" fmla="*/ 83039 h 257"/>
                  <a:gd name="T14" fmla="*/ 13746 w 30"/>
                  <a:gd name="T15" fmla="*/ 40038 h 257"/>
                  <a:gd name="T16" fmla="*/ 0 w 30"/>
                  <a:gd name="T17" fmla="*/ 0 h 257"/>
                  <a:gd name="T18" fmla="*/ 0 w 30"/>
                  <a:gd name="T19" fmla="*/ 0 h 257"/>
                  <a:gd name="T20" fmla="*/ 7943 w 30"/>
                  <a:gd name="T21" fmla="*/ 42139 h 25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" h="257">
                    <a:moveTo>
                      <a:pt x="8" y="44"/>
                    </a:moveTo>
                    <a:cubicBezTo>
                      <a:pt x="12" y="57"/>
                      <a:pt x="17" y="73"/>
                      <a:pt x="19" y="88"/>
                    </a:cubicBezTo>
                    <a:cubicBezTo>
                      <a:pt x="24" y="119"/>
                      <a:pt x="18" y="156"/>
                      <a:pt x="13" y="188"/>
                    </a:cubicBezTo>
                    <a:cubicBezTo>
                      <a:pt x="9" y="214"/>
                      <a:pt x="4" y="239"/>
                      <a:pt x="7" y="257"/>
                    </a:cubicBezTo>
                    <a:cubicBezTo>
                      <a:pt x="7" y="257"/>
                      <a:pt x="7" y="257"/>
                      <a:pt x="7" y="257"/>
                    </a:cubicBezTo>
                    <a:cubicBezTo>
                      <a:pt x="4" y="240"/>
                      <a:pt x="14" y="214"/>
                      <a:pt x="19" y="188"/>
                    </a:cubicBezTo>
                    <a:cubicBezTo>
                      <a:pt x="24" y="155"/>
                      <a:pt x="30" y="118"/>
                      <a:pt x="25" y="87"/>
                    </a:cubicBezTo>
                    <a:cubicBezTo>
                      <a:pt x="22" y="71"/>
                      <a:pt x="18" y="56"/>
                      <a:pt x="14" y="42"/>
                    </a:cubicBezTo>
                    <a:cubicBezTo>
                      <a:pt x="9" y="25"/>
                      <a:pt x="0" y="1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1"/>
                      <a:pt x="4" y="27"/>
                      <a:pt x="8" y="4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2">
                    <a:lumMod val="1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57" name="Freeform 2302"/>
              <p:cNvSpPr>
                <a:spLocks/>
              </p:cNvSpPr>
              <p:nvPr/>
            </p:nvSpPr>
            <p:spPr bwMode="auto">
              <a:xfrm>
                <a:off x="4584" y="3457"/>
                <a:ext cx="208" cy="699"/>
              </a:xfrm>
              <a:custGeom>
                <a:avLst/>
                <a:gdLst>
                  <a:gd name="T0" fmla="*/ 42047 w 88"/>
                  <a:gd name="T1" fmla="*/ 97832 h 296"/>
                  <a:gd name="T2" fmla="*/ 9956 w 88"/>
                  <a:gd name="T3" fmla="*/ 0 h 296"/>
                  <a:gd name="T4" fmla="*/ 32985 w 88"/>
                  <a:gd name="T5" fmla="*/ 91708 h 296"/>
                  <a:gd name="T6" fmla="*/ 11513 w 88"/>
                  <a:gd name="T7" fmla="*/ 272825 h 296"/>
                  <a:gd name="T8" fmla="*/ 10615 w 88"/>
                  <a:gd name="T9" fmla="*/ 272825 h 296"/>
                  <a:gd name="T10" fmla="*/ 0 w 88"/>
                  <a:gd name="T11" fmla="*/ 271956 h 296"/>
                  <a:gd name="T12" fmla="*/ 25090 w 88"/>
                  <a:gd name="T13" fmla="*/ 286321 h 296"/>
                  <a:gd name="T14" fmla="*/ 25090 w 88"/>
                  <a:gd name="T15" fmla="*/ 286321 h 296"/>
                  <a:gd name="T16" fmla="*/ 42047 w 88"/>
                  <a:gd name="T17" fmla="*/ 97832 h 29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88" h="296">
                    <a:moveTo>
                      <a:pt x="43" y="101"/>
                    </a:moveTo>
                    <a:cubicBezTo>
                      <a:pt x="28" y="54"/>
                      <a:pt x="35" y="6"/>
                      <a:pt x="10" y="0"/>
                    </a:cubicBezTo>
                    <a:cubicBezTo>
                      <a:pt x="30" y="23"/>
                      <a:pt x="23" y="61"/>
                      <a:pt x="34" y="95"/>
                    </a:cubicBezTo>
                    <a:cubicBezTo>
                      <a:pt x="56" y="162"/>
                      <a:pt x="74" y="282"/>
                      <a:pt x="12" y="282"/>
                    </a:cubicBezTo>
                    <a:cubicBezTo>
                      <a:pt x="11" y="282"/>
                      <a:pt x="11" y="282"/>
                      <a:pt x="11" y="282"/>
                    </a:cubicBezTo>
                    <a:cubicBezTo>
                      <a:pt x="7" y="282"/>
                      <a:pt x="3" y="282"/>
                      <a:pt x="0" y="281"/>
                    </a:cubicBezTo>
                    <a:cubicBezTo>
                      <a:pt x="4" y="290"/>
                      <a:pt x="12" y="296"/>
                      <a:pt x="26" y="296"/>
                    </a:cubicBezTo>
                    <a:cubicBezTo>
                      <a:pt x="26" y="296"/>
                      <a:pt x="26" y="296"/>
                      <a:pt x="26" y="296"/>
                    </a:cubicBezTo>
                    <a:cubicBezTo>
                      <a:pt x="88" y="296"/>
                      <a:pt x="64" y="168"/>
                      <a:pt x="43" y="101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2">
                    <a:lumMod val="1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58" name="Freeform 2303"/>
              <p:cNvSpPr>
                <a:spLocks/>
              </p:cNvSpPr>
              <p:nvPr/>
            </p:nvSpPr>
            <p:spPr bwMode="auto">
              <a:xfrm>
                <a:off x="4896" y="3493"/>
                <a:ext cx="71" cy="606"/>
              </a:xfrm>
              <a:custGeom>
                <a:avLst/>
                <a:gdLst>
                  <a:gd name="T0" fmla="*/ 21620 w 30"/>
                  <a:gd name="T1" fmla="*/ 42139 h 257"/>
                  <a:gd name="T2" fmla="*/ 10922 w 30"/>
                  <a:gd name="T3" fmla="*/ 84184 h 257"/>
                  <a:gd name="T4" fmla="*/ 16713 w 30"/>
                  <a:gd name="T5" fmla="*/ 179612 h 257"/>
                  <a:gd name="T6" fmla="*/ 23754 w 30"/>
                  <a:gd name="T7" fmla="*/ 245638 h 257"/>
                  <a:gd name="T8" fmla="*/ 23754 w 30"/>
                  <a:gd name="T9" fmla="*/ 245638 h 257"/>
                  <a:gd name="T10" fmla="*/ 11573 w 30"/>
                  <a:gd name="T11" fmla="*/ 179612 h 257"/>
                  <a:gd name="T12" fmla="*/ 5808 w 30"/>
                  <a:gd name="T13" fmla="*/ 83039 h 257"/>
                  <a:gd name="T14" fmla="*/ 16713 w 30"/>
                  <a:gd name="T15" fmla="*/ 40038 h 257"/>
                  <a:gd name="T16" fmla="*/ 29545 w 30"/>
                  <a:gd name="T17" fmla="*/ 0 h 257"/>
                  <a:gd name="T18" fmla="*/ 29545 w 30"/>
                  <a:gd name="T19" fmla="*/ 0 h 257"/>
                  <a:gd name="T20" fmla="*/ 21620 w 30"/>
                  <a:gd name="T21" fmla="*/ 42139 h 25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0" h="257">
                    <a:moveTo>
                      <a:pt x="22" y="44"/>
                    </a:moveTo>
                    <a:cubicBezTo>
                      <a:pt x="18" y="57"/>
                      <a:pt x="14" y="73"/>
                      <a:pt x="11" y="88"/>
                    </a:cubicBezTo>
                    <a:cubicBezTo>
                      <a:pt x="6" y="119"/>
                      <a:pt x="12" y="156"/>
                      <a:pt x="17" y="188"/>
                    </a:cubicBezTo>
                    <a:cubicBezTo>
                      <a:pt x="21" y="214"/>
                      <a:pt x="26" y="239"/>
                      <a:pt x="24" y="257"/>
                    </a:cubicBezTo>
                    <a:cubicBezTo>
                      <a:pt x="24" y="257"/>
                      <a:pt x="24" y="257"/>
                      <a:pt x="24" y="257"/>
                    </a:cubicBezTo>
                    <a:cubicBezTo>
                      <a:pt x="26" y="240"/>
                      <a:pt x="16" y="214"/>
                      <a:pt x="12" y="188"/>
                    </a:cubicBezTo>
                    <a:cubicBezTo>
                      <a:pt x="6" y="155"/>
                      <a:pt x="0" y="118"/>
                      <a:pt x="6" y="87"/>
                    </a:cubicBezTo>
                    <a:cubicBezTo>
                      <a:pt x="8" y="71"/>
                      <a:pt x="13" y="56"/>
                      <a:pt x="17" y="42"/>
                    </a:cubicBezTo>
                    <a:cubicBezTo>
                      <a:pt x="21" y="25"/>
                      <a:pt x="30" y="10"/>
                      <a:pt x="30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11"/>
                      <a:pt x="27" y="27"/>
                      <a:pt x="22" y="4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2">
                    <a:lumMod val="1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59" name="Freeform 2304"/>
              <p:cNvSpPr>
                <a:spLocks/>
              </p:cNvSpPr>
              <p:nvPr/>
            </p:nvSpPr>
            <p:spPr bwMode="auto">
              <a:xfrm>
                <a:off x="4785" y="3490"/>
                <a:ext cx="120" cy="612"/>
              </a:xfrm>
              <a:custGeom>
                <a:avLst/>
                <a:gdLst>
                  <a:gd name="T0" fmla="*/ 39508 w 51"/>
                  <a:gd name="T1" fmla="*/ 34974 h 259"/>
                  <a:gd name="T2" fmla="*/ 29856 w 51"/>
                  <a:gd name="T3" fmla="*/ 84796 h 259"/>
                  <a:gd name="T4" fmla="*/ 15944 w 51"/>
                  <a:gd name="T5" fmla="*/ 251702 h 259"/>
                  <a:gd name="T6" fmla="*/ 15944 w 51"/>
                  <a:gd name="T7" fmla="*/ 251702 h 259"/>
                  <a:gd name="T8" fmla="*/ 32736 w 51"/>
                  <a:gd name="T9" fmla="*/ 93345 h 259"/>
                  <a:gd name="T10" fmla="*/ 43134 w 51"/>
                  <a:gd name="T11" fmla="*/ 37783 h 259"/>
                  <a:gd name="T12" fmla="*/ 47873 w 51"/>
                  <a:gd name="T13" fmla="*/ 0 h 259"/>
                  <a:gd name="T14" fmla="*/ 47873 w 51"/>
                  <a:gd name="T15" fmla="*/ 0 h 259"/>
                  <a:gd name="T16" fmla="*/ 39508 w 51"/>
                  <a:gd name="T17" fmla="*/ 34974 h 2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1" h="259">
                    <a:moveTo>
                      <a:pt x="42" y="36"/>
                    </a:moveTo>
                    <a:cubicBezTo>
                      <a:pt x="40" y="51"/>
                      <a:pt x="37" y="69"/>
                      <a:pt x="32" y="87"/>
                    </a:cubicBezTo>
                    <a:cubicBezTo>
                      <a:pt x="14" y="142"/>
                      <a:pt x="1" y="220"/>
                      <a:pt x="17" y="259"/>
                    </a:cubicBezTo>
                    <a:cubicBezTo>
                      <a:pt x="17" y="259"/>
                      <a:pt x="17" y="259"/>
                      <a:pt x="17" y="259"/>
                    </a:cubicBezTo>
                    <a:cubicBezTo>
                      <a:pt x="0" y="218"/>
                      <a:pt x="21" y="140"/>
                      <a:pt x="35" y="96"/>
                    </a:cubicBezTo>
                    <a:cubicBezTo>
                      <a:pt x="41" y="78"/>
                      <a:pt x="44" y="55"/>
                      <a:pt x="46" y="39"/>
                    </a:cubicBezTo>
                    <a:cubicBezTo>
                      <a:pt x="48" y="25"/>
                      <a:pt x="48" y="9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10"/>
                      <a:pt x="44" y="21"/>
                      <a:pt x="42" y="3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2">
                    <a:lumMod val="1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60" name="Freeform 2305"/>
              <p:cNvSpPr>
                <a:spLocks/>
              </p:cNvSpPr>
              <p:nvPr/>
            </p:nvSpPr>
            <p:spPr bwMode="auto">
              <a:xfrm>
                <a:off x="4905" y="3495"/>
                <a:ext cx="62" cy="607"/>
              </a:xfrm>
              <a:custGeom>
                <a:avLst/>
                <a:gdLst>
                  <a:gd name="T0" fmla="*/ 27228 w 26"/>
                  <a:gd name="T1" fmla="*/ 0 h 257"/>
                  <a:gd name="T2" fmla="*/ 16719 w 26"/>
                  <a:gd name="T3" fmla="*/ 41822 h 257"/>
                  <a:gd name="T4" fmla="*/ 5327 w 26"/>
                  <a:gd name="T5" fmla="*/ 85273 h 257"/>
                  <a:gd name="T6" fmla="*/ 11418 w 26"/>
                  <a:gd name="T7" fmla="*/ 182135 h 257"/>
                  <a:gd name="T8" fmla="*/ 13585 w 26"/>
                  <a:gd name="T9" fmla="*/ 189911 h 257"/>
                  <a:gd name="T10" fmla="*/ 19664 w 26"/>
                  <a:gd name="T11" fmla="*/ 248948 h 257"/>
                  <a:gd name="T12" fmla="*/ 19664 w 26"/>
                  <a:gd name="T13" fmla="*/ 248948 h 257"/>
                  <a:gd name="T14" fmla="*/ 16719 w 26"/>
                  <a:gd name="T15" fmla="*/ 189911 h 257"/>
                  <a:gd name="T16" fmla="*/ 15808 w 26"/>
                  <a:gd name="T17" fmla="*/ 182135 h 257"/>
                  <a:gd name="T18" fmla="*/ 9178 w 26"/>
                  <a:gd name="T19" fmla="*/ 86076 h 257"/>
                  <a:gd name="T20" fmla="*/ 20989 w 26"/>
                  <a:gd name="T21" fmla="*/ 42686 h 257"/>
                  <a:gd name="T22" fmla="*/ 27228 w 26"/>
                  <a:gd name="T23" fmla="*/ 0 h 25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6" h="257">
                    <a:moveTo>
                      <a:pt x="26" y="0"/>
                    </a:moveTo>
                    <a:cubicBezTo>
                      <a:pt x="26" y="9"/>
                      <a:pt x="22" y="23"/>
                      <a:pt x="16" y="43"/>
                    </a:cubicBezTo>
                    <a:cubicBezTo>
                      <a:pt x="12" y="57"/>
                      <a:pt x="8" y="72"/>
                      <a:pt x="5" y="88"/>
                    </a:cubicBezTo>
                    <a:cubicBezTo>
                      <a:pt x="0" y="119"/>
                      <a:pt x="6" y="156"/>
                      <a:pt x="11" y="188"/>
                    </a:cubicBezTo>
                    <a:cubicBezTo>
                      <a:pt x="13" y="196"/>
                      <a:pt x="13" y="196"/>
                      <a:pt x="13" y="196"/>
                    </a:cubicBezTo>
                    <a:cubicBezTo>
                      <a:pt x="16" y="219"/>
                      <a:pt x="22" y="241"/>
                      <a:pt x="19" y="257"/>
                    </a:cubicBezTo>
                    <a:cubicBezTo>
                      <a:pt x="19" y="257"/>
                      <a:pt x="19" y="257"/>
                      <a:pt x="19" y="257"/>
                    </a:cubicBezTo>
                    <a:cubicBezTo>
                      <a:pt x="22" y="240"/>
                      <a:pt x="20" y="219"/>
                      <a:pt x="16" y="196"/>
                    </a:cubicBezTo>
                    <a:cubicBezTo>
                      <a:pt x="15" y="188"/>
                      <a:pt x="15" y="188"/>
                      <a:pt x="15" y="188"/>
                    </a:cubicBezTo>
                    <a:cubicBezTo>
                      <a:pt x="10" y="155"/>
                      <a:pt x="4" y="119"/>
                      <a:pt x="9" y="89"/>
                    </a:cubicBezTo>
                    <a:cubicBezTo>
                      <a:pt x="11" y="73"/>
                      <a:pt x="16" y="58"/>
                      <a:pt x="20" y="44"/>
                    </a:cubicBezTo>
                    <a:cubicBezTo>
                      <a:pt x="25" y="24"/>
                      <a:pt x="26" y="10"/>
                      <a:pt x="26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2">
                    <a:lumMod val="1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61" name="Freeform 2306"/>
              <p:cNvSpPr>
                <a:spLocks/>
              </p:cNvSpPr>
              <p:nvPr/>
            </p:nvSpPr>
            <p:spPr bwMode="auto">
              <a:xfrm>
                <a:off x="4896" y="3495"/>
                <a:ext cx="68" cy="607"/>
              </a:xfrm>
              <a:custGeom>
                <a:avLst/>
                <a:gdLst>
                  <a:gd name="T0" fmla="*/ 19134 w 29"/>
                  <a:gd name="T1" fmla="*/ 42686 h 257"/>
                  <a:gd name="T2" fmla="*/ 9011 w 29"/>
                  <a:gd name="T3" fmla="*/ 85273 h 257"/>
                  <a:gd name="T4" fmla="*/ 14812 w 29"/>
                  <a:gd name="T5" fmla="*/ 182135 h 257"/>
                  <a:gd name="T6" fmla="*/ 21129 w 29"/>
                  <a:gd name="T7" fmla="*/ 248948 h 257"/>
                  <a:gd name="T8" fmla="*/ 21129 w 29"/>
                  <a:gd name="T9" fmla="*/ 248948 h 257"/>
                  <a:gd name="T10" fmla="*/ 10134 w 29"/>
                  <a:gd name="T11" fmla="*/ 182135 h 257"/>
                  <a:gd name="T12" fmla="*/ 4678 w 29"/>
                  <a:gd name="T13" fmla="*/ 84021 h 257"/>
                  <a:gd name="T14" fmla="*/ 14812 w 29"/>
                  <a:gd name="T15" fmla="*/ 40645 h 257"/>
                  <a:gd name="T16" fmla="*/ 26457 w 29"/>
                  <a:gd name="T17" fmla="*/ 0 h 257"/>
                  <a:gd name="T18" fmla="*/ 26457 w 29"/>
                  <a:gd name="T19" fmla="*/ 0 h 257"/>
                  <a:gd name="T20" fmla="*/ 19134 w 29"/>
                  <a:gd name="T21" fmla="*/ 42686 h 25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9" h="257">
                    <a:moveTo>
                      <a:pt x="21" y="44"/>
                    </a:moveTo>
                    <a:cubicBezTo>
                      <a:pt x="17" y="57"/>
                      <a:pt x="13" y="73"/>
                      <a:pt x="10" y="88"/>
                    </a:cubicBezTo>
                    <a:cubicBezTo>
                      <a:pt x="5" y="119"/>
                      <a:pt x="11" y="155"/>
                      <a:pt x="16" y="188"/>
                    </a:cubicBezTo>
                    <a:cubicBezTo>
                      <a:pt x="20" y="214"/>
                      <a:pt x="25" y="239"/>
                      <a:pt x="23" y="257"/>
                    </a:cubicBezTo>
                    <a:cubicBezTo>
                      <a:pt x="23" y="257"/>
                      <a:pt x="23" y="257"/>
                      <a:pt x="23" y="257"/>
                    </a:cubicBezTo>
                    <a:cubicBezTo>
                      <a:pt x="25" y="239"/>
                      <a:pt x="15" y="214"/>
                      <a:pt x="11" y="188"/>
                    </a:cubicBezTo>
                    <a:cubicBezTo>
                      <a:pt x="6" y="155"/>
                      <a:pt x="0" y="118"/>
                      <a:pt x="5" y="87"/>
                    </a:cubicBezTo>
                    <a:cubicBezTo>
                      <a:pt x="8" y="71"/>
                      <a:pt x="12" y="56"/>
                      <a:pt x="16" y="42"/>
                    </a:cubicBezTo>
                    <a:cubicBezTo>
                      <a:pt x="20" y="25"/>
                      <a:pt x="29" y="1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1"/>
                      <a:pt x="26" y="27"/>
                      <a:pt x="21" y="4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2">
                    <a:lumMod val="1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62" name="Freeform 2307"/>
              <p:cNvSpPr>
                <a:spLocks/>
              </p:cNvSpPr>
              <p:nvPr/>
            </p:nvSpPr>
            <p:spPr bwMode="auto">
              <a:xfrm>
                <a:off x="4646" y="3455"/>
                <a:ext cx="75" cy="52"/>
              </a:xfrm>
              <a:custGeom>
                <a:avLst/>
                <a:gdLst>
                  <a:gd name="T0" fmla="*/ 29213 w 32"/>
                  <a:gd name="T1" fmla="*/ 0 h 22"/>
                  <a:gd name="T2" fmla="*/ 8986 w 32"/>
                  <a:gd name="T3" fmla="*/ 21469 h 22"/>
                  <a:gd name="T4" fmla="*/ 7427 w 32"/>
                  <a:gd name="T5" fmla="*/ 2971 h 2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" h="22">
                    <a:moveTo>
                      <a:pt x="32" y="0"/>
                    </a:moveTo>
                    <a:cubicBezTo>
                      <a:pt x="19" y="4"/>
                      <a:pt x="13" y="8"/>
                      <a:pt x="10" y="22"/>
                    </a:cubicBezTo>
                    <a:cubicBezTo>
                      <a:pt x="8" y="15"/>
                      <a:pt x="0" y="6"/>
                      <a:pt x="8" y="3"/>
                    </a:cubicBezTo>
                  </a:path>
                </a:pathLst>
              </a:custGeom>
              <a:grpFill/>
              <a:ln w="9525">
                <a:solidFill>
                  <a:schemeClr val="bg2">
                    <a:lumMod val="1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63" name="Freeform 2308"/>
              <p:cNvSpPr>
                <a:spLocks/>
              </p:cNvSpPr>
              <p:nvPr/>
            </p:nvSpPr>
            <p:spPr bwMode="auto">
              <a:xfrm>
                <a:off x="4660" y="3445"/>
                <a:ext cx="222" cy="29"/>
              </a:xfrm>
              <a:custGeom>
                <a:avLst/>
                <a:gdLst>
                  <a:gd name="T0" fmla="*/ 0 w 94"/>
                  <a:gd name="T1" fmla="*/ 11530 h 12"/>
                  <a:gd name="T2" fmla="*/ 869 w 94"/>
                  <a:gd name="T3" fmla="*/ 12932 h 12"/>
                  <a:gd name="T4" fmla="*/ 53256 w 94"/>
                  <a:gd name="T5" fmla="*/ 3376 h 12"/>
                  <a:gd name="T6" fmla="*/ 90219 w 94"/>
                  <a:gd name="T7" fmla="*/ 13918 h 12"/>
                  <a:gd name="T8" fmla="*/ 90970 w 94"/>
                  <a:gd name="T9" fmla="*/ 13918 h 12"/>
                  <a:gd name="T10" fmla="*/ 44615 w 94"/>
                  <a:gd name="T11" fmla="*/ 0 h 12"/>
                  <a:gd name="T12" fmla="*/ 0 w 94"/>
                  <a:gd name="T13" fmla="*/ 1153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4" h="12">
                    <a:moveTo>
                      <a:pt x="0" y="10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4" y="7"/>
                      <a:pt x="35" y="3"/>
                      <a:pt x="55" y="3"/>
                    </a:cubicBezTo>
                    <a:cubicBezTo>
                      <a:pt x="76" y="3"/>
                      <a:pt x="91" y="7"/>
                      <a:pt x="93" y="12"/>
                    </a:cubicBezTo>
                    <a:cubicBezTo>
                      <a:pt x="94" y="12"/>
                      <a:pt x="94" y="12"/>
                      <a:pt x="94" y="12"/>
                    </a:cubicBezTo>
                    <a:cubicBezTo>
                      <a:pt x="90" y="4"/>
                      <a:pt x="64" y="0"/>
                      <a:pt x="46" y="0"/>
                    </a:cubicBezTo>
                    <a:cubicBezTo>
                      <a:pt x="27" y="0"/>
                      <a:pt x="5" y="5"/>
                      <a:pt x="0" y="1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2">
                    <a:lumMod val="1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64" name="Freeform 2309"/>
              <p:cNvSpPr>
                <a:spLocks/>
              </p:cNvSpPr>
              <p:nvPr/>
            </p:nvSpPr>
            <p:spPr bwMode="auto">
              <a:xfrm>
                <a:off x="4499" y="3457"/>
                <a:ext cx="293" cy="699"/>
              </a:xfrm>
              <a:custGeom>
                <a:avLst/>
                <a:gdLst>
                  <a:gd name="T0" fmla="*/ 60412 w 124"/>
                  <a:gd name="T1" fmla="*/ 286321 h 296"/>
                  <a:gd name="T2" fmla="*/ 76898 w 124"/>
                  <a:gd name="T3" fmla="*/ 97832 h 296"/>
                  <a:gd name="T4" fmla="*/ 39843 w 124"/>
                  <a:gd name="T5" fmla="*/ 0 h 296"/>
                  <a:gd name="T6" fmla="*/ 38971 w 124"/>
                  <a:gd name="T7" fmla="*/ 0 h 296"/>
                  <a:gd name="T8" fmla="*/ 43522 w 124"/>
                  <a:gd name="T9" fmla="*/ 97832 h 296"/>
                  <a:gd name="T10" fmla="*/ 60412 w 124"/>
                  <a:gd name="T11" fmla="*/ 286321 h 2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4" h="296">
                    <a:moveTo>
                      <a:pt x="62" y="296"/>
                    </a:moveTo>
                    <a:cubicBezTo>
                      <a:pt x="124" y="296"/>
                      <a:pt x="100" y="168"/>
                      <a:pt x="79" y="101"/>
                    </a:cubicBezTo>
                    <a:cubicBezTo>
                      <a:pt x="63" y="51"/>
                      <a:pt x="72" y="0"/>
                      <a:pt x="41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9" y="0"/>
                      <a:pt x="36" y="49"/>
                      <a:pt x="45" y="101"/>
                    </a:cubicBezTo>
                    <a:cubicBezTo>
                      <a:pt x="59" y="179"/>
                      <a:pt x="0" y="296"/>
                      <a:pt x="62" y="296"/>
                    </a:cubicBezTo>
                    <a:close/>
                  </a:path>
                </a:pathLst>
              </a:custGeom>
              <a:grpFill/>
              <a:ln w="7938" cap="rnd">
                <a:solidFill>
                  <a:schemeClr val="bg2">
                    <a:lumMod val="1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65" name="Freeform 2310"/>
              <p:cNvSpPr>
                <a:spLocks/>
              </p:cNvSpPr>
              <p:nvPr/>
            </p:nvSpPr>
            <p:spPr bwMode="auto">
              <a:xfrm>
                <a:off x="4743" y="3457"/>
                <a:ext cx="295" cy="699"/>
              </a:xfrm>
              <a:custGeom>
                <a:avLst/>
                <a:gdLst>
                  <a:gd name="T0" fmla="*/ 59595 w 125"/>
                  <a:gd name="T1" fmla="*/ 286321 h 296"/>
                  <a:gd name="T2" fmla="*/ 44458 w 125"/>
                  <a:gd name="T3" fmla="*/ 97832 h 296"/>
                  <a:gd name="T4" fmla="*/ 79997 w 125"/>
                  <a:gd name="T5" fmla="*/ 0 h 296"/>
                  <a:gd name="T6" fmla="*/ 80681 w 125"/>
                  <a:gd name="T7" fmla="*/ 0 h 296"/>
                  <a:gd name="T8" fmla="*/ 75841 w 125"/>
                  <a:gd name="T9" fmla="*/ 97832 h 296"/>
                  <a:gd name="T10" fmla="*/ 60831 w 125"/>
                  <a:gd name="T11" fmla="*/ 286321 h 296"/>
                  <a:gd name="T12" fmla="*/ 59595 w 125"/>
                  <a:gd name="T13" fmla="*/ 286321 h 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5" h="296">
                    <a:moveTo>
                      <a:pt x="62" y="296"/>
                    </a:moveTo>
                    <a:cubicBezTo>
                      <a:pt x="0" y="296"/>
                      <a:pt x="25" y="168"/>
                      <a:pt x="46" y="101"/>
                    </a:cubicBezTo>
                    <a:cubicBezTo>
                      <a:pt x="62" y="51"/>
                      <a:pt x="52" y="0"/>
                      <a:pt x="83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115" y="0"/>
                      <a:pt x="88" y="49"/>
                      <a:pt x="79" y="101"/>
                    </a:cubicBezTo>
                    <a:cubicBezTo>
                      <a:pt x="66" y="179"/>
                      <a:pt x="125" y="296"/>
                      <a:pt x="63" y="296"/>
                    </a:cubicBezTo>
                    <a:lnTo>
                      <a:pt x="62" y="296"/>
                    </a:lnTo>
                    <a:close/>
                  </a:path>
                </a:pathLst>
              </a:custGeom>
              <a:grpFill/>
              <a:ln w="7938" cap="rnd">
                <a:solidFill>
                  <a:schemeClr val="bg2">
                    <a:lumMod val="1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66" name="Freeform 2311"/>
              <p:cNvSpPr>
                <a:spLocks/>
              </p:cNvSpPr>
              <p:nvPr/>
            </p:nvSpPr>
            <p:spPr bwMode="auto">
              <a:xfrm>
                <a:off x="4570" y="3427"/>
                <a:ext cx="402" cy="739"/>
              </a:xfrm>
              <a:custGeom>
                <a:avLst/>
                <a:gdLst>
                  <a:gd name="T0" fmla="*/ 83928 w 170"/>
                  <a:gd name="T1" fmla="*/ 0 h 313"/>
                  <a:gd name="T2" fmla="*/ 0 w 170"/>
                  <a:gd name="T3" fmla="*/ 15569 h 313"/>
                  <a:gd name="T4" fmla="*/ 9970 w 170"/>
                  <a:gd name="T5" fmla="*/ 12620 h 313"/>
                  <a:gd name="T6" fmla="*/ 10658 w 170"/>
                  <a:gd name="T7" fmla="*/ 12620 h 313"/>
                  <a:gd name="T8" fmla="*/ 47904 w 170"/>
                  <a:gd name="T9" fmla="*/ 109979 h 313"/>
                  <a:gd name="T10" fmla="*/ 31481 w 170"/>
                  <a:gd name="T11" fmla="*/ 298594 h 313"/>
                  <a:gd name="T12" fmla="*/ 31481 w 170"/>
                  <a:gd name="T13" fmla="*/ 298594 h 313"/>
                  <a:gd name="T14" fmla="*/ 25203 w 170"/>
                  <a:gd name="T15" fmla="*/ 297290 h 313"/>
                  <a:gd name="T16" fmla="*/ 73270 w 170"/>
                  <a:gd name="T17" fmla="*/ 302263 h 313"/>
                  <a:gd name="T18" fmla="*/ 139674 w 170"/>
                  <a:gd name="T19" fmla="*/ 297290 h 313"/>
                  <a:gd name="T20" fmla="*/ 133074 w 170"/>
                  <a:gd name="T21" fmla="*/ 298594 h 313"/>
                  <a:gd name="T22" fmla="*/ 131832 w 170"/>
                  <a:gd name="T23" fmla="*/ 298594 h 313"/>
                  <a:gd name="T24" fmla="*/ 116098 w 170"/>
                  <a:gd name="T25" fmla="*/ 109979 h 313"/>
                  <a:gd name="T26" fmla="*/ 152618 w 170"/>
                  <a:gd name="T27" fmla="*/ 12620 h 313"/>
                  <a:gd name="T28" fmla="*/ 153344 w 170"/>
                  <a:gd name="T29" fmla="*/ 12620 h 313"/>
                  <a:gd name="T30" fmla="*/ 166296 w 170"/>
                  <a:gd name="T31" fmla="*/ 18333 h 313"/>
                  <a:gd name="T32" fmla="*/ 83928 w 170"/>
                  <a:gd name="T33" fmla="*/ 0 h 31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70" h="313">
                    <a:moveTo>
                      <a:pt x="86" y="0"/>
                    </a:moveTo>
                    <a:cubicBezTo>
                      <a:pt x="49" y="0"/>
                      <a:pt x="8" y="7"/>
                      <a:pt x="0" y="16"/>
                    </a:cubicBezTo>
                    <a:cubicBezTo>
                      <a:pt x="2" y="14"/>
                      <a:pt x="6" y="13"/>
                      <a:pt x="10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42" y="13"/>
                      <a:pt x="33" y="64"/>
                      <a:pt x="49" y="114"/>
                    </a:cubicBezTo>
                    <a:cubicBezTo>
                      <a:pt x="70" y="181"/>
                      <a:pt x="94" y="309"/>
                      <a:pt x="32" y="309"/>
                    </a:cubicBezTo>
                    <a:cubicBezTo>
                      <a:pt x="32" y="309"/>
                      <a:pt x="32" y="309"/>
                      <a:pt x="32" y="309"/>
                    </a:cubicBezTo>
                    <a:cubicBezTo>
                      <a:pt x="30" y="309"/>
                      <a:pt x="28" y="309"/>
                      <a:pt x="26" y="308"/>
                    </a:cubicBezTo>
                    <a:cubicBezTo>
                      <a:pt x="39" y="312"/>
                      <a:pt x="57" y="313"/>
                      <a:pt x="75" y="313"/>
                    </a:cubicBezTo>
                    <a:cubicBezTo>
                      <a:pt x="95" y="313"/>
                      <a:pt x="129" y="312"/>
                      <a:pt x="143" y="308"/>
                    </a:cubicBezTo>
                    <a:cubicBezTo>
                      <a:pt x="141" y="309"/>
                      <a:pt x="138" y="309"/>
                      <a:pt x="136" y="309"/>
                    </a:cubicBezTo>
                    <a:cubicBezTo>
                      <a:pt x="135" y="309"/>
                      <a:pt x="135" y="309"/>
                      <a:pt x="135" y="309"/>
                    </a:cubicBezTo>
                    <a:cubicBezTo>
                      <a:pt x="73" y="309"/>
                      <a:pt x="98" y="181"/>
                      <a:pt x="119" y="114"/>
                    </a:cubicBezTo>
                    <a:cubicBezTo>
                      <a:pt x="135" y="64"/>
                      <a:pt x="125" y="13"/>
                      <a:pt x="156" y="13"/>
                    </a:cubicBezTo>
                    <a:cubicBezTo>
                      <a:pt x="157" y="13"/>
                      <a:pt x="157" y="13"/>
                      <a:pt x="157" y="13"/>
                    </a:cubicBezTo>
                    <a:cubicBezTo>
                      <a:pt x="164" y="13"/>
                      <a:pt x="168" y="15"/>
                      <a:pt x="170" y="19"/>
                    </a:cubicBezTo>
                    <a:cubicBezTo>
                      <a:pt x="165" y="8"/>
                      <a:pt x="126" y="0"/>
                      <a:pt x="86" y="0"/>
                    </a:cubicBezTo>
                    <a:close/>
                  </a:path>
                </a:pathLst>
              </a:custGeom>
              <a:grpFill/>
              <a:ln w="7938" cap="rnd">
                <a:solidFill>
                  <a:schemeClr val="bg2">
                    <a:lumMod val="1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67" name="Freeform 2312"/>
              <p:cNvSpPr>
                <a:spLocks/>
              </p:cNvSpPr>
              <p:nvPr/>
            </p:nvSpPr>
            <p:spPr bwMode="auto">
              <a:xfrm>
                <a:off x="4702" y="4137"/>
                <a:ext cx="135" cy="7"/>
              </a:xfrm>
              <a:custGeom>
                <a:avLst/>
                <a:gdLst>
                  <a:gd name="T0" fmla="*/ 0 w 57"/>
                  <a:gd name="T1" fmla="*/ 828 h 3"/>
                  <a:gd name="T2" fmla="*/ 19611 w 57"/>
                  <a:gd name="T3" fmla="*/ 2553 h 3"/>
                  <a:gd name="T4" fmla="*/ 56475 w 57"/>
                  <a:gd name="T5" fmla="*/ 0 h 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7" h="3">
                    <a:moveTo>
                      <a:pt x="0" y="1"/>
                    </a:moveTo>
                    <a:cubicBezTo>
                      <a:pt x="5" y="2"/>
                      <a:pt x="12" y="3"/>
                      <a:pt x="20" y="3"/>
                    </a:cubicBezTo>
                    <a:cubicBezTo>
                      <a:pt x="27" y="3"/>
                      <a:pt x="51" y="2"/>
                      <a:pt x="57" y="0"/>
                    </a:cubicBezTo>
                  </a:path>
                </a:pathLst>
              </a:custGeom>
              <a:grpFill/>
              <a:ln w="7938" cap="rnd">
                <a:solidFill>
                  <a:schemeClr val="bg2">
                    <a:lumMod val="1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68" name="Freeform 2313"/>
              <p:cNvSpPr>
                <a:spLocks/>
              </p:cNvSpPr>
              <p:nvPr/>
            </p:nvSpPr>
            <p:spPr bwMode="auto">
              <a:xfrm>
                <a:off x="4658" y="3452"/>
                <a:ext cx="229" cy="26"/>
              </a:xfrm>
              <a:custGeom>
                <a:avLst/>
                <a:gdLst>
                  <a:gd name="T0" fmla="*/ 93656 w 97"/>
                  <a:gd name="T1" fmla="*/ 10615 h 11"/>
                  <a:gd name="T2" fmla="*/ 48328 w 97"/>
                  <a:gd name="T3" fmla="*/ 0 h 11"/>
                  <a:gd name="T4" fmla="*/ 0 w 97"/>
                  <a:gd name="T5" fmla="*/ 8705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7" h="11">
                    <a:moveTo>
                      <a:pt x="97" y="11"/>
                    </a:moveTo>
                    <a:cubicBezTo>
                      <a:pt x="95" y="6"/>
                      <a:pt x="70" y="0"/>
                      <a:pt x="50" y="0"/>
                    </a:cubicBezTo>
                    <a:cubicBezTo>
                      <a:pt x="31" y="0"/>
                      <a:pt x="5" y="4"/>
                      <a:pt x="0" y="9"/>
                    </a:cubicBezTo>
                  </a:path>
                </a:pathLst>
              </a:custGeom>
              <a:grpFill/>
              <a:ln w="7938" cap="rnd">
                <a:solidFill>
                  <a:schemeClr val="bg2">
                    <a:lumMod val="10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endParaRPr lang="fr-FR" sz="2800"/>
              </a:p>
            </p:txBody>
          </p:sp>
          <p:sp>
            <p:nvSpPr>
              <p:cNvPr id="69" name="Freeform 2314"/>
              <p:cNvSpPr>
                <a:spLocks/>
              </p:cNvSpPr>
              <p:nvPr/>
            </p:nvSpPr>
            <p:spPr bwMode="auto">
              <a:xfrm>
                <a:off x="4813" y="3533"/>
                <a:ext cx="45" cy="217"/>
              </a:xfrm>
              <a:custGeom>
                <a:avLst/>
                <a:gdLst>
                  <a:gd name="T0" fmla="*/ 18853 w 19"/>
                  <a:gd name="T1" fmla="*/ 0 h 92"/>
                  <a:gd name="T2" fmla="*/ 11612 w 19"/>
                  <a:gd name="T3" fmla="*/ 45992 h 92"/>
                  <a:gd name="T4" fmla="*/ 0 w 19"/>
                  <a:gd name="T5" fmla="*/ 88180 h 92"/>
                  <a:gd name="T6" fmla="*/ 10068 w 19"/>
                  <a:gd name="T7" fmla="*/ 42188 h 92"/>
                  <a:gd name="T8" fmla="*/ 18853 w 19"/>
                  <a:gd name="T9" fmla="*/ 0 h 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92">
                    <a:moveTo>
                      <a:pt x="19" y="0"/>
                    </a:moveTo>
                    <a:cubicBezTo>
                      <a:pt x="18" y="11"/>
                      <a:pt x="16" y="34"/>
                      <a:pt x="12" y="48"/>
                    </a:cubicBezTo>
                    <a:cubicBezTo>
                      <a:pt x="9" y="61"/>
                      <a:pt x="3" y="81"/>
                      <a:pt x="0" y="92"/>
                    </a:cubicBezTo>
                    <a:cubicBezTo>
                      <a:pt x="0" y="79"/>
                      <a:pt x="8" y="51"/>
                      <a:pt x="10" y="44"/>
                    </a:cubicBezTo>
                    <a:cubicBezTo>
                      <a:pt x="12" y="37"/>
                      <a:pt x="15" y="12"/>
                      <a:pt x="19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2">
                    <a:lumMod val="1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 sz="2800"/>
              </a:p>
            </p:txBody>
          </p:sp>
        </p:grpSp>
        <p:sp>
          <p:nvSpPr>
            <p:cNvPr id="27" name="ZoneTexte 26"/>
            <p:cNvSpPr txBox="1"/>
            <p:nvPr/>
          </p:nvSpPr>
          <p:spPr>
            <a:xfrm>
              <a:off x="5395848" y="2980598"/>
              <a:ext cx="461856" cy="21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 smtClean="0"/>
                <a:t>InsP</a:t>
              </a:r>
              <a:r>
                <a:rPr lang="fr-FR" sz="1000" b="1" baseline="-25000" dirty="0" smtClean="0"/>
                <a:t>3</a:t>
              </a:r>
              <a:r>
                <a:rPr lang="fr-FR" sz="1000" b="1" dirty="0" smtClean="0"/>
                <a:t>R</a:t>
              </a:r>
              <a:endParaRPr lang="fr-FR" sz="1000" b="1" dirty="0"/>
            </a:p>
          </p:txBody>
        </p:sp>
        <p:pic>
          <p:nvPicPr>
            <p:cNvPr id="71" name="Picture 1620" descr="H:\DOM_DMA_DIM\INTERNET\Projets web\SMART\cliparts\A l'échelle de la cellule\récepteurs\receptor_tm_09.em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968466" flipV="1">
              <a:off x="2628491" y="2224400"/>
              <a:ext cx="344344" cy="743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7" name="Group 2362"/>
            <p:cNvGrpSpPr>
              <a:grpSpLocks/>
            </p:cNvGrpSpPr>
            <p:nvPr/>
          </p:nvGrpSpPr>
          <p:grpSpPr bwMode="auto">
            <a:xfrm rot="7289525">
              <a:off x="7538886" y="2581347"/>
              <a:ext cx="330800" cy="468233"/>
              <a:chOff x="4495" y="3384"/>
              <a:chExt cx="484" cy="791"/>
            </a:xfrm>
            <a:solidFill>
              <a:srgbClr val="7030A0"/>
            </a:solidFill>
          </p:grpSpPr>
          <p:sp>
            <p:nvSpPr>
              <p:cNvPr id="88" name="Freeform 2363"/>
              <p:cNvSpPr>
                <a:spLocks/>
              </p:cNvSpPr>
              <p:nvPr/>
            </p:nvSpPr>
            <p:spPr bwMode="auto">
              <a:xfrm>
                <a:off x="4773" y="3412"/>
                <a:ext cx="206" cy="737"/>
              </a:xfrm>
              <a:custGeom>
                <a:avLst/>
                <a:gdLst>
                  <a:gd name="T0" fmla="*/ 459 w 87"/>
                  <a:gd name="T1" fmla="*/ 425 h 312"/>
                  <a:gd name="T2" fmla="*/ 398 w 87"/>
                  <a:gd name="T3" fmla="*/ 872 h 312"/>
                  <a:gd name="T4" fmla="*/ 466 w 87"/>
                  <a:gd name="T5" fmla="*/ 1283 h 312"/>
                  <a:gd name="T6" fmla="*/ 197 w 87"/>
                  <a:gd name="T7" fmla="*/ 1741 h 312"/>
                  <a:gd name="T8" fmla="*/ 0 w 87"/>
                  <a:gd name="T9" fmla="*/ 872 h 312"/>
                  <a:gd name="T10" fmla="*/ 197 w 87"/>
                  <a:gd name="T11" fmla="*/ 0 h 312"/>
                  <a:gd name="T12" fmla="*/ 459 w 87"/>
                  <a:gd name="T13" fmla="*/ 425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" h="312">
                    <a:moveTo>
                      <a:pt x="82" y="76"/>
                    </a:moveTo>
                    <a:cubicBezTo>
                      <a:pt x="87" y="100"/>
                      <a:pt x="71" y="127"/>
                      <a:pt x="71" y="156"/>
                    </a:cubicBezTo>
                    <a:cubicBezTo>
                      <a:pt x="71" y="183"/>
                      <a:pt x="87" y="208"/>
                      <a:pt x="83" y="230"/>
                    </a:cubicBezTo>
                    <a:cubicBezTo>
                      <a:pt x="74" y="279"/>
                      <a:pt x="56" y="312"/>
                      <a:pt x="35" y="312"/>
                    </a:cubicBezTo>
                    <a:cubicBezTo>
                      <a:pt x="4" y="312"/>
                      <a:pt x="0" y="242"/>
                      <a:pt x="0" y="156"/>
                    </a:cubicBezTo>
                    <a:cubicBezTo>
                      <a:pt x="0" y="70"/>
                      <a:pt x="4" y="0"/>
                      <a:pt x="35" y="0"/>
                    </a:cubicBezTo>
                    <a:cubicBezTo>
                      <a:pt x="55" y="0"/>
                      <a:pt x="72" y="30"/>
                      <a:pt x="82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89" name="Freeform 2364"/>
              <p:cNvSpPr>
                <a:spLocks/>
              </p:cNvSpPr>
              <p:nvPr/>
            </p:nvSpPr>
            <p:spPr bwMode="auto">
              <a:xfrm>
                <a:off x="4495" y="3412"/>
                <a:ext cx="205" cy="737"/>
              </a:xfrm>
              <a:custGeom>
                <a:avLst/>
                <a:gdLst>
                  <a:gd name="T0" fmla="*/ 33 w 87"/>
                  <a:gd name="T1" fmla="*/ 425 h 312"/>
                  <a:gd name="T2" fmla="*/ 94 w 87"/>
                  <a:gd name="T3" fmla="*/ 872 h 312"/>
                  <a:gd name="T4" fmla="*/ 28 w 87"/>
                  <a:gd name="T5" fmla="*/ 1283 h 312"/>
                  <a:gd name="T6" fmla="*/ 295 w 87"/>
                  <a:gd name="T7" fmla="*/ 1741 h 312"/>
                  <a:gd name="T8" fmla="*/ 483 w 87"/>
                  <a:gd name="T9" fmla="*/ 872 h 312"/>
                  <a:gd name="T10" fmla="*/ 295 w 87"/>
                  <a:gd name="T11" fmla="*/ 0 h 312"/>
                  <a:gd name="T12" fmla="*/ 33 w 87"/>
                  <a:gd name="T13" fmla="*/ 425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" h="312">
                    <a:moveTo>
                      <a:pt x="6" y="76"/>
                    </a:moveTo>
                    <a:cubicBezTo>
                      <a:pt x="1" y="100"/>
                      <a:pt x="17" y="127"/>
                      <a:pt x="17" y="156"/>
                    </a:cubicBezTo>
                    <a:cubicBezTo>
                      <a:pt x="17" y="183"/>
                      <a:pt x="0" y="208"/>
                      <a:pt x="5" y="230"/>
                    </a:cubicBezTo>
                    <a:cubicBezTo>
                      <a:pt x="14" y="279"/>
                      <a:pt x="32" y="312"/>
                      <a:pt x="53" y="312"/>
                    </a:cubicBezTo>
                    <a:cubicBezTo>
                      <a:pt x="84" y="312"/>
                      <a:pt x="87" y="242"/>
                      <a:pt x="87" y="156"/>
                    </a:cubicBezTo>
                    <a:cubicBezTo>
                      <a:pt x="87" y="70"/>
                      <a:pt x="84" y="0"/>
                      <a:pt x="53" y="0"/>
                    </a:cubicBezTo>
                    <a:cubicBezTo>
                      <a:pt x="33" y="0"/>
                      <a:pt x="15" y="30"/>
                      <a:pt x="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90" name="Freeform 2365"/>
              <p:cNvSpPr>
                <a:spLocks/>
              </p:cNvSpPr>
              <p:nvPr/>
            </p:nvSpPr>
            <p:spPr bwMode="auto">
              <a:xfrm>
                <a:off x="4587" y="3384"/>
                <a:ext cx="286" cy="791"/>
              </a:xfrm>
              <a:custGeom>
                <a:avLst/>
                <a:gdLst>
                  <a:gd name="T0" fmla="*/ 636 w 121"/>
                  <a:gd name="T1" fmla="*/ 1806 h 335"/>
                  <a:gd name="T2" fmla="*/ 442 w 121"/>
                  <a:gd name="T3" fmla="*/ 937 h 335"/>
                  <a:gd name="T4" fmla="*/ 636 w 121"/>
                  <a:gd name="T5" fmla="*/ 66 h 335"/>
                  <a:gd name="T6" fmla="*/ 664 w 121"/>
                  <a:gd name="T7" fmla="*/ 66 h 335"/>
                  <a:gd name="T8" fmla="*/ 352 w 121"/>
                  <a:gd name="T9" fmla="*/ 0 h 335"/>
                  <a:gd name="T10" fmla="*/ 40 w 121"/>
                  <a:gd name="T11" fmla="*/ 73 h 335"/>
                  <a:gd name="T12" fmla="*/ 78 w 121"/>
                  <a:gd name="T13" fmla="*/ 66 h 335"/>
                  <a:gd name="T14" fmla="*/ 267 w 121"/>
                  <a:gd name="T15" fmla="*/ 937 h 335"/>
                  <a:gd name="T16" fmla="*/ 78 w 121"/>
                  <a:gd name="T17" fmla="*/ 1806 h 335"/>
                  <a:gd name="T18" fmla="*/ 0 w 121"/>
                  <a:gd name="T19" fmla="*/ 1778 h 335"/>
                  <a:gd name="T20" fmla="*/ 352 w 121"/>
                  <a:gd name="T21" fmla="*/ 1868 h 335"/>
                  <a:gd name="T22" fmla="*/ 676 w 121"/>
                  <a:gd name="T23" fmla="*/ 1802 h 335"/>
                  <a:gd name="T24" fmla="*/ 636 w 121"/>
                  <a:gd name="T25" fmla="*/ 1806 h 3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21" h="335">
                    <a:moveTo>
                      <a:pt x="114" y="324"/>
                    </a:moveTo>
                    <a:cubicBezTo>
                      <a:pt x="83" y="324"/>
                      <a:pt x="79" y="254"/>
                      <a:pt x="79" y="168"/>
                    </a:cubicBezTo>
                    <a:cubicBezTo>
                      <a:pt x="79" y="82"/>
                      <a:pt x="83" y="12"/>
                      <a:pt x="114" y="12"/>
                    </a:cubicBezTo>
                    <a:cubicBezTo>
                      <a:pt x="115" y="12"/>
                      <a:pt x="117" y="12"/>
                      <a:pt x="119" y="12"/>
                    </a:cubicBezTo>
                    <a:cubicBezTo>
                      <a:pt x="108" y="5"/>
                      <a:pt x="87" y="0"/>
                      <a:pt x="63" y="0"/>
                    </a:cubicBezTo>
                    <a:cubicBezTo>
                      <a:pt x="39" y="0"/>
                      <a:pt x="18" y="5"/>
                      <a:pt x="7" y="13"/>
                    </a:cubicBezTo>
                    <a:cubicBezTo>
                      <a:pt x="9" y="12"/>
                      <a:pt x="12" y="12"/>
                      <a:pt x="14" y="12"/>
                    </a:cubicBezTo>
                    <a:cubicBezTo>
                      <a:pt x="45" y="12"/>
                      <a:pt x="48" y="82"/>
                      <a:pt x="48" y="168"/>
                    </a:cubicBezTo>
                    <a:cubicBezTo>
                      <a:pt x="48" y="254"/>
                      <a:pt x="45" y="324"/>
                      <a:pt x="14" y="324"/>
                    </a:cubicBezTo>
                    <a:cubicBezTo>
                      <a:pt x="9" y="324"/>
                      <a:pt x="4" y="323"/>
                      <a:pt x="0" y="319"/>
                    </a:cubicBezTo>
                    <a:cubicBezTo>
                      <a:pt x="10" y="328"/>
                      <a:pt x="35" y="335"/>
                      <a:pt x="63" y="335"/>
                    </a:cubicBezTo>
                    <a:cubicBezTo>
                      <a:pt x="87" y="335"/>
                      <a:pt x="108" y="330"/>
                      <a:pt x="121" y="323"/>
                    </a:cubicBezTo>
                    <a:cubicBezTo>
                      <a:pt x="118" y="324"/>
                      <a:pt x="116" y="324"/>
                      <a:pt x="114" y="3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91" name="Freeform 2366"/>
              <p:cNvSpPr>
                <a:spLocks noEditPoints="1"/>
              </p:cNvSpPr>
              <p:nvPr/>
            </p:nvSpPr>
            <p:spPr bwMode="auto">
              <a:xfrm>
                <a:off x="4587" y="3384"/>
                <a:ext cx="286" cy="791"/>
              </a:xfrm>
              <a:custGeom>
                <a:avLst/>
                <a:gdLst>
                  <a:gd name="T0" fmla="*/ 676 w 121"/>
                  <a:gd name="T1" fmla="*/ 1802 h 335"/>
                  <a:gd name="T2" fmla="*/ 636 w 121"/>
                  <a:gd name="T3" fmla="*/ 1806 h 335"/>
                  <a:gd name="T4" fmla="*/ 442 w 121"/>
                  <a:gd name="T5" fmla="*/ 937 h 335"/>
                  <a:gd name="T6" fmla="*/ 636 w 121"/>
                  <a:gd name="T7" fmla="*/ 66 h 335"/>
                  <a:gd name="T8" fmla="*/ 664 w 121"/>
                  <a:gd name="T9" fmla="*/ 66 h 335"/>
                  <a:gd name="T10" fmla="*/ 352 w 121"/>
                  <a:gd name="T11" fmla="*/ 0 h 335"/>
                  <a:gd name="T12" fmla="*/ 40 w 121"/>
                  <a:gd name="T13" fmla="*/ 73 h 335"/>
                  <a:gd name="T14" fmla="*/ 78 w 121"/>
                  <a:gd name="T15" fmla="*/ 66 h 335"/>
                  <a:gd name="T16" fmla="*/ 267 w 121"/>
                  <a:gd name="T17" fmla="*/ 937 h 335"/>
                  <a:gd name="T18" fmla="*/ 78 w 121"/>
                  <a:gd name="T19" fmla="*/ 1806 h 335"/>
                  <a:gd name="T20" fmla="*/ 0 w 121"/>
                  <a:gd name="T21" fmla="*/ 1778 h 335"/>
                  <a:gd name="T22" fmla="*/ 352 w 121"/>
                  <a:gd name="T23" fmla="*/ 1868 h 335"/>
                  <a:gd name="T24" fmla="*/ 676 w 121"/>
                  <a:gd name="T25" fmla="*/ 1802 h 335"/>
                  <a:gd name="T26" fmla="*/ 225 w 121"/>
                  <a:gd name="T27" fmla="*/ 1766 h 335"/>
                  <a:gd name="T28" fmla="*/ 319 w 121"/>
                  <a:gd name="T29" fmla="*/ 937 h 335"/>
                  <a:gd name="T30" fmla="*/ 213 w 121"/>
                  <a:gd name="T31" fmla="*/ 94 h 335"/>
                  <a:gd name="T32" fmla="*/ 352 w 121"/>
                  <a:gd name="T33" fmla="*/ 50 h 335"/>
                  <a:gd name="T34" fmla="*/ 503 w 121"/>
                  <a:gd name="T35" fmla="*/ 90 h 335"/>
                  <a:gd name="T36" fmla="*/ 390 w 121"/>
                  <a:gd name="T37" fmla="*/ 937 h 335"/>
                  <a:gd name="T38" fmla="*/ 496 w 121"/>
                  <a:gd name="T39" fmla="*/ 1773 h 335"/>
                  <a:gd name="T40" fmla="*/ 352 w 121"/>
                  <a:gd name="T41" fmla="*/ 1818 h 335"/>
                  <a:gd name="T42" fmla="*/ 225 w 121"/>
                  <a:gd name="T43" fmla="*/ 1766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21" h="335">
                    <a:moveTo>
                      <a:pt x="121" y="323"/>
                    </a:moveTo>
                    <a:cubicBezTo>
                      <a:pt x="118" y="324"/>
                      <a:pt x="116" y="324"/>
                      <a:pt x="114" y="324"/>
                    </a:cubicBezTo>
                    <a:cubicBezTo>
                      <a:pt x="83" y="324"/>
                      <a:pt x="79" y="254"/>
                      <a:pt x="79" y="168"/>
                    </a:cubicBezTo>
                    <a:cubicBezTo>
                      <a:pt x="79" y="82"/>
                      <a:pt x="83" y="12"/>
                      <a:pt x="114" y="12"/>
                    </a:cubicBezTo>
                    <a:cubicBezTo>
                      <a:pt x="115" y="12"/>
                      <a:pt x="117" y="12"/>
                      <a:pt x="119" y="12"/>
                    </a:cubicBezTo>
                    <a:cubicBezTo>
                      <a:pt x="108" y="5"/>
                      <a:pt x="87" y="0"/>
                      <a:pt x="63" y="0"/>
                    </a:cubicBezTo>
                    <a:cubicBezTo>
                      <a:pt x="39" y="0"/>
                      <a:pt x="18" y="5"/>
                      <a:pt x="7" y="13"/>
                    </a:cubicBezTo>
                    <a:cubicBezTo>
                      <a:pt x="9" y="12"/>
                      <a:pt x="12" y="12"/>
                      <a:pt x="14" y="12"/>
                    </a:cubicBezTo>
                    <a:cubicBezTo>
                      <a:pt x="45" y="12"/>
                      <a:pt x="48" y="82"/>
                      <a:pt x="48" y="168"/>
                    </a:cubicBezTo>
                    <a:cubicBezTo>
                      <a:pt x="48" y="254"/>
                      <a:pt x="45" y="324"/>
                      <a:pt x="14" y="324"/>
                    </a:cubicBezTo>
                    <a:cubicBezTo>
                      <a:pt x="9" y="324"/>
                      <a:pt x="4" y="323"/>
                      <a:pt x="0" y="319"/>
                    </a:cubicBezTo>
                    <a:cubicBezTo>
                      <a:pt x="10" y="328"/>
                      <a:pt x="35" y="335"/>
                      <a:pt x="63" y="335"/>
                    </a:cubicBezTo>
                    <a:cubicBezTo>
                      <a:pt x="87" y="335"/>
                      <a:pt x="108" y="330"/>
                      <a:pt x="121" y="323"/>
                    </a:cubicBezTo>
                    <a:close/>
                    <a:moveTo>
                      <a:pt x="40" y="317"/>
                    </a:moveTo>
                    <a:cubicBezTo>
                      <a:pt x="56" y="291"/>
                      <a:pt x="57" y="234"/>
                      <a:pt x="57" y="168"/>
                    </a:cubicBezTo>
                    <a:cubicBezTo>
                      <a:pt x="57" y="101"/>
                      <a:pt x="56" y="42"/>
                      <a:pt x="38" y="17"/>
                    </a:cubicBezTo>
                    <a:cubicBezTo>
                      <a:pt x="37" y="15"/>
                      <a:pt x="53" y="9"/>
                      <a:pt x="63" y="9"/>
                    </a:cubicBezTo>
                    <a:cubicBezTo>
                      <a:pt x="74" y="9"/>
                      <a:pt x="91" y="15"/>
                      <a:pt x="90" y="16"/>
                    </a:cubicBezTo>
                    <a:cubicBezTo>
                      <a:pt x="72" y="42"/>
                      <a:pt x="70" y="101"/>
                      <a:pt x="70" y="168"/>
                    </a:cubicBezTo>
                    <a:cubicBezTo>
                      <a:pt x="70" y="234"/>
                      <a:pt x="72" y="292"/>
                      <a:pt x="89" y="318"/>
                    </a:cubicBezTo>
                    <a:cubicBezTo>
                      <a:pt x="90" y="320"/>
                      <a:pt x="73" y="326"/>
                      <a:pt x="63" y="326"/>
                    </a:cubicBezTo>
                    <a:cubicBezTo>
                      <a:pt x="53" y="326"/>
                      <a:pt x="38" y="320"/>
                      <a:pt x="40" y="3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98" name="Freeform 2367"/>
              <p:cNvSpPr>
                <a:spLocks/>
              </p:cNvSpPr>
              <p:nvPr/>
            </p:nvSpPr>
            <p:spPr bwMode="auto">
              <a:xfrm>
                <a:off x="4785" y="3438"/>
                <a:ext cx="50" cy="681"/>
              </a:xfrm>
              <a:custGeom>
                <a:avLst/>
                <a:gdLst>
                  <a:gd name="T0" fmla="*/ 0 w 21"/>
                  <a:gd name="T1" fmla="*/ 823 h 288"/>
                  <a:gd name="T2" fmla="*/ 90 w 21"/>
                  <a:gd name="T3" fmla="*/ 1610 h 288"/>
                  <a:gd name="T4" fmla="*/ 90 w 21"/>
                  <a:gd name="T5" fmla="*/ 1610 h 288"/>
                  <a:gd name="T6" fmla="*/ 33 w 21"/>
                  <a:gd name="T7" fmla="*/ 823 h 288"/>
                  <a:gd name="T8" fmla="*/ 119 w 21"/>
                  <a:gd name="T9" fmla="*/ 0 h 288"/>
                  <a:gd name="T10" fmla="*/ 119 w 21"/>
                  <a:gd name="T11" fmla="*/ 0 h 288"/>
                  <a:gd name="T12" fmla="*/ 0 w 21"/>
                  <a:gd name="T13" fmla="*/ 823 h 2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" h="288">
                    <a:moveTo>
                      <a:pt x="0" y="147"/>
                    </a:moveTo>
                    <a:cubicBezTo>
                      <a:pt x="0" y="214"/>
                      <a:pt x="5" y="263"/>
                      <a:pt x="16" y="288"/>
                    </a:cubicBezTo>
                    <a:cubicBezTo>
                      <a:pt x="16" y="288"/>
                      <a:pt x="16" y="288"/>
                      <a:pt x="16" y="288"/>
                    </a:cubicBezTo>
                    <a:cubicBezTo>
                      <a:pt x="5" y="264"/>
                      <a:pt x="6" y="214"/>
                      <a:pt x="6" y="147"/>
                    </a:cubicBezTo>
                    <a:cubicBezTo>
                      <a:pt x="6" y="88"/>
                      <a:pt x="4" y="22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5" y="20"/>
                      <a:pt x="0" y="71"/>
                      <a:pt x="0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99" name="Freeform 2368"/>
              <p:cNvSpPr>
                <a:spLocks/>
              </p:cNvSpPr>
              <p:nvPr/>
            </p:nvSpPr>
            <p:spPr bwMode="auto">
              <a:xfrm>
                <a:off x="4911" y="3469"/>
                <a:ext cx="63" cy="619"/>
              </a:xfrm>
              <a:custGeom>
                <a:avLst/>
                <a:gdLst>
                  <a:gd name="T0" fmla="*/ 16 w 27"/>
                  <a:gd name="T1" fmla="*/ 40 h 262"/>
                  <a:gd name="T2" fmla="*/ 110 w 27"/>
                  <a:gd name="T3" fmla="*/ 307 h 262"/>
                  <a:gd name="T4" fmla="*/ 86 w 27"/>
                  <a:gd name="T5" fmla="*/ 536 h 262"/>
                  <a:gd name="T6" fmla="*/ 49 w 27"/>
                  <a:gd name="T7" fmla="*/ 749 h 262"/>
                  <a:gd name="T8" fmla="*/ 86 w 27"/>
                  <a:gd name="T9" fmla="*/ 954 h 262"/>
                  <a:gd name="T10" fmla="*/ 114 w 27"/>
                  <a:gd name="T11" fmla="*/ 1160 h 262"/>
                  <a:gd name="T12" fmla="*/ 54 w 27"/>
                  <a:gd name="T13" fmla="*/ 1384 h 262"/>
                  <a:gd name="T14" fmla="*/ 54 w 27"/>
                  <a:gd name="T15" fmla="*/ 1406 h 262"/>
                  <a:gd name="T16" fmla="*/ 135 w 27"/>
                  <a:gd name="T17" fmla="*/ 1167 h 262"/>
                  <a:gd name="T18" fmla="*/ 110 w 27"/>
                  <a:gd name="T19" fmla="*/ 950 h 262"/>
                  <a:gd name="T20" fmla="*/ 70 w 27"/>
                  <a:gd name="T21" fmla="*/ 749 h 262"/>
                  <a:gd name="T22" fmla="*/ 103 w 27"/>
                  <a:gd name="T23" fmla="*/ 541 h 262"/>
                  <a:gd name="T24" fmla="*/ 131 w 27"/>
                  <a:gd name="T25" fmla="*/ 302 h 262"/>
                  <a:gd name="T26" fmla="*/ 28 w 27"/>
                  <a:gd name="T27" fmla="*/ 45 h 262"/>
                  <a:gd name="T28" fmla="*/ 16 w 27"/>
                  <a:gd name="T29" fmla="*/ 40 h 26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7" h="262">
                    <a:moveTo>
                      <a:pt x="3" y="7"/>
                    </a:moveTo>
                    <a:cubicBezTo>
                      <a:pt x="10" y="19"/>
                      <a:pt x="16" y="36"/>
                      <a:pt x="20" y="55"/>
                    </a:cubicBezTo>
                    <a:cubicBezTo>
                      <a:pt x="23" y="67"/>
                      <a:pt x="19" y="81"/>
                      <a:pt x="16" y="96"/>
                    </a:cubicBezTo>
                    <a:cubicBezTo>
                      <a:pt x="12" y="108"/>
                      <a:pt x="9" y="121"/>
                      <a:pt x="9" y="134"/>
                    </a:cubicBezTo>
                    <a:cubicBezTo>
                      <a:pt x="9" y="147"/>
                      <a:pt x="13" y="159"/>
                      <a:pt x="16" y="171"/>
                    </a:cubicBezTo>
                    <a:cubicBezTo>
                      <a:pt x="20" y="184"/>
                      <a:pt x="24" y="197"/>
                      <a:pt x="21" y="208"/>
                    </a:cubicBezTo>
                    <a:cubicBezTo>
                      <a:pt x="19" y="223"/>
                      <a:pt x="14" y="237"/>
                      <a:pt x="10" y="248"/>
                    </a:cubicBezTo>
                    <a:cubicBezTo>
                      <a:pt x="4" y="260"/>
                      <a:pt x="4" y="262"/>
                      <a:pt x="10" y="252"/>
                    </a:cubicBezTo>
                    <a:cubicBezTo>
                      <a:pt x="16" y="240"/>
                      <a:pt x="22" y="226"/>
                      <a:pt x="25" y="209"/>
                    </a:cubicBezTo>
                    <a:cubicBezTo>
                      <a:pt x="27" y="197"/>
                      <a:pt x="24" y="184"/>
                      <a:pt x="20" y="170"/>
                    </a:cubicBezTo>
                    <a:cubicBezTo>
                      <a:pt x="16" y="158"/>
                      <a:pt x="13" y="146"/>
                      <a:pt x="13" y="134"/>
                    </a:cubicBezTo>
                    <a:cubicBezTo>
                      <a:pt x="13" y="121"/>
                      <a:pt x="16" y="109"/>
                      <a:pt x="19" y="97"/>
                    </a:cubicBezTo>
                    <a:cubicBezTo>
                      <a:pt x="23" y="82"/>
                      <a:pt x="27" y="68"/>
                      <a:pt x="24" y="54"/>
                    </a:cubicBezTo>
                    <a:cubicBezTo>
                      <a:pt x="20" y="35"/>
                      <a:pt x="13" y="20"/>
                      <a:pt x="5" y="8"/>
                    </a:cubicBezTo>
                    <a:cubicBezTo>
                      <a:pt x="1" y="1"/>
                      <a:pt x="0" y="0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00" name="Freeform 2369"/>
              <p:cNvSpPr>
                <a:spLocks/>
              </p:cNvSpPr>
              <p:nvPr/>
            </p:nvSpPr>
            <p:spPr bwMode="auto">
              <a:xfrm>
                <a:off x="4892" y="3443"/>
                <a:ext cx="75" cy="687"/>
              </a:xfrm>
              <a:custGeom>
                <a:avLst/>
                <a:gdLst>
                  <a:gd name="T0" fmla="*/ 0 w 32"/>
                  <a:gd name="T1" fmla="*/ 0 h 291"/>
                  <a:gd name="T2" fmla="*/ 127 w 32"/>
                  <a:gd name="T3" fmla="*/ 368 h 291"/>
                  <a:gd name="T4" fmla="*/ 98 w 32"/>
                  <a:gd name="T5" fmla="*/ 597 h 291"/>
                  <a:gd name="T6" fmla="*/ 61 w 32"/>
                  <a:gd name="T7" fmla="*/ 807 h 291"/>
                  <a:gd name="T8" fmla="*/ 98 w 32"/>
                  <a:gd name="T9" fmla="*/ 1015 h 291"/>
                  <a:gd name="T10" fmla="*/ 138 w 32"/>
                  <a:gd name="T11" fmla="*/ 1232 h 291"/>
                  <a:gd name="T12" fmla="*/ 0 w 32"/>
                  <a:gd name="T13" fmla="*/ 1622 h 291"/>
                  <a:gd name="T14" fmla="*/ 0 w 32"/>
                  <a:gd name="T15" fmla="*/ 1622 h 291"/>
                  <a:gd name="T16" fmla="*/ 164 w 32"/>
                  <a:gd name="T17" fmla="*/ 1225 h 291"/>
                  <a:gd name="T18" fmla="*/ 138 w 32"/>
                  <a:gd name="T19" fmla="*/ 1008 h 291"/>
                  <a:gd name="T20" fmla="*/ 98 w 32"/>
                  <a:gd name="T21" fmla="*/ 807 h 291"/>
                  <a:gd name="T22" fmla="*/ 131 w 32"/>
                  <a:gd name="T23" fmla="*/ 602 h 291"/>
                  <a:gd name="T24" fmla="*/ 159 w 32"/>
                  <a:gd name="T25" fmla="*/ 361 h 291"/>
                  <a:gd name="T26" fmla="*/ 0 w 32"/>
                  <a:gd name="T27" fmla="*/ 0 h 2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2" h="291">
                    <a:moveTo>
                      <a:pt x="0" y="0"/>
                    </a:moveTo>
                    <a:cubicBezTo>
                      <a:pt x="11" y="13"/>
                      <a:pt x="17" y="37"/>
                      <a:pt x="23" y="66"/>
                    </a:cubicBezTo>
                    <a:cubicBezTo>
                      <a:pt x="26" y="78"/>
                      <a:pt x="21" y="92"/>
                      <a:pt x="18" y="107"/>
                    </a:cubicBezTo>
                    <a:cubicBezTo>
                      <a:pt x="14" y="119"/>
                      <a:pt x="11" y="132"/>
                      <a:pt x="11" y="145"/>
                    </a:cubicBezTo>
                    <a:cubicBezTo>
                      <a:pt x="11" y="158"/>
                      <a:pt x="15" y="170"/>
                      <a:pt x="18" y="182"/>
                    </a:cubicBezTo>
                    <a:cubicBezTo>
                      <a:pt x="22" y="195"/>
                      <a:pt x="27" y="209"/>
                      <a:pt x="25" y="221"/>
                    </a:cubicBezTo>
                    <a:cubicBezTo>
                      <a:pt x="19" y="253"/>
                      <a:pt x="12" y="278"/>
                      <a:pt x="0" y="291"/>
                    </a:cubicBezTo>
                    <a:cubicBezTo>
                      <a:pt x="0" y="291"/>
                      <a:pt x="0" y="291"/>
                      <a:pt x="0" y="291"/>
                    </a:cubicBezTo>
                    <a:cubicBezTo>
                      <a:pt x="12" y="277"/>
                      <a:pt x="24" y="253"/>
                      <a:pt x="30" y="220"/>
                    </a:cubicBezTo>
                    <a:cubicBezTo>
                      <a:pt x="32" y="208"/>
                      <a:pt x="29" y="195"/>
                      <a:pt x="25" y="181"/>
                    </a:cubicBezTo>
                    <a:cubicBezTo>
                      <a:pt x="21" y="169"/>
                      <a:pt x="18" y="157"/>
                      <a:pt x="18" y="145"/>
                    </a:cubicBezTo>
                    <a:cubicBezTo>
                      <a:pt x="18" y="132"/>
                      <a:pt x="21" y="120"/>
                      <a:pt x="24" y="108"/>
                    </a:cubicBezTo>
                    <a:cubicBezTo>
                      <a:pt x="28" y="93"/>
                      <a:pt x="32" y="79"/>
                      <a:pt x="29" y="65"/>
                    </a:cubicBezTo>
                    <a:cubicBezTo>
                      <a:pt x="23" y="36"/>
                      <a:pt x="12" y="1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01" name="Freeform 2370"/>
              <p:cNvSpPr>
                <a:spLocks/>
              </p:cNvSpPr>
              <p:nvPr/>
            </p:nvSpPr>
            <p:spPr bwMode="auto">
              <a:xfrm>
                <a:off x="4509" y="3429"/>
                <a:ext cx="92" cy="609"/>
              </a:xfrm>
              <a:custGeom>
                <a:avLst/>
                <a:gdLst>
                  <a:gd name="T0" fmla="*/ 21 w 39"/>
                  <a:gd name="T1" fmla="*/ 397 h 258"/>
                  <a:gd name="T2" fmla="*/ 50 w 39"/>
                  <a:gd name="T3" fmla="*/ 635 h 258"/>
                  <a:gd name="T4" fmla="*/ 83 w 39"/>
                  <a:gd name="T5" fmla="*/ 840 h 258"/>
                  <a:gd name="T6" fmla="*/ 45 w 39"/>
                  <a:gd name="T7" fmla="*/ 1041 h 258"/>
                  <a:gd name="T8" fmla="*/ 17 w 39"/>
                  <a:gd name="T9" fmla="*/ 1258 h 258"/>
                  <a:gd name="T10" fmla="*/ 73 w 39"/>
                  <a:gd name="T11" fmla="*/ 1438 h 258"/>
                  <a:gd name="T12" fmla="*/ 73 w 39"/>
                  <a:gd name="T13" fmla="*/ 1438 h 258"/>
                  <a:gd name="T14" fmla="*/ 33 w 39"/>
                  <a:gd name="T15" fmla="*/ 1253 h 258"/>
                  <a:gd name="T16" fmla="*/ 78 w 39"/>
                  <a:gd name="T17" fmla="*/ 1048 h 258"/>
                  <a:gd name="T18" fmla="*/ 127 w 39"/>
                  <a:gd name="T19" fmla="*/ 840 h 258"/>
                  <a:gd name="T20" fmla="*/ 78 w 39"/>
                  <a:gd name="T21" fmla="*/ 630 h 258"/>
                  <a:gd name="T22" fmla="*/ 40 w 39"/>
                  <a:gd name="T23" fmla="*/ 401 h 258"/>
                  <a:gd name="T24" fmla="*/ 217 w 39"/>
                  <a:gd name="T25" fmla="*/ 0 h 258"/>
                  <a:gd name="T26" fmla="*/ 217 w 39"/>
                  <a:gd name="T27" fmla="*/ 0 h 258"/>
                  <a:gd name="T28" fmla="*/ 21 w 39"/>
                  <a:gd name="T29" fmla="*/ 397 h 25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" h="258">
                    <a:moveTo>
                      <a:pt x="4" y="71"/>
                    </a:moveTo>
                    <a:cubicBezTo>
                      <a:pt x="1" y="85"/>
                      <a:pt x="5" y="99"/>
                      <a:pt x="9" y="114"/>
                    </a:cubicBezTo>
                    <a:cubicBezTo>
                      <a:pt x="12" y="126"/>
                      <a:pt x="15" y="138"/>
                      <a:pt x="15" y="151"/>
                    </a:cubicBezTo>
                    <a:cubicBezTo>
                      <a:pt x="15" y="163"/>
                      <a:pt x="11" y="175"/>
                      <a:pt x="8" y="187"/>
                    </a:cubicBezTo>
                    <a:cubicBezTo>
                      <a:pt x="4" y="201"/>
                      <a:pt x="0" y="214"/>
                      <a:pt x="3" y="226"/>
                    </a:cubicBezTo>
                    <a:cubicBezTo>
                      <a:pt x="5" y="238"/>
                      <a:pt x="10" y="248"/>
                      <a:pt x="13" y="258"/>
                    </a:cubicBezTo>
                    <a:cubicBezTo>
                      <a:pt x="13" y="258"/>
                      <a:pt x="13" y="258"/>
                      <a:pt x="13" y="258"/>
                    </a:cubicBezTo>
                    <a:cubicBezTo>
                      <a:pt x="10" y="249"/>
                      <a:pt x="9" y="237"/>
                      <a:pt x="6" y="225"/>
                    </a:cubicBezTo>
                    <a:cubicBezTo>
                      <a:pt x="4" y="214"/>
                      <a:pt x="10" y="201"/>
                      <a:pt x="14" y="188"/>
                    </a:cubicBezTo>
                    <a:cubicBezTo>
                      <a:pt x="17" y="176"/>
                      <a:pt x="23" y="164"/>
                      <a:pt x="23" y="151"/>
                    </a:cubicBezTo>
                    <a:cubicBezTo>
                      <a:pt x="23" y="138"/>
                      <a:pt x="18" y="125"/>
                      <a:pt x="14" y="113"/>
                    </a:cubicBezTo>
                    <a:cubicBezTo>
                      <a:pt x="11" y="98"/>
                      <a:pt x="5" y="84"/>
                      <a:pt x="7" y="72"/>
                    </a:cubicBezTo>
                    <a:cubicBezTo>
                      <a:pt x="15" y="38"/>
                      <a:pt x="25" y="1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24" y="11"/>
                      <a:pt x="11" y="35"/>
                      <a:pt x="4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02" name="Freeform 2371"/>
              <p:cNvSpPr>
                <a:spLocks/>
              </p:cNvSpPr>
              <p:nvPr/>
            </p:nvSpPr>
            <p:spPr bwMode="auto">
              <a:xfrm>
                <a:off x="4535" y="3431"/>
                <a:ext cx="168" cy="725"/>
              </a:xfrm>
              <a:custGeom>
                <a:avLst/>
                <a:gdLst>
                  <a:gd name="T0" fmla="*/ 279 w 71"/>
                  <a:gd name="T1" fmla="*/ 0 h 307"/>
                  <a:gd name="T2" fmla="*/ 331 w 71"/>
                  <a:gd name="T3" fmla="*/ 708 h 307"/>
                  <a:gd name="T4" fmla="*/ 140 w 71"/>
                  <a:gd name="T5" fmla="*/ 1578 h 307"/>
                  <a:gd name="T6" fmla="*/ 0 w 71"/>
                  <a:gd name="T7" fmla="*/ 1478 h 307"/>
                  <a:gd name="T8" fmla="*/ 208 w 71"/>
                  <a:gd name="T9" fmla="*/ 1712 h 307"/>
                  <a:gd name="T10" fmla="*/ 398 w 71"/>
                  <a:gd name="T11" fmla="*/ 836 h 307"/>
                  <a:gd name="T12" fmla="*/ 279 w 71"/>
                  <a:gd name="T13" fmla="*/ 0 h 30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1" h="307">
                    <a:moveTo>
                      <a:pt x="50" y="0"/>
                    </a:moveTo>
                    <a:cubicBezTo>
                      <a:pt x="58" y="28"/>
                      <a:pt x="59" y="74"/>
                      <a:pt x="59" y="127"/>
                    </a:cubicBezTo>
                    <a:cubicBezTo>
                      <a:pt x="59" y="213"/>
                      <a:pt x="56" y="283"/>
                      <a:pt x="25" y="283"/>
                    </a:cubicBezTo>
                    <a:cubicBezTo>
                      <a:pt x="16" y="283"/>
                      <a:pt x="7" y="277"/>
                      <a:pt x="0" y="265"/>
                    </a:cubicBezTo>
                    <a:cubicBezTo>
                      <a:pt x="9" y="291"/>
                      <a:pt x="23" y="307"/>
                      <a:pt x="37" y="307"/>
                    </a:cubicBezTo>
                    <a:cubicBezTo>
                      <a:pt x="68" y="307"/>
                      <a:pt x="71" y="237"/>
                      <a:pt x="71" y="150"/>
                    </a:cubicBezTo>
                    <a:cubicBezTo>
                      <a:pt x="71" y="78"/>
                      <a:pt x="69" y="18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03" name="Freeform 2372"/>
              <p:cNvSpPr>
                <a:spLocks/>
              </p:cNvSpPr>
              <p:nvPr/>
            </p:nvSpPr>
            <p:spPr bwMode="auto">
              <a:xfrm>
                <a:off x="4617" y="3426"/>
                <a:ext cx="86" cy="730"/>
              </a:xfrm>
              <a:custGeom>
                <a:avLst/>
                <a:gdLst>
                  <a:gd name="T0" fmla="*/ 86 w 36"/>
                  <a:gd name="T1" fmla="*/ 12 h 309"/>
                  <a:gd name="T2" fmla="*/ 182 w 36"/>
                  <a:gd name="T3" fmla="*/ 848 h 309"/>
                  <a:gd name="T4" fmla="*/ 0 w 36"/>
                  <a:gd name="T5" fmla="*/ 1725 h 309"/>
                  <a:gd name="T6" fmla="*/ 0 w 36"/>
                  <a:gd name="T7" fmla="*/ 1725 h 309"/>
                  <a:gd name="T8" fmla="*/ 205 w 36"/>
                  <a:gd name="T9" fmla="*/ 848 h 309"/>
                  <a:gd name="T10" fmla="*/ 79 w 36"/>
                  <a:gd name="T11" fmla="*/ 0 h 309"/>
                  <a:gd name="T12" fmla="*/ 86 w 36"/>
                  <a:gd name="T13" fmla="*/ 12 h 30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309">
                    <a:moveTo>
                      <a:pt x="15" y="2"/>
                    </a:moveTo>
                    <a:cubicBezTo>
                      <a:pt x="34" y="20"/>
                      <a:pt x="32" y="90"/>
                      <a:pt x="32" y="152"/>
                    </a:cubicBezTo>
                    <a:cubicBezTo>
                      <a:pt x="32" y="231"/>
                      <a:pt x="30" y="309"/>
                      <a:pt x="0" y="309"/>
                    </a:cubicBezTo>
                    <a:cubicBezTo>
                      <a:pt x="0" y="309"/>
                      <a:pt x="0" y="309"/>
                      <a:pt x="0" y="309"/>
                    </a:cubicBezTo>
                    <a:cubicBezTo>
                      <a:pt x="33" y="309"/>
                      <a:pt x="36" y="236"/>
                      <a:pt x="36" y="152"/>
                    </a:cubicBezTo>
                    <a:cubicBezTo>
                      <a:pt x="36" y="72"/>
                      <a:pt x="32" y="18"/>
                      <a:pt x="14" y="0"/>
                    </a:cubicBezTo>
                    <a:lnTo>
                      <a:pt x="1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04" name="Freeform 2373"/>
              <p:cNvSpPr>
                <a:spLocks/>
              </p:cNvSpPr>
              <p:nvPr/>
            </p:nvSpPr>
            <p:spPr bwMode="auto">
              <a:xfrm>
                <a:off x="4672" y="3405"/>
                <a:ext cx="73" cy="62"/>
              </a:xfrm>
              <a:custGeom>
                <a:avLst/>
                <a:gdLst>
                  <a:gd name="T0" fmla="*/ 172 w 31"/>
                  <a:gd name="T1" fmla="*/ 12 h 26"/>
                  <a:gd name="T2" fmla="*/ 57 w 31"/>
                  <a:gd name="T3" fmla="*/ 148 h 26"/>
                  <a:gd name="T4" fmla="*/ 0 w 31"/>
                  <a:gd name="T5" fmla="*/ 45 h 26"/>
                  <a:gd name="T6" fmla="*/ 139 w 31"/>
                  <a:gd name="T7" fmla="*/ 17 h 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" h="26">
                    <a:moveTo>
                      <a:pt x="31" y="2"/>
                    </a:moveTo>
                    <a:cubicBezTo>
                      <a:pt x="19" y="0"/>
                      <a:pt x="7" y="15"/>
                      <a:pt x="10" y="26"/>
                    </a:cubicBezTo>
                    <a:cubicBezTo>
                      <a:pt x="9" y="20"/>
                      <a:pt x="0" y="13"/>
                      <a:pt x="0" y="8"/>
                    </a:cubicBezTo>
                    <a:cubicBezTo>
                      <a:pt x="6" y="4"/>
                      <a:pt x="12" y="0"/>
                      <a:pt x="25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05" name="Freeform 2374"/>
              <p:cNvSpPr>
                <a:spLocks/>
              </p:cNvSpPr>
              <p:nvPr/>
            </p:nvSpPr>
            <p:spPr bwMode="auto">
              <a:xfrm>
                <a:off x="4665" y="3398"/>
                <a:ext cx="142" cy="26"/>
              </a:xfrm>
              <a:custGeom>
                <a:avLst/>
                <a:gdLst>
                  <a:gd name="T0" fmla="*/ 0 w 60"/>
                  <a:gd name="T1" fmla="*/ 61 h 11"/>
                  <a:gd name="T2" fmla="*/ 5 w 60"/>
                  <a:gd name="T3" fmla="*/ 57 h 11"/>
                  <a:gd name="T4" fmla="*/ 168 w 60"/>
                  <a:gd name="T5" fmla="*/ 21 h 11"/>
                  <a:gd name="T6" fmla="*/ 324 w 60"/>
                  <a:gd name="T7" fmla="*/ 57 h 11"/>
                  <a:gd name="T8" fmla="*/ 336 w 60"/>
                  <a:gd name="T9" fmla="*/ 57 h 11"/>
                  <a:gd name="T10" fmla="*/ 168 w 60"/>
                  <a:gd name="T11" fmla="*/ 0 h 11"/>
                  <a:gd name="T12" fmla="*/ 0 w 60"/>
                  <a:gd name="T13" fmla="*/ 61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0" h="11">
                    <a:moveTo>
                      <a:pt x="0" y="11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7" y="6"/>
                      <a:pt x="18" y="4"/>
                      <a:pt x="30" y="4"/>
                    </a:cubicBezTo>
                    <a:cubicBezTo>
                      <a:pt x="42" y="4"/>
                      <a:pt x="53" y="6"/>
                      <a:pt x="58" y="10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53" y="6"/>
                      <a:pt x="43" y="0"/>
                      <a:pt x="30" y="0"/>
                    </a:cubicBezTo>
                    <a:cubicBezTo>
                      <a:pt x="17" y="0"/>
                      <a:pt x="7" y="6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06" name="Freeform 2375"/>
              <p:cNvSpPr>
                <a:spLocks/>
              </p:cNvSpPr>
              <p:nvPr/>
            </p:nvSpPr>
            <p:spPr bwMode="auto">
              <a:xfrm>
                <a:off x="4773" y="3412"/>
                <a:ext cx="206" cy="737"/>
              </a:xfrm>
              <a:custGeom>
                <a:avLst/>
                <a:gdLst>
                  <a:gd name="T0" fmla="*/ 459 w 87"/>
                  <a:gd name="T1" fmla="*/ 425 h 312"/>
                  <a:gd name="T2" fmla="*/ 398 w 87"/>
                  <a:gd name="T3" fmla="*/ 872 h 312"/>
                  <a:gd name="T4" fmla="*/ 466 w 87"/>
                  <a:gd name="T5" fmla="*/ 1283 h 312"/>
                  <a:gd name="T6" fmla="*/ 197 w 87"/>
                  <a:gd name="T7" fmla="*/ 1741 h 312"/>
                  <a:gd name="T8" fmla="*/ 0 w 87"/>
                  <a:gd name="T9" fmla="*/ 872 h 312"/>
                  <a:gd name="T10" fmla="*/ 197 w 87"/>
                  <a:gd name="T11" fmla="*/ 0 h 312"/>
                  <a:gd name="T12" fmla="*/ 459 w 87"/>
                  <a:gd name="T13" fmla="*/ 425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" h="312">
                    <a:moveTo>
                      <a:pt x="82" y="76"/>
                    </a:moveTo>
                    <a:cubicBezTo>
                      <a:pt x="87" y="100"/>
                      <a:pt x="71" y="127"/>
                      <a:pt x="71" y="156"/>
                    </a:cubicBezTo>
                    <a:cubicBezTo>
                      <a:pt x="71" y="183"/>
                      <a:pt x="87" y="208"/>
                      <a:pt x="83" y="230"/>
                    </a:cubicBezTo>
                    <a:cubicBezTo>
                      <a:pt x="74" y="279"/>
                      <a:pt x="56" y="312"/>
                      <a:pt x="35" y="312"/>
                    </a:cubicBezTo>
                    <a:cubicBezTo>
                      <a:pt x="4" y="312"/>
                      <a:pt x="0" y="242"/>
                      <a:pt x="0" y="156"/>
                    </a:cubicBezTo>
                    <a:cubicBezTo>
                      <a:pt x="0" y="70"/>
                      <a:pt x="4" y="0"/>
                      <a:pt x="35" y="0"/>
                    </a:cubicBezTo>
                    <a:cubicBezTo>
                      <a:pt x="55" y="0"/>
                      <a:pt x="72" y="30"/>
                      <a:pt x="82" y="76"/>
                    </a:cubicBezTo>
                    <a:close/>
                  </a:path>
                </a:pathLst>
              </a:custGeom>
              <a:grpFill/>
              <a:ln w="6350" cap="rnd">
                <a:solidFill>
                  <a:srgbClr val="000033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07" name="Freeform 2376"/>
              <p:cNvSpPr>
                <a:spLocks/>
              </p:cNvSpPr>
              <p:nvPr/>
            </p:nvSpPr>
            <p:spPr bwMode="auto">
              <a:xfrm>
                <a:off x="4495" y="3412"/>
                <a:ext cx="205" cy="737"/>
              </a:xfrm>
              <a:custGeom>
                <a:avLst/>
                <a:gdLst>
                  <a:gd name="T0" fmla="*/ 33 w 87"/>
                  <a:gd name="T1" fmla="*/ 425 h 312"/>
                  <a:gd name="T2" fmla="*/ 94 w 87"/>
                  <a:gd name="T3" fmla="*/ 872 h 312"/>
                  <a:gd name="T4" fmla="*/ 28 w 87"/>
                  <a:gd name="T5" fmla="*/ 1283 h 312"/>
                  <a:gd name="T6" fmla="*/ 295 w 87"/>
                  <a:gd name="T7" fmla="*/ 1741 h 312"/>
                  <a:gd name="T8" fmla="*/ 483 w 87"/>
                  <a:gd name="T9" fmla="*/ 872 h 312"/>
                  <a:gd name="T10" fmla="*/ 295 w 87"/>
                  <a:gd name="T11" fmla="*/ 0 h 312"/>
                  <a:gd name="T12" fmla="*/ 33 w 87"/>
                  <a:gd name="T13" fmla="*/ 425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" h="312">
                    <a:moveTo>
                      <a:pt x="6" y="76"/>
                    </a:moveTo>
                    <a:cubicBezTo>
                      <a:pt x="1" y="100"/>
                      <a:pt x="17" y="127"/>
                      <a:pt x="17" y="156"/>
                    </a:cubicBezTo>
                    <a:cubicBezTo>
                      <a:pt x="17" y="183"/>
                      <a:pt x="0" y="208"/>
                      <a:pt x="5" y="230"/>
                    </a:cubicBezTo>
                    <a:cubicBezTo>
                      <a:pt x="14" y="279"/>
                      <a:pt x="32" y="312"/>
                      <a:pt x="53" y="312"/>
                    </a:cubicBezTo>
                    <a:cubicBezTo>
                      <a:pt x="84" y="312"/>
                      <a:pt x="87" y="242"/>
                      <a:pt x="87" y="156"/>
                    </a:cubicBezTo>
                    <a:cubicBezTo>
                      <a:pt x="87" y="70"/>
                      <a:pt x="84" y="0"/>
                      <a:pt x="53" y="0"/>
                    </a:cubicBezTo>
                    <a:cubicBezTo>
                      <a:pt x="33" y="0"/>
                      <a:pt x="15" y="30"/>
                      <a:pt x="6" y="76"/>
                    </a:cubicBezTo>
                    <a:close/>
                  </a:path>
                </a:pathLst>
              </a:custGeom>
              <a:grpFill/>
              <a:ln w="6350" cap="rnd">
                <a:solidFill>
                  <a:srgbClr val="000033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08" name="Freeform 2377"/>
              <p:cNvSpPr>
                <a:spLocks/>
              </p:cNvSpPr>
              <p:nvPr/>
            </p:nvSpPr>
            <p:spPr bwMode="auto">
              <a:xfrm>
                <a:off x="4587" y="3384"/>
                <a:ext cx="286" cy="791"/>
              </a:xfrm>
              <a:custGeom>
                <a:avLst/>
                <a:gdLst>
                  <a:gd name="T0" fmla="*/ 636 w 121"/>
                  <a:gd name="T1" fmla="*/ 1806 h 335"/>
                  <a:gd name="T2" fmla="*/ 442 w 121"/>
                  <a:gd name="T3" fmla="*/ 937 h 335"/>
                  <a:gd name="T4" fmla="*/ 636 w 121"/>
                  <a:gd name="T5" fmla="*/ 66 h 335"/>
                  <a:gd name="T6" fmla="*/ 664 w 121"/>
                  <a:gd name="T7" fmla="*/ 66 h 335"/>
                  <a:gd name="T8" fmla="*/ 352 w 121"/>
                  <a:gd name="T9" fmla="*/ 0 h 335"/>
                  <a:gd name="T10" fmla="*/ 40 w 121"/>
                  <a:gd name="T11" fmla="*/ 73 h 335"/>
                  <a:gd name="T12" fmla="*/ 78 w 121"/>
                  <a:gd name="T13" fmla="*/ 66 h 335"/>
                  <a:gd name="T14" fmla="*/ 267 w 121"/>
                  <a:gd name="T15" fmla="*/ 937 h 335"/>
                  <a:gd name="T16" fmla="*/ 78 w 121"/>
                  <a:gd name="T17" fmla="*/ 1806 h 335"/>
                  <a:gd name="T18" fmla="*/ 0 w 121"/>
                  <a:gd name="T19" fmla="*/ 1778 h 335"/>
                  <a:gd name="T20" fmla="*/ 352 w 121"/>
                  <a:gd name="T21" fmla="*/ 1868 h 335"/>
                  <a:gd name="T22" fmla="*/ 676 w 121"/>
                  <a:gd name="T23" fmla="*/ 1802 h 335"/>
                  <a:gd name="T24" fmla="*/ 636 w 121"/>
                  <a:gd name="T25" fmla="*/ 1806 h 3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21" h="335">
                    <a:moveTo>
                      <a:pt x="114" y="324"/>
                    </a:moveTo>
                    <a:cubicBezTo>
                      <a:pt x="83" y="324"/>
                      <a:pt x="79" y="254"/>
                      <a:pt x="79" y="168"/>
                    </a:cubicBezTo>
                    <a:cubicBezTo>
                      <a:pt x="79" y="82"/>
                      <a:pt x="83" y="12"/>
                      <a:pt x="114" y="12"/>
                    </a:cubicBezTo>
                    <a:cubicBezTo>
                      <a:pt x="115" y="12"/>
                      <a:pt x="117" y="12"/>
                      <a:pt x="119" y="12"/>
                    </a:cubicBezTo>
                    <a:cubicBezTo>
                      <a:pt x="108" y="5"/>
                      <a:pt x="87" y="0"/>
                      <a:pt x="63" y="0"/>
                    </a:cubicBezTo>
                    <a:cubicBezTo>
                      <a:pt x="39" y="0"/>
                      <a:pt x="18" y="5"/>
                      <a:pt x="7" y="13"/>
                    </a:cubicBezTo>
                    <a:cubicBezTo>
                      <a:pt x="9" y="12"/>
                      <a:pt x="12" y="12"/>
                      <a:pt x="14" y="12"/>
                    </a:cubicBezTo>
                    <a:cubicBezTo>
                      <a:pt x="45" y="12"/>
                      <a:pt x="48" y="82"/>
                      <a:pt x="48" y="168"/>
                    </a:cubicBezTo>
                    <a:cubicBezTo>
                      <a:pt x="48" y="254"/>
                      <a:pt x="45" y="324"/>
                      <a:pt x="14" y="324"/>
                    </a:cubicBezTo>
                    <a:cubicBezTo>
                      <a:pt x="9" y="324"/>
                      <a:pt x="4" y="323"/>
                      <a:pt x="0" y="319"/>
                    </a:cubicBezTo>
                    <a:cubicBezTo>
                      <a:pt x="10" y="328"/>
                      <a:pt x="35" y="335"/>
                      <a:pt x="63" y="335"/>
                    </a:cubicBezTo>
                    <a:cubicBezTo>
                      <a:pt x="87" y="335"/>
                      <a:pt x="108" y="330"/>
                      <a:pt x="121" y="323"/>
                    </a:cubicBezTo>
                    <a:cubicBezTo>
                      <a:pt x="118" y="324"/>
                      <a:pt x="116" y="324"/>
                      <a:pt x="114" y="324"/>
                    </a:cubicBezTo>
                    <a:close/>
                  </a:path>
                </a:pathLst>
              </a:custGeom>
              <a:grpFill/>
              <a:ln w="6350" cap="rnd">
                <a:solidFill>
                  <a:srgbClr val="000033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09" name="Freeform 2378"/>
              <p:cNvSpPr>
                <a:spLocks/>
              </p:cNvSpPr>
              <p:nvPr/>
            </p:nvSpPr>
            <p:spPr bwMode="auto">
              <a:xfrm>
                <a:off x="4665" y="3407"/>
                <a:ext cx="139" cy="17"/>
              </a:xfrm>
              <a:custGeom>
                <a:avLst/>
                <a:gdLst>
                  <a:gd name="T0" fmla="*/ 327 w 59"/>
                  <a:gd name="T1" fmla="*/ 41 h 7"/>
                  <a:gd name="T2" fmla="*/ 167 w 59"/>
                  <a:gd name="T3" fmla="*/ 0 h 7"/>
                  <a:gd name="T4" fmla="*/ 0 w 59"/>
                  <a:gd name="T5" fmla="*/ 41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9" h="7">
                    <a:moveTo>
                      <a:pt x="59" y="7"/>
                    </a:moveTo>
                    <a:cubicBezTo>
                      <a:pt x="54" y="3"/>
                      <a:pt x="43" y="0"/>
                      <a:pt x="30" y="0"/>
                    </a:cubicBezTo>
                    <a:cubicBezTo>
                      <a:pt x="17" y="0"/>
                      <a:pt x="6" y="3"/>
                      <a:pt x="0" y="7"/>
                    </a:cubicBezTo>
                  </a:path>
                </a:pathLst>
              </a:custGeom>
              <a:grpFill/>
              <a:ln w="6350" cap="rnd">
                <a:solidFill>
                  <a:srgbClr val="000033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10" name="Freeform 2379"/>
              <p:cNvSpPr>
                <a:spLocks/>
              </p:cNvSpPr>
              <p:nvPr/>
            </p:nvSpPr>
            <p:spPr bwMode="auto">
              <a:xfrm>
                <a:off x="4674" y="4137"/>
                <a:ext cx="125" cy="12"/>
              </a:xfrm>
              <a:custGeom>
                <a:avLst/>
                <a:gdLst>
                  <a:gd name="T0" fmla="*/ 0 w 53"/>
                  <a:gd name="T1" fmla="*/ 0 h 5"/>
                  <a:gd name="T2" fmla="*/ 160 w 53"/>
                  <a:gd name="T3" fmla="*/ 29 h 5"/>
                  <a:gd name="T4" fmla="*/ 295 w 53"/>
                  <a:gd name="T5" fmla="*/ 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3" h="5">
                    <a:moveTo>
                      <a:pt x="0" y="0"/>
                    </a:moveTo>
                    <a:cubicBezTo>
                      <a:pt x="4" y="4"/>
                      <a:pt x="17" y="5"/>
                      <a:pt x="29" y="5"/>
                    </a:cubicBezTo>
                    <a:cubicBezTo>
                      <a:pt x="39" y="5"/>
                      <a:pt x="47" y="3"/>
                      <a:pt x="53" y="0"/>
                    </a:cubicBezTo>
                  </a:path>
                </a:pathLst>
              </a:custGeom>
              <a:grpFill/>
              <a:ln w="6350" cap="rnd">
                <a:solidFill>
                  <a:srgbClr val="000033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11" name="Freeform 2380"/>
              <p:cNvSpPr>
                <a:spLocks/>
              </p:cNvSpPr>
              <p:nvPr/>
            </p:nvSpPr>
            <p:spPr bwMode="auto">
              <a:xfrm>
                <a:off x="4759" y="3438"/>
                <a:ext cx="29" cy="128"/>
              </a:xfrm>
              <a:custGeom>
                <a:avLst/>
                <a:gdLst>
                  <a:gd name="T0" fmla="*/ 70 w 12"/>
                  <a:gd name="T1" fmla="*/ 0 h 54"/>
                  <a:gd name="T2" fmla="*/ 0 w 12"/>
                  <a:gd name="T3" fmla="*/ 303 h 54"/>
                  <a:gd name="T4" fmla="*/ 70 w 12"/>
                  <a:gd name="T5" fmla="*/ 0 h 5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cubicBezTo>
                      <a:pt x="6" y="10"/>
                      <a:pt x="2" y="36"/>
                      <a:pt x="0" y="54"/>
                    </a:cubicBezTo>
                    <a:cubicBezTo>
                      <a:pt x="0" y="39"/>
                      <a:pt x="5" y="7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</p:grpSp>
        <p:cxnSp>
          <p:nvCxnSpPr>
            <p:cNvPr id="112" name="Connecteur en arc 111"/>
            <p:cNvCxnSpPr/>
            <p:nvPr/>
          </p:nvCxnSpPr>
          <p:spPr>
            <a:xfrm flipV="1">
              <a:off x="5010655" y="2742454"/>
              <a:ext cx="353565" cy="1856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ouper 73"/>
            <p:cNvGrpSpPr/>
            <p:nvPr/>
          </p:nvGrpSpPr>
          <p:grpSpPr>
            <a:xfrm>
              <a:off x="6265478" y="2363363"/>
              <a:ext cx="210099" cy="541429"/>
              <a:chOff x="5576424" y="766068"/>
              <a:chExt cx="456482" cy="1541462"/>
            </a:xfrm>
          </p:grpSpPr>
          <p:pic>
            <p:nvPicPr>
              <p:cNvPr id="75" name="Picture 1619" descr="H:\DOM_DMA_DIM\INTERNET\Projets web\SMART\cliparts\A l'échelle de la cellule\récepteurs\receptor_tm_08.em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b="72177"/>
              <a:stretch/>
            </p:blipFill>
            <p:spPr bwMode="auto">
              <a:xfrm rot="10407787" flipH="1">
                <a:off x="5576424" y="1909640"/>
                <a:ext cx="455084" cy="397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6" name="Picture 1619" descr="H:\DOM_DMA_DIM\INTERNET\Projets web\SMART\cliparts\A l'échelle de la cellule\récepteurs\receptor_tm_08.em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b="20247"/>
              <a:stretch/>
            </p:blipFill>
            <p:spPr bwMode="auto">
              <a:xfrm flipH="1">
                <a:off x="5577822" y="766068"/>
                <a:ext cx="455084" cy="1140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13" name="Grouper 112"/>
            <p:cNvGrpSpPr/>
            <p:nvPr/>
          </p:nvGrpSpPr>
          <p:grpSpPr>
            <a:xfrm>
              <a:off x="6316340" y="2365016"/>
              <a:ext cx="210099" cy="541429"/>
              <a:chOff x="5576424" y="766068"/>
              <a:chExt cx="456482" cy="1541462"/>
            </a:xfrm>
          </p:grpSpPr>
          <p:pic>
            <p:nvPicPr>
              <p:cNvPr id="114" name="Picture 1619" descr="H:\DOM_DMA_DIM\INTERNET\Projets web\SMART\cliparts\A l'échelle de la cellule\récepteurs\receptor_tm_08.em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b="72177"/>
              <a:stretch/>
            </p:blipFill>
            <p:spPr bwMode="auto">
              <a:xfrm rot="10407787" flipH="1">
                <a:off x="5576424" y="1909640"/>
                <a:ext cx="455084" cy="397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5" name="Picture 1619" descr="H:\DOM_DMA_DIM\INTERNET\Projets web\SMART\cliparts\A l'échelle de la cellule\récepteurs\receptor_tm_08.em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b="20247"/>
              <a:stretch/>
            </p:blipFill>
            <p:spPr bwMode="auto">
              <a:xfrm flipH="1">
                <a:off x="5577822" y="766068"/>
                <a:ext cx="455084" cy="1140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16" name="Grouper 115"/>
            <p:cNvGrpSpPr/>
            <p:nvPr/>
          </p:nvGrpSpPr>
          <p:grpSpPr>
            <a:xfrm rot="7309739">
              <a:off x="7053302" y="2691867"/>
              <a:ext cx="210099" cy="541429"/>
              <a:chOff x="5576424" y="766068"/>
              <a:chExt cx="456482" cy="1541462"/>
            </a:xfrm>
          </p:grpSpPr>
          <p:pic>
            <p:nvPicPr>
              <p:cNvPr id="117" name="Picture 1619" descr="H:\DOM_DMA_DIM\INTERNET\Projets web\SMART\cliparts\A l'échelle de la cellule\récepteurs\receptor_tm_08.em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b="72177"/>
              <a:stretch/>
            </p:blipFill>
            <p:spPr bwMode="auto">
              <a:xfrm rot="10407787" flipH="1">
                <a:off x="5576424" y="1909640"/>
                <a:ext cx="455084" cy="397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8" name="Picture 1619" descr="H:\DOM_DMA_DIM\INTERNET\Projets web\SMART\cliparts\A l'échelle de la cellule\récepteurs\receptor_tm_08.em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b="20247"/>
              <a:stretch/>
            </p:blipFill>
            <p:spPr bwMode="auto">
              <a:xfrm flipH="1">
                <a:off x="5577822" y="766068"/>
                <a:ext cx="455084" cy="1140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19" name="Grouper 118"/>
            <p:cNvGrpSpPr/>
            <p:nvPr/>
          </p:nvGrpSpPr>
          <p:grpSpPr>
            <a:xfrm rot="7309739">
              <a:off x="7082701" y="2650471"/>
              <a:ext cx="210099" cy="541429"/>
              <a:chOff x="5576424" y="766068"/>
              <a:chExt cx="456482" cy="1541462"/>
            </a:xfrm>
          </p:grpSpPr>
          <p:pic>
            <p:nvPicPr>
              <p:cNvPr id="120" name="Picture 1619" descr="H:\DOM_DMA_DIM\INTERNET\Projets web\SMART\cliparts\A l'échelle de la cellule\récepteurs\receptor_tm_08.em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b="72177"/>
              <a:stretch/>
            </p:blipFill>
            <p:spPr bwMode="auto">
              <a:xfrm rot="10407787" flipH="1">
                <a:off x="5576424" y="1909640"/>
                <a:ext cx="455084" cy="397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1" name="Picture 1619" descr="H:\DOM_DMA_DIM\INTERNET\Projets web\SMART\cliparts\A l'échelle de la cellule\récepteurs\receptor_tm_08.em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b="20247"/>
              <a:stretch/>
            </p:blipFill>
            <p:spPr bwMode="auto">
              <a:xfrm flipH="1">
                <a:off x="5577822" y="766068"/>
                <a:ext cx="455084" cy="1140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22" name="Grouper 121"/>
            <p:cNvGrpSpPr/>
            <p:nvPr/>
          </p:nvGrpSpPr>
          <p:grpSpPr>
            <a:xfrm rot="6224254">
              <a:off x="7138372" y="2529249"/>
              <a:ext cx="210099" cy="541429"/>
              <a:chOff x="5576424" y="766068"/>
              <a:chExt cx="456482" cy="1541462"/>
            </a:xfrm>
          </p:grpSpPr>
          <p:pic>
            <p:nvPicPr>
              <p:cNvPr id="123" name="Picture 1619" descr="H:\DOM_DMA_DIM\INTERNET\Projets web\SMART\cliparts\A l'échelle de la cellule\récepteurs\receptor_tm_08.em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b="72177"/>
              <a:stretch/>
            </p:blipFill>
            <p:spPr bwMode="auto">
              <a:xfrm rot="10407787" flipH="1">
                <a:off x="5576424" y="1909640"/>
                <a:ext cx="455084" cy="397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4" name="Picture 1619" descr="H:\DOM_DMA_DIM\INTERNET\Projets web\SMART\cliparts\A l'échelle de la cellule\récepteurs\receptor_tm_08.em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b="20247"/>
              <a:stretch/>
            </p:blipFill>
            <p:spPr bwMode="auto">
              <a:xfrm flipH="1">
                <a:off x="5577822" y="766068"/>
                <a:ext cx="455084" cy="1140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25" name="Grouper 124"/>
            <p:cNvGrpSpPr/>
            <p:nvPr/>
          </p:nvGrpSpPr>
          <p:grpSpPr>
            <a:xfrm rot="6224254">
              <a:off x="7113692" y="2574555"/>
              <a:ext cx="210099" cy="541429"/>
              <a:chOff x="5576424" y="766068"/>
              <a:chExt cx="456482" cy="1541462"/>
            </a:xfrm>
          </p:grpSpPr>
          <p:pic>
            <p:nvPicPr>
              <p:cNvPr id="126" name="Picture 1619" descr="H:\DOM_DMA_DIM\INTERNET\Projets web\SMART\cliparts\A l'échelle de la cellule\récepteurs\receptor_tm_08.em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b="72177"/>
              <a:stretch/>
            </p:blipFill>
            <p:spPr bwMode="auto">
              <a:xfrm rot="10407787" flipH="1">
                <a:off x="5576424" y="1909640"/>
                <a:ext cx="455084" cy="397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7" name="Picture 1619" descr="H:\DOM_DMA_DIM\INTERNET\Projets web\SMART\cliparts\A l'échelle de la cellule\récepteurs\receptor_tm_08.em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b="20247"/>
              <a:stretch/>
            </p:blipFill>
            <p:spPr bwMode="auto">
              <a:xfrm flipH="1">
                <a:off x="5577822" y="766068"/>
                <a:ext cx="455084" cy="1140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28" name="Grouper 127"/>
            <p:cNvGrpSpPr/>
            <p:nvPr/>
          </p:nvGrpSpPr>
          <p:grpSpPr>
            <a:xfrm rot="12992230">
              <a:off x="6939140" y="1023419"/>
              <a:ext cx="334081" cy="637341"/>
              <a:chOff x="5576424" y="766068"/>
              <a:chExt cx="456482" cy="1541462"/>
            </a:xfrm>
          </p:grpSpPr>
          <p:pic>
            <p:nvPicPr>
              <p:cNvPr id="129" name="Picture 1619" descr="H:\DOM_DMA_DIM\INTERNET\Projets web\SMART\cliparts\A l'échelle de la cellule\récepteurs\receptor_tm_08.em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b="72177"/>
              <a:stretch/>
            </p:blipFill>
            <p:spPr bwMode="auto">
              <a:xfrm rot="10407787" flipH="1">
                <a:off x="5576424" y="1909640"/>
                <a:ext cx="455084" cy="397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0" name="Picture 1619" descr="H:\DOM_DMA_DIM\INTERNET\Projets web\SMART\cliparts\A l'échelle de la cellule\récepteurs\receptor_tm_08.em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b="20247"/>
              <a:stretch/>
            </p:blipFill>
            <p:spPr bwMode="auto">
              <a:xfrm flipH="1">
                <a:off x="5577822" y="766068"/>
                <a:ext cx="455084" cy="1140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31" name="Group 2362"/>
            <p:cNvGrpSpPr>
              <a:grpSpLocks/>
            </p:cNvGrpSpPr>
            <p:nvPr/>
          </p:nvGrpSpPr>
          <p:grpSpPr bwMode="auto">
            <a:xfrm rot="2381513">
              <a:off x="7098006" y="1237773"/>
              <a:ext cx="265680" cy="390724"/>
              <a:chOff x="4495" y="3384"/>
              <a:chExt cx="484" cy="791"/>
            </a:xfrm>
            <a:solidFill>
              <a:srgbClr val="7030A0"/>
            </a:solidFill>
          </p:grpSpPr>
          <p:sp>
            <p:nvSpPr>
              <p:cNvPr id="132" name="Freeform 2363"/>
              <p:cNvSpPr>
                <a:spLocks/>
              </p:cNvSpPr>
              <p:nvPr/>
            </p:nvSpPr>
            <p:spPr bwMode="auto">
              <a:xfrm>
                <a:off x="4773" y="3412"/>
                <a:ext cx="206" cy="737"/>
              </a:xfrm>
              <a:custGeom>
                <a:avLst/>
                <a:gdLst>
                  <a:gd name="T0" fmla="*/ 459 w 87"/>
                  <a:gd name="T1" fmla="*/ 425 h 312"/>
                  <a:gd name="T2" fmla="*/ 398 w 87"/>
                  <a:gd name="T3" fmla="*/ 872 h 312"/>
                  <a:gd name="T4" fmla="*/ 466 w 87"/>
                  <a:gd name="T5" fmla="*/ 1283 h 312"/>
                  <a:gd name="T6" fmla="*/ 197 w 87"/>
                  <a:gd name="T7" fmla="*/ 1741 h 312"/>
                  <a:gd name="T8" fmla="*/ 0 w 87"/>
                  <a:gd name="T9" fmla="*/ 872 h 312"/>
                  <a:gd name="T10" fmla="*/ 197 w 87"/>
                  <a:gd name="T11" fmla="*/ 0 h 312"/>
                  <a:gd name="T12" fmla="*/ 459 w 87"/>
                  <a:gd name="T13" fmla="*/ 425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" h="312">
                    <a:moveTo>
                      <a:pt x="82" y="76"/>
                    </a:moveTo>
                    <a:cubicBezTo>
                      <a:pt x="87" y="100"/>
                      <a:pt x="71" y="127"/>
                      <a:pt x="71" y="156"/>
                    </a:cubicBezTo>
                    <a:cubicBezTo>
                      <a:pt x="71" y="183"/>
                      <a:pt x="87" y="208"/>
                      <a:pt x="83" y="230"/>
                    </a:cubicBezTo>
                    <a:cubicBezTo>
                      <a:pt x="74" y="279"/>
                      <a:pt x="56" y="312"/>
                      <a:pt x="35" y="312"/>
                    </a:cubicBezTo>
                    <a:cubicBezTo>
                      <a:pt x="4" y="312"/>
                      <a:pt x="0" y="242"/>
                      <a:pt x="0" y="156"/>
                    </a:cubicBezTo>
                    <a:cubicBezTo>
                      <a:pt x="0" y="70"/>
                      <a:pt x="4" y="0"/>
                      <a:pt x="35" y="0"/>
                    </a:cubicBezTo>
                    <a:cubicBezTo>
                      <a:pt x="55" y="0"/>
                      <a:pt x="72" y="30"/>
                      <a:pt x="82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33" name="Freeform 2364"/>
              <p:cNvSpPr>
                <a:spLocks/>
              </p:cNvSpPr>
              <p:nvPr/>
            </p:nvSpPr>
            <p:spPr bwMode="auto">
              <a:xfrm>
                <a:off x="4495" y="3412"/>
                <a:ext cx="205" cy="737"/>
              </a:xfrm>
              <a:custGeom>
                <a:avLst/>
                <a:gdLst>
                  <a:gd name="T0" fmla="*/ 33 w 87"/>
                  <a:gd name="T1" fmla="*/ 425 h 312"/>
                  <a:gd name="T2" fmla="*/ 94 w 87"/>
                  <a:gd name="T3" fmla="*/ 872 h 312"/>
                  <a:gd name="T4" fmla="*/ 28 w 87"/>
                  <a:gd name="T5" fmla="*/ 1283 h 312"/>
                  <a:gd name="T6" fmla="*/ 295 w 87"/>
                  <a:gd name="T7" fmla="*/ 1741 h 312"/>
                  <a:gd name="T8" fmla="*/ 483 w 87"/>
                  <a:gd name="T9" fmla="*/ 872 h 312"/>
                  <a:gd name="T10" fmla="*/ 295 w 87"/>
                  <a:gd name="T11" fmla="*/ 0 h 312"/>
                  <a:gd name="T12" fmla="*/ 33 w 87"/>
                  <a:gd name="T13" fmla="*/ 425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" h="312">
                    <a:moveTo>
                      <a:pt x="6" y="76"/>
                    </a:moveTo>
                    <a:cubicBezTo>
                      <a:pt x="1" y="100"/>
                      <a:pt x="17" y="127"/>
                      <a:pt x="17" y="156"/>
                    </a:cubicBezTo>
                    <a:cubicBezTo>
                      <a:pt x="17" y="183"/>
                      <a:pt x="0" y="208"/>
                      <a:pt x="5" y="230"/>
                    </a:cubicBezTo>
                    <a:cubicBezTo>
                      <a:pt x="14" y="279"/>
                      <a:pt x="32" y="312"/>
                      <a:pt x="53" y="312"/>
                    </a:cubicBezTo>
                    <a:cubicBezTo>
                      <a:pt x="84" y="312"/>
                      <a:pt x="87" y="242"/>
                      <a:pt x="87" y="156"/>
                    </a:cubicBezTo>
                    <a:cubicBezTo>
                      <a:pt x="87" y="70"/>
                      <a:pt x="84" y="0"/>
                      <a:pt x="53" y="0"/>
                    </a:cubicBezTo>
                    <a:cubicBezTo>
                      <a:pt x="33" y="0"/>
                      <a:pt x="15" y="30"/>
                      <a:pt x="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34" name="Freeform 2365"/>
              <p:cNvSpPr>
                <a:spLocks/>
              </p:cNvSpPr>
              <p:nvPr/>
            </p:nvSpPr>
            <p:spPr bwMode="auto">
              <a:xfrm>
                <a:off x="4587" y="3384"/>
                <a:ext cx="286" cy="791"/>
              </a:xfrm>
              <a:custGeom>
                <a:avLst/>
                <a:gdLst>
                  <a:gd name="T0" fmla="*/ 636 w 121"/>
                  <a:gd name="T1" fmla="*/ 1806 h 335"/>
                  <a:gd name="T2" fmla="*/ 442 w 121"/>
                  <a:gd name="T3" fmla="*/ 937 h 335"/>
                  <a:gd name="T4" fmla="*/ 636 w 121"/>
                  <a:gd name="T5" fmla="*/ 66 h 335"/>
                  <a:gd name="T6" fmla="*/ 664 w 121"/>
                  <a:gd name="T7" fmla="*/ 66 h 335"/>
                  <a:gd name="T8" fmla="*/ 352 w 121"/>
                  <a:gd name="T9" fmla="*/ 0 h 335"/>
                  <a:gd name="T10" fmla="*/ 40 w 121"/>
                  <a:gd name="T11" fmla="*/ 73 h 335"/>
                  <a:gd name="T12" fmla="*/ 78 w 121"/>
                  <a:gd name="T13" fmla="*/ 66 h 335"/>
                  <a:gd name="T14" fmla="*/ 267 w 121"/>
                  <a:gd name="T15" fmla="*/ 937 h 335"/>
                  <a:gd name="T16" fmla="*/ 78 w 121"/>
                  <a:gd name="T17" fmla="*/ 1806 h 335"/>
                  <a:gd name="T18" fmla="*/ 0 w 121"/>
                  <a:gd name="T19" fmla="*/ 1778 h 335"/>
                  <a:gd name="T20" fmla="*/ 352 w 121"/>
                  <a:gd name="T21" fmla="*/ 1868 h 335"/>
                  <a:gd name="T22" fmla="*/ 676 w 121"/>
                  <a:gd name="T23" fmla="*/ 1802 h 335"/>
                  <a:gd name="T24" fmla="*/ 636 w 121"/>
                  <a:gd name="T25" fmla="*/ 1806 h 3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21" h="335">
                    <a:moveTo>
                      <a:pt x="114" y="324"/>
                    </a:moveTo>
                    <a:cubicBezTo>
                      <a:pt x="83" y="324"/>
                      <a:pt x="79" y="254"/>
                      <a:pt x="79" y="168"/>
                    </a:cubicBezTo>
                    <a:cubicBezTo>
                      <a:pt x="79" y="82"/>
                      <a:pt x="83" y="12"/>
                      <a:pt x="114" y="12"/>
                    </a:cubicBezTo>
                    <a:cubicBezTo>
                      <a:pt x="115" y="12"/>
                      <a:pt x="117" y="12"/>
                      <a:pt x="119" y="12"/>
                    </a:cubicBezTo>
                    <a:cubicBezTo>
                      <a:pt x="108" y="5"/>
                      <a:pt x="87" y="0"/>
                      <a:pt x="63" y="0"/>
                    </a:cubicBezTo>
                    <a:cubicBezTo>
                      <a:pt x="39" y="0"/>
                      <a:pt x="18" y="5"/>
                      <a:pt x="7" y="13"/>
                    </a:cubicBezTo>
                    <a:cubicBezTo>
                      <a:pt x="9" y="12"/>
                      <a:pt x="12" y="12"/>
                      <a:pt x="14" y="12"/>
                    </a:cubicBezTo>
                    <a:cubicBezTo>
                      <a:pt x="45" y="12"/>
                      <a:pt x="48" y="82"/>
                      <a:pt x="48" y="168"/>
                    </a:cubicBezTo>
                    <a:cubicBezTo>
                      <a:pt x="48" y="254"/>
                      <a:pt x="45" y="324"/>
                      <a:pt x="14" y="324"/>
                    </a:cubicBezTo>
                    <a:cubicBezTo>
                      <a:pt x="9" y="324"/>
                      <a:pt x="4" y="323"/>
                      <a:pt x="0" y="319"/>
                    </a:cubicBezTo>
                    <a:cubicBezTo>
                      <a:pt x="10" y="328"/>
                      <a:pt x="35" y="335"/>
                      <a:pt x="63" y="335"/>
                    </a:cubicBezTo>
                    <a:cubicBezTo>
                      <a:pt x="87" y="335"/>
                      <a:pt x="108" y="330"/>
                      <a:pt x="121" y="323"/>
                    </a:cubicBezTo>
                    <a:cubicBezTo>
                      <a:pt x="118" y="324"/>
                      <a:pt x="116" y="324"/>
                      <a:pt x="114" y="3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35" name="Freeform 2366"/>
              <p:cNvSpPr>
                <a:spLocks noEditPoints="1"/>
              </p:cNvSpPr>
              <p:nvPr/>
            </p:nvSpPr>
            <p:spPr bwMode="auto">
              <a:xfrm>
                <a:off x="4587" y="3384"/>
                <a:ext cx="286" cy="791"/>
              </a:xfrm>
              <a:custGeom>
                <a:avLst/>
                <a:gdLst>
                  <a:gd name="T0" fmla="*/ 676 w 121"/>
                  <a:gd name="T1" fmla="*/ 1802 h 335"/>
                  <a:gd name="T2" fmla="*/ 636 w 121"/>
                  <a:gd name="T3" fmla="*/ 1806 h 335"/>
                  <a:gd name="T4" fmla="*/ 442 w 121"/>
                  <a:gd name="T5" fmla="*/ 937 h 335"/>
                  <a:gd name="T6" fmla="*/ 636 w 121"/>
                  <a:gd name="T7" fmla="*/ 66 h 335"/>
                  <a:gd name="T8" fmla="*/ 664 w 121"/>
                  <a:gd name="T9" fmla="*/ 66 h 335"/>
                  <a:gd name="T10" fmla="*/ 352 w 121"/>
                  <a:gd name="T11" fmla="*/ 0 h 335"/>
                  <a:gd name="T12" fmla="*/ 40 w 121"/>
                  <a:gd name="T13" fmla="*/ 73 h 335"/>
                  <a:gd name="T14" fmla="*/ 78 w 121"/>
                  <a:gd name="T15" fmla="*/ 66 h 335"/>
                  <a:gd name="T16" fmla="*/ 267 w 121"/>
                  <a:gd name="T17" fmla="*/ 937 h 335"/>
                  <a:gd name="T18" fmla="*/ 78 w 121"/>
                  <a:gd name="T19" fmla="*/ 1806 h 335"/>
                  <a:gd name="T20" fmla="*/ 0 w 121"/>
                  <a:gd name="T21" fmla="*/ 1778 h 335"/>
                  <a:gd name="T22" fmla="*/ 352 w 121"/>
                  <a:gd name="T23" fmla="*/ 1868 h 335"/>
                  <a:gd name="T24" fmla="*/ 676 w 121"/>
                  <a:gd name="T25" fmla="*/ 1802 h 335"/>
                  <a:gd name="T26" fmla="*/ 225 w 121"/>
                  <a:gd name="T27" fmla="*/ 1766 h 335"/>
                  <a:gd name="T28" fmla="*/ 319 w 121"/>
                  <a:gd name="T29" fmla="*/ 937 h 335"/>
                  <a:gd name="T30" fmla="*/ 213 w 121"/>
                  <a:gd name="T31" fmla="*/ 94 h 335"/>
                  <a:gd name="T32" fmla="*/ 352 w 121"/>
                  <a:gd name="T33" fmla="*/ 50 h 335"/>
                  <a:gd name="T34" fmla="*/ 503 w 121"/>
                  <a:gd name="T35" fmla="*/ 90 h 335"/>
                  <a:gd name="T36" fmla="*/ 390 w 121"/>
                  <a:gd name="T37" fmla="*/ 937 h 335"/>
                  <a:gd name="T38" fmla="*/ 496 w 121"/>
                  <a:gd name="T39" fmla="*/ 1773 h 335"/>
                  <a:gd name="T40" fmla="*/ 352 w 121"/>
                  <a:gd name="T41" fmla="*/ 1818 h 335"/>
                  <a:gd name="T42" fmla="*/ 225 w 121"/>
                  <a:gd name="T43" fmla="*/ 1766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21" h="335">
                    <a:moveTo>
                      <a:pt x="121" y="323"/>
                    </a:moveTo>
                    <a:cubicBezTo>
                      <a:pt x="118" y="324"/>
                      <a:pt x="116" y="324"/>
                      <a:pt x="114" y="324"/>
                    </a:cubicBezTo>
                    <a:cubicBezTo>
                      <a:pt x="83" y="324"/>
                      <a:pt x="79" y="254"/>
                      <a:pt x="79" y="168"/>
                    </a:cubicBezTo>
                    <a:cubicBezTo>
                      <a:pt x="79" y="82"/>
                      <a:pt x="83" y="12"/>
                      <a:pt x="114" y="12"/>
                    </a:cubicBezTo>
                    <a:cubicBezTo>
                      <a:pt x="115" y="12"/>
                      <a:pt x="117" y="12"/>
                      <a:pt x="119" y="12"/>
                    </a:cubicBezTo>
                    <a:cubicBezTo>
                      <a:pt x="108" y="5"/>
                      <a:pt x="87" y="0"/>
                      <a:pt x="63" y="0"/>
                    </a:cubicBezTo>
                    <a:cubicBezTo>
                      <a:pt x="39" y="0"/>
                      <a:pt x="18" y="5"/>
                      <a:pt x="7" y="13"/>
                    </a:cubicBezTo>
                    <a:cubicBezTo>
                      <a:pt x="9" y="12"/>
                      <a:pt x="12" y="12"/>
                      <a:pt x="14" y="12"/>
                    </a:cubicBezTo>
                    <a:cubicBezTo>
                      <a:pt x="45" y="12"/>
                      <a:pt x="48" y="82"/>
                      <a:pt x="48" y="168"/>
                    </a:cubicBezTo>
                    <a:cubicBezTo>
                      <a:pt x="48" y="254"/>
                      <a:pt x="45" y="324"/>
                      <a:pt x="14" y="324"/>
                    </a:cubicBezTo>
                    <a:cubicBezTo>
                      <a:pt x="9" y="324"/>
                      <a:pt x="4" y="323"/>
                      <a:pt x="0" y="319"/>
                    </a:cubicBezTo>
                    <a:cubicBezTo>
                      <a:pt x="10" y="328"/>
                      <a:pt x="35" y="335"/>
                      <a:pt x="63" y="335"/>
                    </a:cubicBezTo>
                    <a:cubicBezTo>
                      <a:pt x="87" y="335"/>
                      <a:pt x="108" y="330"/>
                      <a:pt x="121" y="323"/>
                    </a:cubicBezTo>
                    <a:close/>
                    <a:moveTo>
                      <a:pt x="40" y="317"/>
                    </a:moveTo>
                    <a:cubicBezTo>
                      <a:pt x="56" y="291"/>
                      <a:pt x="57" y="234"/>
                      <a:pt x="57" y="168"/>
                    </a:cubicBezTo>
                    <a:cubicBezTo>
                      <a:pt x="57" y="101"/>
                      <a:pt x="56" y="42"/>
                      <a:pt x="38" y="17"/>
                    </a:cubicBezTo>
                    <a:cubicBezTo>
                      <a:pt x="37" y="15"/>
                      <a:pt x="53" y="9"/>
                      <a:pt x="63" y="9"/>
                    </a:cubicBezTo>
                    <a:cubicBezTo>
                      <a:pt x="74" y="9"/>
                      <a:pt x="91" y="15"/>
                      <a:pt x="90" y="16"/>
                    </a:cubicBezTo>
                    <a:cubicBezTo>
                      <a:pt x="72" y="42"/>
                      <a:pt x="70" y="101"/>
                      <a:pt x="70" y="168"/>
                    </a:cubicBezTo>
                    <a:cubicBezTo>
                      <a:pt x="70" y="234"/>
                      <a:pt x="72" y="292"/>
                      <a:pt x="89" y="318"/>
                    </a:cubicBezTo>
                    <a:cubicBezTo>
                      <a:pt x="90" y="320"/>
                      <a:pt x="73" y="326"/>
                      <a:pt x="63" y="326"/>
                    </a:cubicBezTo>
                    <a:cubicBezTo>
                      <a:pt x="53" y="326"/>
                      <a:pt x="38" y="320"/>
                      <a:pt x="40" y="3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36" name="Freeform 2367"/>
              <p:cNvSpPr>
                <a:spLocks/>
              </p:cNvSpPr>
              <p:nvPr/>
            </p:nvSpPr>
            <p:spPr bwMode="auto">
              <a:xfrm>
                <a:off x="4785" y="3438"/>
                <a:ext cx="50" cy="681"/>
              </a:xfrm>
              <a:custGeom>
                <a:avLst/>
                <a:gdLst>
                  <a:gd name="T0" fmla="*/ 0 w 21"/>
                  <a:gd name="T1" fmla="*/ 823 h 288"/>
                  <a:gd name="T2" fmla="*/ 90 w 21"/>
                  <a:gd name="T3" fmla="*/ 1610 h 288"/>
                  <a:gd name="T4" fmla="*/ 90 w 21"/>
                  <a:gd name="T5" fmla="*/ 1610 h 288"/>
                  <a:gd name="T6" fmla="*/ 33 w 21"/>
                  <a:gd name="T7" fmla="*/ 823 h 288"/>
                  <a:gd name="T8" fmla="*/ 119 w 21"/>
                  <a:gd name="T9" fmla="*/ 0 h 288"/>
                  <a:gd name="T10" fmla="*/ 119 w 21"/>
                  <a:gd name="T11" fmla="*/ 0 h 288"/>
                  <a:gd name="T12" fmla="*/ 0 w 21"/>
                  <a:gd name="T13" fmla="*/ 823 h 2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" h="288">
                    <a:moveTo>
                      <a:pt x="0" y="147"/>
                    </a:moveTo>
                    <a:cubicBezTo>
                      <a:pt x="0" y="214"/>
                      <a:pt x="5" y="263"/>
                      <a:pt x="16" y="288"/>
                    </a:cubicBezTo>
                    <a:cubicBezTo>
                      <a:pt x="16" y="288"/>
                      <a:pt x="16" y="288"/>
                      <a:pt x="16" y="288"/>
                    </a:cubicBezTo>
                    <a:cubicBezTo>
                      <a:pt x="5" y="264"/>
                      <a:pt x="6" y="214"/>
                      <a:pt x="6" y="147"/>
                    </a:cubicBezTo>
                    <a:cubicBezTo>
                      <a:pt x="6" y="88"/>
                      <a:pt x="4" y="22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5" y="20"/>
                      <a:pt x="0" y="71"/>
                      <a:pt x="0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37" name="Freeform 2368"/>
              <p:cNvSpPr>
                <a:spLocks/>
              </p:cNvSpPr>
              <p:nvPr/>
            </p:nvSpPr>
            <p:spPr bwMode="auto">
              <a:xfrm>
                <a:off x="4911" y="3469"/>
                <a:ext cx="63" cy="619"/>
              </a:xfrm>
              <a:custGeom>
                <a:avLst/>
                <a:gdLst>
                  <a:gd name="T0" fmla="*/ 16 w 27"/>
                  <a:gd name="T1" fmla="*/ 40 h 262"/>
                  <a:gd name="T2" fmla="*/ 110 w 27"/>
                  <a:gd name="T3" fmla="*/ 307 h 262"/>
                  <a:gd name="T4" fmla="*/ 86 w 27"/>
                  <a:gd name="T5" fmla="*/ 536 h 262"/>
                  <a:gd name="T6" fmla="*/ 49 w 27"/>
                  <a:gd name="T7" fmla="*/ 749 h 262"/>
                  <a:gd name="T8" fmla="*/ 86 w 27"/>
                  <a:gd name="T9" fmla="*/ 954 h 262"/>
                  <a:gd name="T10" fmla="*/ 114 w 27"/>
                  <a:gd name="T11" fmla="*/ 1160 h 262"/>
                  <a:gd name="T12" fmla="*/ 54 w 27"/>
                  <a:gd name="T13" fmla="*/ 1384 h 262"/>
                  <a:gd name="T14" fmla="*/ 54 w 27"/>
                  <a:gd name="T15" fmla="*/ 1406 h 262"/>
                  <a:gd name="T16" fmla="*/ 135 w 27"/>
                  <a:gd name="T17" fmla="*/ 1167 h 262"/>
                  <a:gd name="T18" fmla="*/ 110 w 27"/>
                  <a:gd name="T19" fmla="*/ 950 h 262"/>
                  <a:gd name="T20" fmla="*/ 70 w 27"/>
                  <a:gd name="T21" fmla="*/ 749 h 262"/>
                  <a:gd name="T22" fmla="*/ 103 w 27"/>
                  <a:gd name="T23" fmla="*/ 541 h 262"/>
                  <a:gd name="T24" fmla="*/ 131 w 27"/>
                  <a:gd name="T25" fmla="*/ 302 h 262"/>
                  <a:gd name="T26" fmla="*/ 28 w 27"/>
                  <a:gd name="T27" fmla="*/ 45 h 262"/>
                  <a:gd name="T28" fmla="*/ 16 w 27"/>
                  <a:gd name="T29" fmla="*/ 40 h 26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7" h="262">
                    <a:moveTo>
                      <a:pt x="3" y="7"/>
                    </a:moveTo>
                    <a:cubicBezTo>
                      <a:pt x="10" y="19"/>
                      <a:pt x="16" y="36"/>
                      <a:pt x="20" y="55"/>
                    </a:cubicBezTo>
                    <a:cubicBezTo>
                      <a:pt x="23" y="67"/>
                      <a:pt x="19" y="81"/>
                      <a:pt x="16" y="96"/>
                    </a:cubicBezTo>
                    <a:cubicBezTo>
                      <a:pt x="12" y="108"/>
                      <a:pt x="9" y="121"/>
                      <a:pt x="9" y="134"/>
                    </a:cubicBezTo>
                    <a:cubicBezTo>
                      <a:pt x="9" y="147"/>
                      <a:pt x="13" y="159"/>
                      <a:pt x="16" y="171"/>
                    </a:cubicBezTo>
                    <a:cubicBezTo>
                      <a:pt x="20" y="184"/>
                      <a:pt x="24" y="197"/>
                      <a:pt x="21" y="208"/>
                    </a:cubicBezTo>
                    <a:cubicBezTo>
                      <a:pt x="19" y="223"/>
                      <a:pt x="14" y="237"/>
                      <a:pt x="10" y="248"/>
                    </a:cubicBezTo>
                    <a:cubicBezTo>
                      <a:pt x="4" y="260"/>
                      <a:pt x="4" y="262"/>
                      <a:pt x="10" y="252"/>
                    </a:cubicBezTo>
                    <a:cubicBezTo>
                      <a:pt x="16" y="240"/>
                      <a:pt x="22" y="226"/>
                      <a:pt x="25" y="209"/>
                    </a:cubicBezTo>
                    <a:cubicBezTo>
                      <a:pt x="27" y="197"/>
                      <a:pt x="24" y="184"/>
                      <a:pt x="20" y="170"/>
                    </a:cubicBezTo>
                    <a:cubicBezTo>
                      <a:pt x="16" y="158"/>
                      <a:pt x="13" y="146"/>
                      <a:pt x="13" y="134"/>
                    </a:cubicBezTo>
                    <a:cubicBezTo>
                      <a:pt x="13" y="121"/>
                      <a:pt x="16" y="109"/>
                      <a:pt x="19" y="97"/>
                    </a:cubicBezTo>
                    <a:cubicBezTo>
                      <a:pt x="23" y="82"/>
                      <a:pt x="27" y="68"/>
                      <a:pt x="24" y="54"/>
                    </a:cubicBezTo>
                    <a:cubicBezTo>
                      <a:pt x="20" y="35"/>
                      <a:pt x="13" y="20"/>
                      <a:pt x="5" y="8"/>
                    </a:cubicBezTo>
                    <a:cubicBezTo>
                      <a:pt x="1" y="1"/>
                      <a:pt x="0" y="0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38" name="Freeform 2369"/>
              <p:cNvSpPr>
                <a:spLocks/>
              </p:cNvSpPr>
              <p:nvPr/>
            </p:nvSpPr>
            <p:spPr bwMode="auto">
              <a:xfrm>
                <a:off x="4892" y="3443"/>
                <a:ext cx="75" cy="687"/>
              </a:xfrm>
              <a:custGeom>
                <a:avLst/>
                <a:gdLst>
                  <a:gd name="T0" fmla="*/ 0 w 32"/>
                  <a:gd name="T1" fmla="*/ 0 h 291"/>
                  <a:gd name="T2" fmla="*/ 127 w 32"/>
                  <a:gd name="T3" fmla="*/ 368 h 291"/>
                  <a:gd name="T4" fmla="*/ 98 w 32"/>
                  <a:gd name="T5" fmla="*/ 597 h 291"/>
                  <a:gd name="T6" fmla="*/ 61 w 32"/>
                  <a:gd name="T7" fmla="*/ 807 h 291"/>
                  <a:gd name="T8" fmla="*/ 98 w 32"/>
                  <a:gd name="T9" fmla="*/ 1015 h 291"/>
                  <a:gd name="T10" fmla="*/ 138 w 32"/>
                  <a:gd name="T11" fmla="*/ 1232 h 291"/>
                  <a:gd name="T12" fmla="*/ 0 w 32"/>
                  <a:gd name="T13" fmla="*/ 1622 h 291"/>
                  <a:gd name="T14" fmla="*/ 0 w 32"/>
                  <a:gd name="T15" fmla="*/ 1622 h 291"/>
                  <a:gd name="T16" fmla="*/ 164 w 32"/>
                  <a:gd name="T17" fmla="*/ 1225 h 291"/>
                  <a:gd name="T18" fmla="*/ 138 w 32"/>
                  <a:gd name="T19" fmla="*/ 1008 h 291"/>
                  <a:gd name="T20" fmla="*/ 98 w 32"/>
                  <a:gd name="T21" fmla="*/ 807 h 291"/>
                  <a:gd name="T22" fmla="*/ 131 w 32"/>
                  <a:gd name="T23" fmla="*/ 602 h 291"/>
                  <a:gd name="T24" fmla="*/ 159 w 32"/>
                  <a:gd name="T25" fmla="*/ 361 h 291"/>
                  <a:gd name="T26" fmla="*/ 0 w 32"/>
                  <a:gd name="T27" fmla="*/ 0 h 2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2" h="291">
                    <a:moveTo>
                      <a:pt x="0" y="0"/>
                    </a:moveTo>
                    <a:cubicBezTo>
                      <a:pt x="11" y="13"/>
                      <a:pt x="17" y="37"/>
                      <a:pt x="23" y="66"/>
                    </a:cubicBezTo>
                    <a:cubicBezTo>
                      <a:pt x="26" y="78"/>
                      <a:pt x="21" y="92"/>
                      <a:pt x="18" y="107"/>
                    </a:cubicBezTo>
                    <a:cubicBezTo>
                      <a:pt x="14" y="119"/>
                      <a:pt x="11" y="132"/>
                      <a:pt x="11" y="145"/>
                    </a:cubicBezTo>
                    <a:cubicBezTo>
                      <a:pt x="11" y="158"/>
                      <a:pt x="15" y="170"/>
                      <a:pt x="18" y="182"/>
                    </a:cubicBezTo>
                    <a:cubicBezTo>
                      <a:pt x="22" y="195"/>
                      <a:pt x="27" y="209"/>
                      <a:pt x="25" y="221"/>
                    </a:cubicBezTo>
                    <a:cubicBezTo>
                      <a:pt x="19" y="253"/>
                      <a:pt x="12" y="278"/>
                      <a:pt x="0" y="291"/>
                    </a:cubicBezTo>
                    <a:cubicBezTo>
                      <a:pt x="0" y="291"/>
                      <a:pt x="0" y="291"/>
                      <a:pt x="0" y="291"/>
                    </a:cubicBezTo>
                    <a:cubicBezTo>
                      <a:pt x="12" y="277"/>
                      <a:pt x="24" y="253"/>
                      <a:pt x="30" y="220"/>
                    </a:cubicBezTo>
                    <a:cubicBezTo>
                      <a:pt x="32" y="208"/>
                      <a:pt x="29" y="195"/>
                      <a:pt x="25" y="181"/>
                    </a:cubicBezTo>
                    <a:cubicBezTo>
                      <a:pt x="21" y="169"/>
                      <a:pt x="18" y="157"/>
                      <a:pt x="18" y="145"/>
                    </a:cubicBezTo>
                    <a:cubicBezTo>
                      <a:pt x="18" y="132"/>
                      <a:pt x="21" y="120"/>
                      <a:pt x="24" y="108"/>
                    </a:cubicBezTo>
                    <a:cubicBezTo>
                      <a:pt x="28" y="93"/>
                      <a:pt x="32" y="79"/>
                      <a:pt x="29" y="65"/>
                    </a:cubicBezTo>
                    <a:cubicBezTo>
                      <a:pt x="23" y="36"/>
                      <a:pt x="12" y="1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39" name="Freeform 2370"/>
              <p:cNvSpPr>
                <a:spLocks/>
              </p:cNvSpPr>
              <p:nvPr/>
            </p:nvSpPr>
            <p:spPr bwMode="auto">
              <a:xfrm>
                <a:off x="4509" y="3429"/>
                <a:ext cx="92" cy="609"/>
              </a:xfrm>
              <a:custGeom>
                <a:avLst/>
                <a:gdLst>
                  <a:gd name="T0" fmla="*/ 21 w 39"/>
                  <a:gd name="T1" fmla="*/ 397 h 258"/>
                  <a:gd name="T2" fmla="*/ 50 w 39"/>
                  <a:gd name="T3" fmla="*/ 635 h 258"/>
                  <a:gd name="T4" fmla="*/ 83 w 39"/>
                  <a:gd name="T5" fmla="*/ 840 h 258"/>
                  <a:gd name="T6" fmla="*/ 45 w 39"/>
                  <a:gd name="T7" fmla="*/ 1041 h 258"/>
                  <a:gd name="T8" fmla="*/ 17 w 39"/>
                  <a:gd name="T9" fmla="*/ 1258 h 258"/>
                  <a:gd name="T10" fmla="*/ 73 w 39"/>
                  <a:gd name="T11" fmla="*/ 1438 h 258"/>
                  <a:gd name="T12" fmla="*/ 73 w 39"/>
                  <a:gd name="T13" fmla="*/ 1438 h 258"/>
                  <a:gd name="T14" fmla="*/ 33 w 39"/>
                  <a:gd name="T15" fmla="*/ 1253 h 258"/>
                  <a:gd name="T16" fmla="*/ 78 w 39"/>
                  <a:gd name="T17" fmla="*/ 1048 h 258"/>
                  <a:gd name="T18" fmla="*/ 127 w 39"/>
                  <a:gd name="T19" fmla="*/ 840 h 258"/>
                  <a:gd name="T20" fmla="*/ 78 w 39"/>
                  <a:gd name="T21" fmla="*/ 630 h 258"/>
                  <a:gd name="T22" fmla="*/ 40 w 39"/>
                  <a:gd name="T23" fmla="*/ 401 h 258"/>
                  <a:gd name="T24" fmla="*/ 217 w 39"/>
                  <a:gd name="T25" fmla="*/ 0 h 258"/>
                  <a:gd name="T26" fmla="*/ 217 w 39"/>
                  <a:gd name="T27" fmla="*/ 0 h 258"/>
                  <a:gd name="T28" fmla="*/ 21 w 39"/>
                  <a:gd name="T29" fmla="*/ 397 h 25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" h="258">
                    <a:moveTo>
                      <a:pt x="4" y="71"/>
                    </a:moveTo>
                    <a:cubicBezTo>
                      <a:pt x="1" y="85"/>
                      <a:pt x="5" y="99"/>
                      <a:pt x="9" y="114"/>
                    </a:cubicBezTo>
                    <a:cubicBezTo>
                      <a:pt x="12" y="126"/>
                      <a:pt x="15" y="138"/>
                      <a:pt x="15" y="151"/>
                    </a:cubicBezTo>
                    <a:cubicBezTo>
                      <a:pt x="15" y="163"/>
                      <a:pt x="11" y="175"/>
                      <a:pt x="8" y="187"/>
                    </a:cubicBezTo>
                    <a:cubicBezTo>
                      <a:pt x="4" y="201"/>
                      <a:pt x="0" y="214"/>
                      <a:pt x="3" y="226"/>
                    </a:cubicBezTo>
                    <a:cubicBezTo>
                      <a:pt x="5" y="238"/>
                      <a:pt x="10" y="248"/>
                      <a:pt x="13" y="258"/>
                    </a:cubicBezTo>
                    <a:cubicBezTo>
                      <a:pt x="13" y="258"/>
                      <a:pt x="13" y="258"/>
                      <a:pt x="13" y="258"/>
                    </a:cubicBezTo>
                    <a:cubicBezTo>
                      <a:pt x="10" y="249"/>
                      <a:pt x="9" y="237"/>
                      <a:pt x="6" y="225"/>
                    </a:cubicBezTo>
                    <a:cubicBezTo>
                      <a:pt x="4" y="214"/>
                      <a:pt x="10" y="201"/>
                      <a:pt x="14" y="188"/>
                    </a:cubicBezTo>
                    <a:cubicBezTo>
                      <a:pt x="17" y="176"/>
                      <a:pt x="23" y="164"/>
                      <a:pt x="23" y="151"/>
                    </a:cubicBezTo>
                    <a:cubicBezTo>
                      <a:pt x="23" y="138"/>
                      <a:pt x="18" y="125"/>
                      <a:pt x="14" y="113"/>
                    </a:cubicBezTo>
                    <a:cubicBezTo>
                      <a:pt x="11" y="98"/>
                      <a:pt x="5" y="84"/>
                      <a:pt x="7" y="72"/>
                    </a:cubicBezTo>
                    <a:cubicBezTo>
                      <a:pt x="15" y="38"/>
                      <a:pt x="25" y="1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24" y="11"/>
                      <a:pt x="11" y="35"/>
                      <a:pt x="4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40" name="Freeform 2371"/>
              <p:cNvSpPr>
                <a:spLocks/>
              </p:cNvSpPr>
              <p:nvPr/>
            </p:nvSpPr>
            <p:spPr bwMode="auto">
              <a:xfrm>
                <a:off x="4535" y="3431"/>
                <a:ext cx="168" cy="725"/>
              </a:xfrm>
              <a:custGeom>
                <a:avLst/>
                <a:gdLst>
                  <a:gd name="T0" fmla="*/ 279 w 71"/>
                  <a:gd name="T1" fmla="*/ 0 h 307"/>
                  <a:gd name="T2" fmla="*/ 331 w 71"/>
                  <a:gd name="T3" fmla="*/ 708 h 307"/>
                  <a:gd name="T4" fmla="*/ 140 w 71"/>
                  <a:gd name="T5" fmla="*/ 1578 h 307"/>
                  <a:gd name="T6" fmla="*/ 0 w 71"/>
                  <a:gd name="T7" fmla="*/ 1478 h 307"/>
                  <a:gd name="T8" fmla="*/ 208 w 71"/>
                  <a:gd name="T9" fmla="*/ 1712 h 307"/>
                  <a:gd name="T10" fmla="*/ 398 w 71"/>
                  <a:gd name="T11" fmla="*/ 836 h 307"/>
                  <a:gd name="T12" fmla="*/ 279 w 71"/>
                  <a:gd name="T13" fmla="*/ 0 h 30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1" h="307">
                    <a:moveTo>
                      <a:pt x="50" y="0"/>
                    </a:moveTo>
                    <a:cubicBezTo>
                      <a:pt x="58" y="28"/>
                      <a:pt x="59" y="74"/>
                      <a:pt x="59" y="127"/>
                    </a:cubicBezTo>
                    <a:cubicBezTo>
                      <a:pt x="59" y="213"/>
                      <a:pt x="56" y="283"/>
                      <a:pt x="25" y="283"/>
                    </a:cubicBezTo>
                    <a:cubicBezTo>
                      <a:pt x="16" y="283"/>
                      <a:pt x="7" y="277"/>
                      <a:pt x="0" y="265"/>
                    </a:cubicBezTo>
                    <a:cubicBezTo>
                      <a:pt x="9" y="291"/>
                      <a:pt x="23" y="307"/>
                      <a:pt x="37" y="307"/>
                    </a:cubicBezTo>
                    <a:cubicBezTo>
                      <a:pt x="68" y="307"/>
                      <a:pt x="71" y="237"/>
                      <a:pt x="71" y="150"/>
                    </a:cubicBezTo>
                    <a:cubicBezTo>
                      <a:pt x="71" y="78"/>
                      <a:pt x="69" y="18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41" name="Freeform 2372"/>
              <p:cNvSpPr>
                <a:spLocks/>
              </p:cNvSpPr>
              <p:nvPr/>
            </p:nvSpPr>
            <p:spPr bwMode="auto">
              <a:xfrm>
                <a:off x="4617" y="3426"/>
                <a:ext cx="86" cy="730"/>
              </a:xfrm>
              <a:custGeom>
                <a:avLst/>
                <a:gdLst>
                  <a:gd name="T0" fmla="*/ 86 w 36"/>
                  <a:gd name="T1" fmla="*/ 12 h 309"/>
                  <a:gd name="T2" fmla="*/ 182 w 36"/>
                  <a:gd name="T3" fmla="*/ 848 h 309"/>
                  <a:gd name="T4" fmla="*/ 0 w 36"/>
                  <a:gd name="T5" fmla="*/ 1725 h 309"/>
                  <a:gd name="T6" fmla="*/ 0 w 36"/>
                  <a:gd name="T7" fmla="*/ 1725 h 309"/>
                  <a:gd name="T8" fmla="*/ 205 w 36"/>
                  <a:gd name="T9" fmla="*/ 848 h 309"/>
                  <a:gd name="T10" fmla="*/ 79 w 36"/>
                  <a:gd name="T11" fmla="*/ 0 h 309"/>
                  <a:gd name="T12" fmla="*/ 86 w 36"/>
                  <a:gd name="T13" fmla="*/ 12 h 30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309">
                    <a:moveTo>
                      <a:pt x="15" y="2"/>
                    </a:moveTo>
                    <a:cubicBezTo>
                      <a:pt x="34" y="20"/>
                      <a:pt x="32" y="90"/>
                      <a:pt x="32" y="152"/>
                    </a:cubicBezTo>
                    <a:cubicBezTo>
                      <a:pt x="32" y="231"/>
                      <a:pt x="30" y="309"/>
                      <a:pt x="0" y="309"/>
                    </a:cubicBezTo>
                    <a:cubicBezTo>
                      <a:pt x="0" y="309"/>
                      <a:pt x="0" y="309"/>
                      <a:pt x="0" y="309"/>
                    </a:cubicBezTo>
                    <a:cubicBezTo>
                      <a:pt x="33" y="309"/>
                      <a:pt x="36" y="236"/>
                      <a:pt x="36" y="152"/>
                    </a:cubicBezTo>
                    <a:cubicBezTo>
                      <a:pt x="36" y="72"/>
                      <a:pt x="32" y="18"/>
                      <a:pt x="14" y="0"/>
                    </a:cubicBezTo>
                    <a:lnTo>
                      <a:pt x="1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42" name="Freeform 2373"/>
              <p:cNvSpPr>
                <a:spLocks/>
              </p:cNvSpPr>
              <p:nvPr/>
            </p:nvSpPr>
            <p:spPr bwMode="auto">
              <a:xfrm>
                <a:off x="4672" y="3405"/>
                <a:ext cx="73" cy="62"/>
              </a:xfrm>
              <a:custGeom>
                <a:avLst/>
                <a:gdLst>
                  <a:gd name="T0" fmla="*/ 172 w 31"/>
                  <a:gd name="T1" fmla="*/ 12 h 26"/>
                  <a:gd name="T2" fmla="*/ 57 w 31"/>
                  <a:gd name="T3" fmla="*/ 148 h 26"/>
                  <a:gd name="T4" fmla="*/ 0 w 31"/>
                  <a:gd name="T5" fmla="*/ 45 h 26"/>
                  <a:gd name="T6" fmla="*/ 139 w 31"/>
                  <a:gd name="T7" fmla="*/ 17 h 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" h="26">
                    <a:moveTo>
                      <a:pt x="31" y="2"/>
                    </a:moveTo>
                    <a:cubicBezTo>
                      <a:pt x="19" y="0"/>
                      <a:pt x="7" y="15"/>
                      <a:pt x="10" y="26"/>
                    </a:cubicBezTo>
                    <a:cubicBezTo>
                      <a:pt x="9" y="20"/>
                      <a:pt x="0" y="13"/>
                      <a:pt x="0" y="8"/>
                    </a:cubicBezTo>
                    <a:cubicBezTo>
                      <a:pt x="6" y="4"/>
                      <a:pt x="12" y="0"/>
                      <a:pt x="25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43" name="Freeform 2374"/>
              <p:cNvSpPr>
                <a:spLocks/>
              </p:cNvSpPr>
              <p:nvPr/>
            </p:nvSpPr>
            <p:spPr bwMode="auto">
              <a:xfrm>
                <a:off x="4665" y="3398"/>
                <a:ext cx="142" cy="26"/>
              </a:xfrm>
              <a:custGeom>
                <a:avLst/>
                <a:gdLst>
                  <a:gd name="T0" fmla="*/ 0 w 60"/>
                  <a:gd name="T1" fmla="*/ 61 h 11"/>
                  <a:gd name="T2" fmla="*/ 5 w 60"/>
                  <a:gd name="T3" fmla="*/ 57 h 11"/>
                  <a:gd name="T4" fmla="*/ 168 w 60"/>
                  <a:gd name="T5" fmla="*/ 21 h 11"/>
                  <a:gd name="T6" fmla="*/ 324 w 60"/>
                  <a:gd name="T7" fmla="*/ 57 h 11"/>
                  <a:gd name="T8" fmla="*/ 336 w 60"/>
                  <a:gd name="T9" fmla="*/ 57 h 11"/>
                  <a:gd name="T10" fmla="*/ 168 w 60"/>
                  <a:gd name="T11" fmla="*/ 0 h 11"/>
                  <a:gd name="T12" fmla="*/ 0 w 60"/>
                  <a:gd name="T13" fmla="*/ 61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0" h="11">
                    <a:moveTo>
                      <a:pt x="0" y="11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7" y="6"/>
                      <a:pt x="18" y="4"/>
                      <a:pt x="30" y="4"/>
                    </a:cubicBezTo>
                    <a:cubicBezTo>
                      <a:pt x="42" y="4"/>
                      <a:pt x="53" y="6"/>
                      <a:pt x="58" y="10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53" y="6"/>
                      <a:pt x="43" y="0"/>
                      <a:pt x="30" y="0"/>
                    </a:cubicBezTo>
                    <a:cubicBezTo>
                      <a:pt x="17" y="0"/>
                      <a:pt x="7" y="6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44" name="Freeform 2375"/>
              <p:cNvSpPr>
                <a:spLocks/>
              </p:cNvSpPr>
              <p:nvPr/>
            </p:nvSpPr>
            <p:spPr bwMode="auto">
              <a:xfrm>
                <a:off x="4773" y="3412"/>
                <a:ext cx="206" cy="737"/>
              </a:xfrm>
              <a:custGeom>
                <a:avLst/>
                <a:gdLst>
                  <a:gd name="T0" fmla="*/ 459 w 87"/>
                  <a:gd name="T1" fmla="*/ 425 h 312"/>
                  <a:gd name="T2" fmla="*/ 398 w 87"/>
                  <a:gd name="T3" fmla="*/ 872 h 312"/>
                  <a:gd name="T4" fmla="*/ 466 w 87"/>
                  <a:gd name="T5" fmla="*/ 1283 h 312"/>
                  <a:gd name="T6" fmla="*/ 197 w 87"/>
                  <a:gd name="T7" fmla="*/ 1741 h 312"/>
                  <a:gd name="T8" fmla="*/ 0 w 87"/>
                  <a:gd name="T9" fmla="*/ 872 h 312"/>
                  <a:gd name="T10" fmla="*/ 197 w 87"/>
                  <a:gd name="T11" fmla="*/ 0 h 312"/>
                  <a:gd name="T12" fmla="*/ 459 w 87"/>
                  <a:gd name="T13" fmla="*/ 425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" h="312">
                    <a:moveTo>
                      <a:pt x="82" y="76"/>
                    </a:moveTo>
                    <a:cubicBezTo>
                      <a:pt x="87" y="100"/>
                      <a:pt x="71" y="127"/>
                      <a:pt x="71" y="156"/>
                    </a:cubicBezTo>
                    <a:cubicBezTo>
                      <a:pt x="71" y="183"/>
                      <a:pt x="87" y="208"/>
                      <a:pt x="83" y="230"/>
                    </a:cubicBezTo>
                    <a:cubicBezTo>
                      <a:pt x="74" y="279"/>
                      <a:pt x="56" y="312"/>
                      <a:pt x="35" y="312"/>
                    </a:cubicBezTo>
                    <a:cubicBezTo>
                      <a:pt x="4" y="312"/>
                      <a:pt x="0" y="242"/>
                      <a:pt x="0" y="156"/>
                    </a:cubicBezTo>
                    <a:cubicBezTo>
                      <a:pt x="0" y="70"/>
                      <a:pt x="4" y="0"/>
                      <a:pt x="35" y="0"/>
                    </a:cubicBezTo>
                    <a:cubicBezTo>
                      <a:pt x="55" y="0"/>
                      <a:pt x="72" y="30"/>
                      <a:pt x="82" y="76"/>
                    </a:cubicBezTo>
                    <a:close/>
                  </a:path>
                </a:pathLst>
              </a:custGeom>
              <a:grpFill/>
              <a:ln w="6350" cap="rnd">
                <a:solidFill>
                  <a:srgbClr val="000033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45" name="Freeform 2376"/>
              <p:cNvSpPr>
                <a:spLocks/>
              </p:cNvSpPr>
              <p:nvPr/>
            </p:nvSpPr>
            <p:spPr bwMode="auto">
              <a:xfrm>
                <a:off x="4495" y="3412"/>
                <a:ext cx="205" cy="737"/>
              </a:xfrm>
              <a:custGeom>
                <a:avLst/>
                <a:gdLst>
                  <a:gd name="T0" fmla="*/ 33 w 87"/>
                  <a:gd name="T1" fmla="*/ 425 h 312"/>
                  <a:gd name="T2" fmla="*/ 94 w 87"/>
                  <a:gd name="T3" fmla="*/ 872 h 312"/>
                  <a:gd name="T4" fmla="*/ 28 w 87"/>
                  <a:gd name="T5" fmla="*/ 1283 h 312"/>
                  <a:gd name="T6" fmla="*/ 295 w 87"/>
                  <a:gd name="T7" fmla="*/ 1741 h 312"/>
                  <a:gd name="T8" fmla="*/ 483 w 87"/>
                  <a:gd name="T9" fmla="*/ 872 h 312"/>
                  <a:gd name="T10" fmla="*/ 295 w 87"/>
                  <a:gd name="T11" fmla="*/ 0 h 312"/>
                  <a:gd name="T12" fmla="*/ 33 w 87"/>
                  <a:gd name="T13" fmla="*/ 425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" h="312">
                    <a:moveTo>
                      <a:pt x="6" y="76"/>
                    </a:moveTo>
                    <a:cubicBezTo>
                      <a:pt x="1" y="100"/>
                      <a:pt x="17" y="127"/>
                      <a:pt x="17" y="156"/>
                    </a:cubicBezTo>
                    <a:cubicBezTo>
                      <a:pt x="17" y="183"/>
                      <a:pt x="0" y="208"/>
                      <a:pt x="5" y="230"/>
                    </a:cubicBezTo>
                    <a:cubicBezTo>
                      <a:pt x="14" y="279"/>
                      <a:pt x="32" y="312"/>
                      <a:pt x="53" y="312"/>
                    </a:cubicBezTo>
                    <a:cubicBezTo>
                      <a:pt x="84" y="312"/>
                      <a:pt x="87" y="242"/>
                      <a:pt x="87" y="156"/>
                    </a:cubicBezTo>
                    <a:cubicBezTo>
                      <a:pt x="87" y="70"/>
                      <a:pt x="84" y="0"/>
                      <a:pt x="53" y="0"/>
                    </a:cubicBezTo>
                    <a:cubicBezTo>
                      <a:pt x="33" y="0"/>
                      <a:pt x="15" y="30"/>
                      <a:pt x="6" y="76"/>
                    </a:cubicBezTo>
                    <a:close/>
                  </a:path>
                </a:pathLst>
              </a:custGeom>
              <a:grpFill/>
              <a:ln w="6350" cap="rnd">
                <a:solidFill>
                  <a:srgbClr val="000033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46" name="Freeform 2377"/>
              <p:cNvSpPr>
                <a:spLocks/>
              </p:cNvSpPr>
              <p:nvPr/>
            </p:nvSpPr>
            <p:spPr bwMode="auto">
              <a:xfrm>
                <a:off x="4587" y="3384"/>
                <a:ext cx="286" cy="791"/>
              </a:xfrm>
              <a:custGeom>
                <a:avLst/>
                <a:gdLst>
                  <a:gd name="T0" fmla="*/ 636 w 121"/>
                  <a:gd name="T1" fmla="*/ 1806 h 335"/>
                  <a:gd name="T2" fmla="*/ 442 w 121"/>
                  <a:gd name="T3" fmla="*/ 937 h 335"/>
                  <a:gd name="T4" fmla="*/ 636 w 121"/>
                  <a:gd name="T5" fmla="*/ 66 h 335"/>
                  <a:gd name="T6" fmla="*/ 664 w 121"/>
                  <a:gd name="T7" fmla="*/ 66 h 335"/>
                  <a:gd name="T8" fmla="*/ 352 w 121"/>
                  <a:gd name="T9" fmla="*/ 0 h 335"/>
                  <a:gd name="T10" fmla="*/ 40 w 121"/>
                  <a:gd name="T11" fmla="*/ 73 h 335"/>
                  <a:gd name="T12" fmla="*/ 78 w 121"/>
                  <a:gd name="T13" fmla="*/ 66 h 335"/>
                  <a:gd name="T14" fmla="*/ 267 w 121"/>
                  <a:gd name="T15" fmla="*/ 937 h 335"/>
                  <a:gd name="T16" fmla="*/ 78 w 121"/>
                  <a:gd name="T17" fmla="*/ 1806 h 335"/>
                  <a:gd name="T18" fmla="*/ 0 w 121"/>
                  <a:gd name="T19" fmla="*/ 1778 h 335"/>
                  <a:gd name="T20" fmla="*/ 352 w 121"/>
                  <a:gd name="T21" fmla="*/ 1868 h 335"/>
                  <a:gd name="T22" fmla="*/ 676 w 121"/>
                  <a:gd name="T23" fmla="*/ 1802 h 335"/>
                  <a:gd name="T24" fmla="*/ 636 w 121"/>
                  <a:gd name="T25" fmla="*/ 1806 h 3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21" h="335">
                    <a:moveTo>
                      <a:pt x="114" y="324"/>
                    </a:moveTo>
                    <a:cubicBezTo>
                      <a:pt x="83" y="324"/>
                      <a:pt x="79" y="254"/>
                      <a:pt x="79" y="168"/>
                    </a:cubicBezTo>
                    <a:cubicBezTo>
                      <a:pt x="79" y="82"/>
                      <a:pt x="83" y="12"/>
                      <a:pt x="114" y="12"/>
                    </a:cubicBezTo>
                    <a:cubicBezTo>
                      <a:pt x="115" y="12"/>
                      <a:pt x="117" y="12"/>
                      <a:pt x="119" y="12"/>
                    </a:cubicBezTo>
                    <a:cubicBezTo>
                      <a:pt x="108" y="5"/>
                      <a:pt x="87" y="0"/>
                      <a:pt x="63" y="0"/>
                    </a:cubicBezTo>
                    <a:cubicBezTo>
                      <a:pt x="39" y="0"/>
                      <a:pt x="18" y="5"/>
                      <a:pt x="7" y="13"/>
                    </a:cubicBezTo>
                    <a:cubicBezTo>
                      <a:pt x="9" y="12"/>
                      <a:pt x="12" y="12"/>
                      <a:pt x="14" y="12"/>
                    </a:cubicBezTo>
                    <a:cubicBezTo>
                      <a:pt x="45" y="12"/>
                      <a:pt x="48" y="82"/>
                      <a:pt x="48" y="168"/>
                    </a:cubicBezTo>
                    <a:cubicBezTo>
                      <a:pt x="48" y="254"/>
                      <a:pt x="45" y="324"/>
                      <a:pt x="14" y="324"/>
                    </a:cubicBezTo>
                    <a:cubicBezTo>
                      <a:pt x="9" y="324"/>
                      <a:pt x="4" y="323"/>
                      <a:pt x="0" y="319"/>
                    </a:cubicBezTo>
                    <a:cubicBezTo>
                      <a:pt x="10" y="328"/>
                      <a:pt x="35" y="335"/>
                      <a:pt x="63" y="335"/>
                    </a:cubicBezTo>
                    <a:cubicBezTo>
                      <a:pt x="87" y="335"/>
                      <a:pt x="108" y="330"/>
                      <a:pt x="121" y="323"/>
                    </a:cubicBezTo>
                    <a:cubicBezTo>
                      <a:pt x="118" y="324"/>
                      <a:pt x="116" y="324"/>
                      <a:pt x="114" y="324"/>
                    </a:cubicBezTo>
                    <a:close/>
                  </a:path>
                </a:pathLst>
              </a:custGeom>
              <a:grpFill/>
              <a:ln w="6350" cap="rnd">
                <a:solidFill>
                  <a:srgbClr val="000033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47" name="Freeform 2378"/>
              <p:cNvSpPr>
                <a:spLocks/>
              </p:cNvSpPr>
              <p:nvPr/>
            </p:nvSpPr>
            <p:spPr bwMode="auto">
              <a:xfrm>
                <a:off x="4665" y="3407"/>
                <a:ext cx="139" cy="17"/>
              </a:xfrm>
              <a:custGeom>
                <a:avLst/>
                <a:gdLst>
                  <a:gd name="T0" fmla="*/ 327 w 59"/>
                  <a:gd name="T1" fmla="*/ 41 h 7"/>
                  <a:gd name="T2" fmla="*/ 167 w 59"/>
                  <a:gd name="T3" fmla="*/ 0 h 7"/>
                  <a:gd name="T4" fmla="*/ 0 w 59"/>
                  <a:gd name="T5" fmla="*/ 41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9" h="7">
                    <a:moveTo>
                      <a:pt x="59" y="7"/>
                    </a:moveTo>
                    <a:cubicBezTo>
                      <a:pt x="54" y="3"/>
                      <a:pt x="43" y="0"/>
                      <a:pt x="30" y="0"/>
                    </a:cubicBezTo>
                    <a:cubicBezTo>
                      <a:pt x="17" y="0"/>
                      <a:pt x="6" y="3"/>
                      <a:pt x="0" y="7"/>
                    </a:cubicBezTo>
                  </a:path>
                </a:pathLst>
              </a:custGeom>
              <a:grpFill/>
              <a:ln w="6350" cap="rnd">
                <a:solidFill>
                  <a:srgbClr val="000033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48" name="Freeform 2379"/>
              <p:cNvSpPr>
                <a:spLocks/>
              </p:cNvSpPr>
              <p:nvPr/>
            </p:nvSpPr>
            <p:spPr bwMode="auto">
              <a:xfrm>
                <a:off x="4674" y="4137"/>
                <a:ext cx="125" cy="12"/>
              </a:xfrm>
              <a:custGeom>
                <a:avLst/>
                <a:gdLst>
                  <a:gd name="T0" fmla="*/ 0 w 53"/>
                  <a:gd name="T1" fmla="*/ 0 h 5"/>
                  <a:gd name="T2" fmla="*/ 160 w 53"/>
                  <a:gd name="T3" fmla="*/ 29 h 5"/>
                  <a:gd name="T4" fmla="*/ 295 w 53"/>
                  <a:gd name="T5" fmla="*/ 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3" h="5">
                    <a:moveTo>
                      <a:pt x="0" y="0"/>
                    </a:moveTo>
                    <a:cubicBezTo>
                      <a:pt x="4" y="4"/>
                      <a:pt x="17" y="5"/>
                      <a:pt x="29" y="5"/>
                    </a:cubicBezTo>
                    <a:cubicBezTo>
                      <a:pt x="39" y="5"/>
                      <a:pt x="47" y="3"/>
                      <a:pt x="53" y="0"/>
                    </a:cubicBezTo>
                  </a:path>
                </a:pathLst>
              </a:custGeom>
              <a:grpFill/>
              <a:ln w="6350" cap="rnd">
                <a:solidFill>
                  <a:srgbClr val="000033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49" name="Freeform 2380"/>
              <p:cNvSpPr>
                <a:spLocks/>
              </p:cNvSpPr>
              <p:nvPr/>
            </p:nvSpPr>
            <p:spPr bwMode="auto">
              <a:xfrm>
                <a:off x="4759" y="3438"/>
                <a:ext cx="29" cy="128"/>
              </a:xfrm>
              <a:custGeom>
                <a:avLst/>
                <a:gdLst>
                  <a:gd name="T0" fmla="*/ 70 w 12"/>
                  <a:gd name="T1" fmla="*/ 0 h 54"/>
                  <a:gd name="T2" fmla="*/ 0 w 12"/>
                  <a:gd name="T3" fmla="*/ 303 h 54"/>
                  <a:gd name="T4" fmla="*/ 70 w 12"/>
                  <a:gd name="T5" fmla="*/ 0 h 5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cubicBezTo>
                      <a:pt x="6" y="10"/>
                      <a:pt x="2" y="36"/>
                      <a:pt x="0" y="54"/>
                    </a:cubicBezTo>
                    <a:cubicBezTo>
                      <a:pt x="0" y="39"/>
                      <a:pt x="5" y="7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</p:grpSp>
        <p:grpSp>
          <p:nvGrpSpPr>
            <p:cNvPr id="150" name="Group 2362"/>
            <p:cNvGrpSpPr>
              <a:grpSpLocks/>
            </p:cNvGrpSpPr>
            <p:nvPr/>
          </p:nvGrpSpPr>
          <p:grpSpPr bwMode="auto">
            <a:xfrm rot="2040767">
              <a:off x="6830892" y="1035787"/>
              <a:ext cx="265680" cy="390724"/>
              <a:chOff x="4495" y="3384"/>
              <a:chExt cx="484" cy="791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151" name="Freeform 2363"/>
              <p:cNvSpPr>
                <a:spLocks/>
              </p:cNvSpPr>
              <p:nvPr/>
            </p:nvSpPr>
            <p:spPr bwMode="auto">
              <a:xfrm>
                <a:off x="4773" y="3412"/>
                <a:ext cx="206" cy="737"/>
              </a:xfrm>
              <a:custGeom>
                <a:avLst/>
                <a:gdLst>
                  <a:gd name="T0" fmla="*/ 459 w 87"/>
                  <a:gd name="T1" fmla="*/ 425 h 312"/>
                  <a:gd name="T2" fmla="*/ 398 w 87"/>
                  <a:gd name="T3" fmla="*/ 872 h 312"/>
                  <a:gd name="T4" fmla="*/ 466 w 87"/>
                  <a:gd name="T5" fmla="*/ 1283 h 312"/>
                  <a:gd name="T6" fmla="*/ 197 w 87"/>
                  <a:gd name="T7" fmla="*/ 1741 h 312"/>
                  <a:gd name="T8" fmla="*/ 0 w 87"/>
                  <a:gd name="T9" fmla="*/ 872 h 312"/>
                  <a:gd name="T10" fmla="*/ 197 w 87"/>
                  <a:gd name="T11" fmla="*/ 0 h 312"/>
                  <a:gd name="T12" fmla="*/ 459 w 87"/>
                  <a:gd name="T13" fmla="*/ 425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" h="312">
                    <a:moveTo>
                      <a:pt x="82" y="76"/>
                    </a:moveTo>
                    <a:cubicBezTo>
                      <a:pt x="87" y="100"/>
                      <a:pt x="71" y="127"/>
                      <a:pt x="71" y="156"/>
                    </a:cubicBezTo>
                    <a:cubicBezTo>
                      <a:pt x="71" y="183"/>
                      <a:pt x="87" y="208"/>
                      <a:pt x="83" y="230"/>
                    </a:cubicBezTo>
                    <a:cubicBezTo>
                      <a:pt x="74" y="279"/>
                      <a:pt x="56" y="312"/>
                      <a:pt x="35" y="312"/>
                    </a:cubicBezTo>
                    <a:cubicBezTo>
                      <a:pt x="4" y="312"/>
                      <a:pt x="0" y="242"/>
                      <a:pt x="0" y="156"/>
                    </a:cubicBezTo>
                    <a:cubicBezTo>
                      <a:pt x="0" y="70"/>
                      <a:pt x="4" y="0"/>
                      <a:pt x="35" y="0"/>
                    </a:cubicBezTo>
                    <a:cubicBezTo>
                      <a:pt x="55" y="0"/>
                      <a:pt x="72" y="30"/>
                      <a:pt x="82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52" name="Freeform 2364"/>
              <p:cNvSpPr>
                <a:spLocks/>
              </p:cNvSpPr>
              <p:nvPr/>
            </p:nvSpPr>
            <p:spPr bwMode="auto">
              <a:xfrm>
                <a:off x="4495" y="3412"/>
                <a:ext cx="205" cy="737"/>
              </a:xfrm>
              <a:custGeom>
                <a:avLst/>
                <a:gdLst>
                  <a:gd name="T0" fmla="*/ 33 w 87"/>
                  <a:gd name="T1" fmla="*/ 425 h 312"/>
                  <a:gd name="T2" fmla="*/ 94 w 87"/>
                  <a:gd name="T3" fmla="*/ 872 h 312"/>
                  <a:gd name="T4" fmla="*/ 28 w 87"/>
                  <a:gd name="T5" fmla="*/ 1283 h 312"/>
                  <a:gd name="T6" fmla="*/ 295 w 87"/>
                  <a:gd name="T7" fmla="*/ 1741 h 312"/>
                  <a:gd name="T8" fmla="*/ 483 w 87"/>
                  <a:gd name="T9" fmla="*/ 872 h 312"/>
                  <a:gd name="T10" fmla="*/ 295 w 87"/>
                  <a:gd name="T11" fmla="*/ 0 h 312"/>
                  <a:gd name="T12" fmla="*/ 33 w 87"/>
                  <a:gd name="T13" fmla="*/ 425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" h="312">
                    <a:moveTo>
                      <a:pt x="6" y="76"/>
                    </a:moveTo>
                    <a:cubicBezTo>
                      <a:pt x="1" y="100"/>
                      <a:pt x="17" y="127"/>
                      <a:pt x="17" y="156"/>
                    </a:cubicBezTo>
                    <a:cubicBezTo>
                      <a:pt x="17" y="183"/>
                      <a:pt x="0" y="208"/>
                      <a:pt x="5" y="230"/>
                    </a:cubicBezTo>
                    <a:cubicBezTo>
                      <a:pt x="14" y="279"/>
                      <a:pt x="32" y="312"/>
                      <a:pt x="53" y="312"/>
                    </a:cubicBezTo>
                    <a:cubicBezTo>
                      <a:pt x="84" y="312"/>
                      <a:pt x="87" y="242"/>
                      <a:pt x="87" y="156"/>
                    </a:cubicBezTo>
                    <a:cubicBezTo>
                      <a:pt x="87" y="70"/>
                      <a:pt x="84" y="0"/>
                      <a:pt x="53" y="0"/>
                    </a:cubicBezTo>
                    <a:cubicBezTo>
                      <a:pt x="33" y="0"/>
                      <a:pt x="15" y="30"/>
                      <a:pt x="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53" name="Freeform 2365"/>
              <p:cNvSpPr>
                <a:spLocks/>
              </p:cNvSpPr>
              <p:nvPr/>
            </p:nvSpPr>
            <p:spPr bwMode="auto">
              <a:xfrm>
                <a:off x="4587" y="3384"/>
                <a:ext cx="286" cy="791"/>
              </a:xfrm>
              <a:custGeom>
                <a:avLst/>
                <a:gdLst>
                  <a:gd name="T0" fmla="*/ 636 w 121"/>
                  <a:gd name="T1" fmla="*/ 1806 h 335"/>
                  <a:gd name="T2" fmla="*/ 442 w 121"/>
                  <a:gd name="T3" fmla="*/ 937 h 335"/>
                  <a:gd name="T4" fmla="*/ 636 w 121"/>
                  <a:gd name="T5" fmla="*/ 66 h 335"/>
                  <a:gd name="T6" fmla="*/ 664 w 121"/>
                  <a:gd name="T7" fmla="*/ 66 h 335"/>
                  <a:gd name="T8" fmla="*/ 352 w 121"/>
                  <a:gd name="T9" fmla="*/ 0 h 335"/>
                  <a:gd name="T10" fmla="*/ 40 w 121"/>
                  <a:gd name="T11" fmla="*/ 73 h 335"/>
                  <a:gd name="T12" fmla="*/ 78 w 121"/>
                  <a:gd name="T13" fmla="*/ 66 h 335"/>
                  <a:gd name="T14" fmla="*/ 267 w 121"/>
                  <a:gd name="T15" fmla="*/ 937 h 335"/>
                  <a:gd name="T16" fmla="*/ 78 w 121"/>
                  <a:gd name="T17" fmla="*/ 1806 h 335"/>
                  <a:gd name="T18" fmla="*/ 0 w 121"/>
                  <a:gd name="T19" fmla="*/ 1778 h 335"/>
                  <a:gd name="T20" fmla="*/ 352 w 121"/>
                  <a:gd name="T21" fmla="*/ 1868 h 335"/>
                  <a:gd name="T22" fmla="*/ 676 w 121"/>
                  <a:gd name="T23" fmla="*/ 1802 h 335"/>
                  <a:gd name="T24" fmla="*/ 636 w 121"/>
                  <a:gd name="T25" fmla="*/ 1806 h 3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21" h="335">
                    <a:moveTo>
                      <a:pt x="114" y="324"/>
                    </a:moveTo>
                    <a:cubicBezTo>
                      <a:pt x="83" y="324"/>
                      <a:pt x="79" y="254"/>
                      <a:pt x="79" y="168"/>
                    </a:cubicBezTo>
                    <a:cubicBezTo>
                      <a:pt x="79" y="82"/>
                      <a:pt x="83" y="12"/>
                      <a:pt x="114" y="12"/>
                    </a:cubicBezTo>
                    <a:cubicBezTo>
                      <a:pt x="115" y="12"/>
                      <a:pt x="117" y="12"/>
                      <a:pt x="119" y="12"/>
                    </a:cubicBezTo>
                    <a:cubicBezTo>
                      <a:pt x="108" y="5"/>
                      <a:pt x="87" y="0"/>
                      <a:pt x="63" y="0"/>
                    </a:cubicBezTo>
                    <a:cubicBezTo>
                      <a:pt x="39" y="0"/>
                      <a:pt x="18" y="5"/>
                      <a:pt x="7" y="13"/>
                    </a:cubicBezTo>
                    <a:cubicBezTo>
                      <a:pt x="9" y="12"/>
                      <a:pt x="12" y="12"/>
                      <a:pt x="14" y="12"/>
                    </a:cubicBezTo>
                    <a:cubicBezTo>
                      <a:pt x="45" y="12"/>
                      <a:pt x="48" y="82"/>
                      <a:pt x="48" y="168"/>
                    </a:cubicBezTo>
                    <a:cubicBezTo>
                      <a:pt x="48" y="254"/>
                      <a:pt x="45" y="324"/>
                      <a:pt x="14" y="324"/>
                    </a:cubicBezTo>
                    <a:cubicBezTo>
                      <a:pt x="9" y="324"/>
                      <a:pt x="4" y="323"/>
                      <a:pt x="0" y="319"/>
                    </a:cubicBezTo>
                    <a:cubicBezTo>
                      <a:pt x="10" y="328"/>
                      <a:pt x="35" y="335"/>
                      <a:pt x="63" y="335"/>
                    </a:cubicBezTo>
                    <a:cubicBezTo>
                      <a:pt x="87" y="335"/>
                      <a:pt x="108" y="330"/>
                      <a:pt x="121" y="323"/>
                    </a:cubicBezTo>
                    <a:cubicBezTo>
                      <a:pt x="118" y="324"/>
                      <a:pt x="116" y="324"/>
                      <a:pt x="114" y="3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54" name="Freeform 2366"/>
              <p:cNvSpPr>
                <a:spLocks noEditPoints="1"/>
              </p:cNvSpPr>
              <p:nvPr/>
            </p:nvSpPr>
            <p:spPr bwMode="auto">
              <a:xfrm>
                <a:off x="4587" y="3384"/>
                <a:ext cx="286" cy="791"/>
              </a:xfrm>
              <a:custGeom>
                <a:avLst/>
                <a:gdLst>
                  <a:gd name="T0" fmla="*/ 676 w 121"/>
                  <a:gd name="T1" fmla="*/ 1802 h 335"/>
                  <a:gd name="T2" fmla="*/ 636 w 121"/>
                  <a:gd name="T3" fmla="*/ 1806 h 335"/>
                  <a:gd name="T4" fmla="*/ 442 w 121"/>
                  <a:gd name="T5" fmla="*/ 937 h 335"/>
                  <a:gd name="T6" fmla="*/ 636 w 121"/>
                  <a:gd name="T7" fmla="*/ 66 h 335"/>
                  <a:gd name="T8" fmla="*/ 664 w 121"/>
                  <a:gd name="T9" fmla="*/ 66 h 335"/>
                  <a:gd name="T10" fmla="*/ 352 w 121"/>
                  <a:gd name="T11" fmla="*/ 0 h 335"/>
                  <a:gd name="T12" fmla="*/ 40 w 121"/>
                  <a:gd name="T13" fmla="*/ 73 h 335"/>
                  <a:gd name="T14" fmla="*/ 78 w 121"/>
                  <a:gd name="T15" fmla="*/ 66 h 335"/>
                  <a:gd name="T16" fmla="*/ 267 w 121"/>
                  <a:gd name="T17" fmla="*/ 937 h 335"/>
                  <a:gd name="T18" fmla="*/ 78 w 121"/>
                  <a:gd name="T19" fmla="*/ 1806 h 335"/>
                  <a:gd name="T20" fmla="*/ 0 w 121"/>
                  <a:gd name="T21" fmla="*/ 1778 h 335"/>
                  <a:gd name="T22" fmla="*/ 352 w 121"/>
                  <a:gd name="T23" fmla="*/ 1868 h 335"/>
                  <a:gd name="T24" fmla="*/ 676 w 121"/>
                  <a:gd name="T25" fmla="*/ 1802 h 335"/>
                  <a:gd name="T26" fmla="*/ 225 w 121"/>
                  <a:gd name="T27" fmla="*/ 1766 h 335"/>
                  <a:gd name="T28" fmla="*/ 319 w 121"/>
                  <a:gd name="T29" fmla="*/ 937 h 335"/>
                  <a:gd name="T30" fmla="*/ 213 w 121"/>
                  <a:gd name="T31" fmla="*/ 94 h 335"/>
                  <a:gd name="T32" fmla="*/ 352 w 121"/>
                  <a:gd name="T33" fmla="*/ 50 h 335"/>
                  <a:gd name="T34" fmla="*/ 503 w 121"/>
                  <a:gd name="T35" fmla="*/ 90 h 335"/>
                  <a:gd name="T36" fmla="*/ 390 w 121"/>
                  <a:gd name="T37" fmla="*/ 937 h 335"/>
                  <a:gd name="T38" fmla="*/ 496 w 121"/>
                  <a:gd name="T39" fmla="*/ 1773 h 335"/>
                  <a:gd name="T40" fmla="*/ 352 w 121"/>
                  <a:gd name="T41" fmla="*/ 1818 h 335"/>
                  <a:gd name="T42" fmla="*/ 225 w 121"/>
                  <a:gd name="T43" fmla="*/ 1766 h 33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21" h="335">
                    <a:moveTo>
                      <a:pt x="121" y="323"/>
                    </a:moveTo>
                    <a:cubicBezTo>
                      <a:pt x="118" y="324"/>
                      <a:pt x="116" y="324"/>
                      <a:pt x="114" y="324"/>
                    </a:cubicBezTo>
                    <a:cubicBezTo>
                      <a:pt x="83" y="324"/>
                      <a:pt x="79" y="254"/>
                      <a:pt x="79" y="168"/>
                    </a:cubicBezTo>
                    <a:cubicBezTo>
                      <a:pt x="79" y="82"/>
                      <a:pt x="83" y="12"/>
                      <a:pt x="114" y="12"/>
                    </a:cubicBezTo>
                    <a:cubicBezTo>
                      <a:pt x="115" y="12"/>
                      <a:pt x="117" y="12"/>
                      <a:pt x="119" y="12"/>
                    </a:cubicBezTo>
                    <a:cubicBezTo>
                      <a:pt x="108" y="5"/>
                      <a:pt x="87" y="0"/>
                      <a:pt x="63" y="0"/>
                    </a:cubicBezTo>
                    <a:cubicBezTo>
                      <a:pt x="39" y="0"/>
                      <a:pt x="18" y="5"/>
                      <a:pt x="7" y="13"/>
                    </a:cubicBezTo>
                    <a:cubicBezTo>
                      <a:pt x="9" y="12"/>
                      <a:pt x="12" y="12"/>
                      <a:pt x="14" y="12"/>
                    </a:cubicBezTo>
                    <a:cubicBezTo>
                      <a:pt x="45" y="12"/>
                      <a:pt x="48" y="82"/>
                      <a:pt x="48" y="168"/>
                    </a:cubicBezTo>
                    <a:cubicBezTo>
                      <a:pt x="48" y="254"/>
                      <a:pt x="45" y="324"/>
                      <a:pt x="14" y="324"/>
                    </a:cubicBezTo>
                    <a:cubicBezTo>
                      <a:pt x="9" y="324"/>
                      <a:pt x="4" y="323"/>
                      <a:pt x="0" y="319"/>
                    </a:cubicBezTo>
                    <a:cubicBezTo>
                      <a:pt x="10" y="328"/>
                      <a:pt x="35" y="335"/>
                      <a:pt x="63" y="335"/>
                    </a:cubicBezTo>
                    <a:cubicBezTo>
                      <a:pt x="87" y="335"/>
                      <a:pt x="108" y="330"/>
                      <a:pt x="121" y="323"/>
                    </a:cubicBezTo>
                    <a:close/>
                    <a:moveTo>
                      <a:pt x="40" y="317"/>
                    </a:moveTo>
                    <a:cubicBezTo>
                      <a:pt x="56" y="291"/>
                      <a:pt x="57" y="234"/>
                      <a:pt x="57" y="168"/>
                    </a:cubicBezTo>
                    <a:cubicBezTo>
                      <a:pt x="57" y="101"/>
                      <a:pt x="56" y="42"/>
                      <a:pt x="38" y="17"/>
                    </a:cubicBezTo>
                    <a:cubicBezTo>
                      <a:pt x="37" y="15"/>
                      <a:pt x="53" y="9"/>
                      <a:pt x="63" y="9"/>
                    </a:cubicBezTo>
                    <a:cubicBezTo>
                      <a:pt x="74" y="9"/>
                      <a:pt x="91" y="15"/>
                      <a:pt x="90" y="16"/>
                    </a:cubicBezTo>
                    <a:cubicBezTo>
                      <a:pt x="72" y="42"/>
                      <a:pt x="70" y="101"/>
                      <a:pt x="70" y="168"/>
                    </a:cubicBezTo>
                    <a:cubicBezTo>
                      <a:pt x="70" y="234"/>
                      <a:pt x="72" y="292"/>
                      <a:pt x="89" y="318"/>
                    </a:cubicBezTo>
                    <a:cubicBezTo>
                      <a:pt x="90" y="320"/>
                      <a:pt x="73" y="326"/>
                      <a:pt x="63" y="326"/>
                    </a:cubicBezTo>
                    <a:cubicBezTo>
                      <a:pt x="53" y="326"/>
                      <a:pt x="38" y="320"/>
                      <a:pt x="40" y="3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55" name="Freeform 2367"/>
              <p:cNvSpPr>
                <a:spLocks/>
              </p:cNvSpPr>
              <p:nvPr/>
            </p:nvSpPr>
            <p:spPr bwMode="auto">
              <a:xfrm>
                <a:off x="4785" y="3438"/>
                <a:ext cx="50" cy="681"/>
              </a:xfrm>
              <a:custGeom>
                <a:avLst/>
                <a:gdLst>
                  <a:gd name="T0" fmla="*/ 0 w 21"/>
                  <a:gd name="T1" fmla="*/ 823 h 288"/>
                  <a:gd name="T2" fmla="*/ 90 w 21"/>
                  <a:gd name="T3" fmla="*/ 1610 h 288"/>
                  <a:gd name="T4" fmla="*/ 90 w 21"/>
                  <a:gd name="T5" fmla="*/ 1610 h 288"/>
                  <a:gd name="T6" fmla="*/ 33 w 21"/>
                  <a:gd name="T7" fmla="*/ 823 h 288"/>
                  <a:gd name="T8" fmla="*/ 119 w 21"/>
                  <a:gd name="T9" fmla="*/ 0 h 288"/>
                  <a:gd name="T10" fmla="*/ 119 w 21"/>
                  <a:gd name="T11" fmla="*/ 0 h 288"/>
                  <a:gd name="T12" fmla="*/ 0 w 21"/>
                  <a:gd name="T13" fmla="*/ 823 h 2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" h="288">
                    <a:moveTo>
                      <a:pt x="0" y="147"/>
                    </a:moveTo>
                    <a:cubicBezTo>
                      <a:pt x="0" y="214"/>
                      <a:pt x="5" y="263"/>
                      <a:pt x="16" y="288"/>
                    </a:cubicBezTo>
                    <a:cubicBezTo>
                      <a:pt x="16" y="288"/>
                      <a:pt x="16" y="288"/>
                      <a:pt x="16" y="288"/>
                    </a:cubicBezTo>
                    <a:cubicBezTo>
                      <a:pt x="5" y="264"/>
                      <a:pt x="6" y="214"/>
                      <a:pt x="6" y="147"/>
                    </a:cubicBezTo>
                    <a:cubicBezTo>
                      <a:pt x="6" y="88"/>
                      <a:pt x="4" y="22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5" y="20"/>
                      <a:pt x="0" y="71"/>
                      <a:pt x="0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56" name="Freeform 2368"/>
              <p:cNvSpPr>
                <a:spLocks/>
              </p:cNvSpPr>
              <p:nvPr/>
            </p:nvSpPr>
            <p:spPr bwMode="auto">
              <a:xfrm>
                <a:off x="4911" y="3469"/>
                <a:ext cx="63" cy="619"/>
              </a:xfrm>
              <a:custGeom>
                <a:avLst/>
                <a:gdLst>
                  <a:gd name="T0" fmla="*/ 16 w 27"/>
                  <a:gd name="T1" fmla="*/ 40 h 262"/>
                  <a:gd name="T2" fmla="*/ 110 w 27"/>
                  <a:gd name="T3" fmla="*/ 307 h 262"/>
                  <a:gd name="T4" fmla="*/ 86 w 27"/>
                  <a:gd name="T5" fmla="*/ 536 h 262"/>
                  <a:gd name="T6" fmla="*/ 49 w 27"/>
                  <a:gd name="T7" fmla="*/ 749 h 262"/>
                  <a:gd name="T8" fmla="*/ 86 w 27"/>
                  <a:gd name="T9" fmla="*/ 954 h 262"/>
                  <a:gd name="T10" fmla="*/ 114 w 27"/>
                  <a:gd name="T11" fmla="*/ 1160 h 262"/>
                  <a:gd name="T12" fmla="*/ 54 w 27"/>
                  <a:gd name="T13" fmla="*/ 1384 h 262"/>
                  <a:gd name="T14" fmla="*/ 54 w 27"/>
                  <a:gd name="T15" fmla="*/ 1406 h 262"/>
                  <a:gd name="T16" fmla="*/ 135 w 27"/>
                  <a:gd name="T17" fmla="*/ 1167 h 262"/>
                  <a:gd name="T18" fmla="*/ 110 w 27"/>
                  <a:gd name="T19" fmla="*/ 950 h 262"/>
                  <a:gd name="T20" fmla="*/ 70 w 27"/>
                  <a:gd name="T21" fmla="*/ 749 h 262"/>
                  <a:gd name="T22" fmla="*/ 103 w 27"/>
                  <a:gd name="T23" fmla="*/ 541 h 262"/>
                  <a:gd name="T24" fmla="*/ 131 w 27"/>
                  <a:gd name="T25" fmla="*/ 302 h 262"/>
                  <a:gd name="T26" fmla="*/ 28 w 27"/>
                  <a:gd name="T27" fmla="*/ 45 h 262"/>
                  <a:gd name="T28" fmla="*/ 16 w 27"/>
                  <a:gd name="T29" fmla="*/ 40 h 26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7" h="262">
                    <a:moveTo>
                      <a:pt x="3" y="7"/>
                    </a:moveTo>
                    <a:cubicBezTo>
                      <a:pt x="10" y="19"/>
                      <a:pt x="16" y="36"/>
                      <a:pt x="20" y="55"/>
                    </a:cubicBezTo>
                    <a:cubicBezTo>
                      <a:pt x="23" y="67"/>
                      <a:pt x="19" y="81"/>
                      <a:pt x="16" y="96"/>
                    </a:cubicBezTo>
                    <a:cubicBezTo>
                      <a:pt x="12" y="108"/>
                      <a:pt x="9" y="121"/>
                      <a:pt x="9" y="134"/>
                    </a:cubicBezTo>
                    <a:cubicBezTo>
                      <a:pt x="9" y="147"/>
                      <a:pt x="13" y="159"/>
                      <a:pt x="16" y="171"/>
                    </a:cubicBezTo>
                    <a:cubicBezTo>
                      <a:pt x="20" y="184"/>
                      <a:pt x="24" y="197"/>
                      <a:pt x="21" y="208"/>
                    </a:cubicBezTo>
                    <a:cubicBezTo>
                      <a:pt x="19" y="223"/>
                      <a:pt x="14" y="237"/>
                      <a:pt x="10" y="248"/>
                    </a:cubicBezTo>
                    <a:cubicBezTo>
                      <a:pt x="4" y="260"/>
                      <a:pt x="4" y="262"/>
                      <a:pt x="10" y="252"/>
                    </a:cubicBezTo>
                    <a:cubicBezTo>
                      <a:pt x="16" y="240"/>
                      <a:pt x="22" y="226"/>
                      <a:pt x="25" y="209"/>
                    </a:cubicBezTo>
                    <a:cubicBezTo>
                      <a:pt x="27" y="197"/>
                      <a:pt x="24" y="184"/>
                      <a:pt x="20" y="170"/>
                    </a:cubicBezTo>
                    <a:cubicBezTo>
                      <a:pt x="16" y="158"/>
                      <a:pt x="13" y="146"/>
                      <a:pt x="13" y="134"/>
                    </a:cubicBezTo>
                    <a:cubicBezTo>
                      <a:pt x="13" y="121"/>
                      <a:pt x="16" y="109"/>
                      <a:pt x="19" y="97"/>
                    </a:cubicBezTo>
                    <a:cubicBezTo>
                      <a:pt x="23" y="82"/>
                      <a:pt x="27" y="68"/>
                      <a:pt x="24" y="54"/>
                    </a:cubicBezTo>
                    <a:cubicBezTo>
                      <a:pt x="20" y="35"/>
                      <a:pt x="13" y="20"/>
                      <a:pt x="5" y="8"/>
                    </a:cubicBezTo>
                    <a:cubicBezTo>
                      <a:pt x="1" y="1"/>
                      <a:pt x="0" y="0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57" name="Freeform 2369"/>
              <p:cNvSpPr>
                <a:spLocks/>
              </p:cNvSpPr>
              <p:nvPr/>
            </p:nvSpPr>
            <p:spPr bwMode="auto">
              <a:xfrm>
                <a:off x="4892" y="3443"/>
                <a:ext cx="75" cy="687"/>
              </a:xfrm>
              <a:custGeom>
                <a:avLst/>
                <a:gdLst>
                  <a:gd name="T0" fmla="*/ 0 w 32"/>
                  <a:gd name="T1" fmla="*/ 0 h 291"/>
                  <a:gd name="T2" fmla="*/ 127 w 32"/>
                  <a:gd name="T3" fmla="*/ 368 h 291"/>
                  <a:gd name="T4" fmla="*/ 98 w 32"/>
                  <a:gd name="T5" fmla="*/ 597 h 291"/>
                  <a:gd name="T6" fmla="*/ 61 w 32"/>
                  <a:gd name="T7" fmla="*/ 807 h 291"/>
                  <a:gd name="T8" fmla="*/ 98 w 32"/>
                  <a:gd name="T9" fmla="*/ 1015 h 291"/>
                  <a:gd name="T10" fmla="*/ 138 w 32"/>
                  <a:gd name="T11" fmla="*/ 1232 h 291"/>
                  <a:gd name="T12" fmla="*/ 0 w 32"/>
                  <a:gd name="T13" fmla="*/ 1622 h 291"/>
                  <a:gd name="T14" fmla="*/ 0 w 32"/>
                  <a:gd name="T15" fmla="*/ 1622 h 291"/>
                  <a:gd name="T16" fmla="*/ 164 w 32"/>
                  <a:gd name="T17" fmla="*/ 1225 h 291"/>
                  <a:gd name="T18" fmla="*/ 138 w 32"/>
                  <a:gd name="T19" fmla="*/ 1008 h 291"/>
                  <a:gd name="T20" fmla="*/ 98 w 32"/>
                  <a:gd name="T21" fmla="*/ 807 h 291"/>
                  <a:gd name="T22" fmla="*/ 131 w 32"/>
                  <a:gd name="T23" fmla="*/ 602 h 291"/>
                  <a:gd name="T24" fmla="*/ 159 w 32"/>
                  <a:gd name="T25" fmla="*/ 361 h 291"/>
                  <a:gd name="T26" fmla="*/ 0 w 32"/>
                  <a:gd name="T27" fmla="*/ 0 h 2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2" h="291">
                    <a:moveTo>
                      <a:pt x="0" y="0"/>
                    </a:moveTo>
                    <a:cubicBezTo>
                      <a:pt x="11" y="13"/>
                      <a:pt x="17" y="37"/>
                      <a:pt x="23" y="66"/>
                    </a:cubicBezTo>
                    <a:cubicBezTo>
                      <a:pt x="26" y="78"/>
                      <a:pt x="21" y="92"/>
                      <a:pt x="18" y="107"/>
                    </a:cubicBezTo>
                    <a:cubicBezTo>
                      <a:pt x="14" y="119"/>
                      <a:pt x="11" y="132"/>
                      <a:pt x="11" y="145"/>
                    </a:cubicBezTo>
                    <a:cubicBezTo>
                      <a:pt x="11" y="158"/>
                      <a:pt x="15" y="170"/>
                      <a:pt x="18" y="182"/>
                    </a:cubicBezTo>
                    <a:cubicBezTo>
                      <a:pt x="22" y="195"/>
                      <a:pt x="27" y="209"/>
                      <a:pt x="25" y="221"/>
                    </a:cubicBezTo>
                    <a:cubicBezTo>
                      <a:pt x="19" y="253"/>
                      <a:pt x="12" y="278"/>
                      <a:pt x="0" y="291"/>
                    </a:cubicBezTo>
                    <a:cubicBezTo>
                      <a:pt x="0" y="291"/>
                      <a:pt x="0" y="291"/>
                      <a:pt x="0" y="291"/>
                    </a:cubicBezTo>
                    <a:cubicBezTo>
                      <a:pt x="12" y="277"/>
                      <a:pt x="24" y="253"/>
                      <a:pt x="30" y="220"/>
                    </a:cubicBezTo>
                    <a:cubicBezTo>
                      <a:pt x="32" y="208"/>
                      <a:pt x="29" y="195"/>
                      <a:pt x="25" y="181"/>
                    </a:cubicBezTo>
                    <a:cubicBezTo>
                      <a:pt x="21" y="169"/>
                      <a:pt x="18" y="157"/>
                      <a:pt x="18" y="145"/>
                    </a:cubicBezTo>
                    <a:cubicBezTo>
                      <a:pt x="18" y="132"/>
                      <a:pt x="21" y="120"/>
                      <a:pt x="24" y="108"/>
                    </a:cubicBezTo>
                    <a:cubicBezTo>
                      <a:pt x="28" y="93"/>
                      <a:pt x="32" y="79"/>
                      <a:pt x="29" y="65"/>
                    </a:cubicBezTo>
                    <a:cubicBezTo>
                      <a:pt x="23" y="36"/>
                      <a:pt x="12" y="1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58" name="Freeform 2370"/>
              <p:cNvSpPr>
                <a:spLocks/>
              </p:cNvSpPr>
              <p:nvPr/>
            </p:nvSpPr>
            <p:spPr bwMode="auto">
              <a:xfrm>
                <a:off x="4509" y="3429"/>
                <a:ext cx="92" cy="609"/>
              </a:xfrm>
              <a:custGeom>
                <a:avLst/>
                <a:gdLst>
                  <a:gd name="T0" fmla="*/ 21 w 39"/>
                  <a:gd name="T1" fmla="*/ 397 h 258"/>
                  <a:gd name="T2" fmla="*/ 50 w 39"/>
                  <a:gd name="T3" fmla="*/ 635 h 258"/>
                  <a:gd name="T4" fmla="*/ 83 w 39"/>
                  <a:gd name="T5" fmla="*/ 840 h 258"/>
                  <a:gd name="T6" fmla="*/ 45 w 39"/>
                  <a:gd name="T7" fmla="*/ 1041 h 258"/>
                  <a:gd name="T8" fmla="*/ 17 w 39"/>
                  <a:gd name="T9" fmla="*/ 1258 h 258"/>
                  <a:gd name="T10" fmla="*/ 73 w 39"/>
                  <a:gd name="T11" fmla="*/ 1438 h 258"/>
                  <a:gd name="T12" fmla="*/ 73 w 39"/>
                  <a:gd name="T13" fmla="*/ 1438 h 258"/>
                  <a:gd name="T14" fmla="*/ 33 w 39"/>
                  <a:gd name="T15" fmla="*/ 1253 h 258"/>
                  <a:gd name="T16" fmla="*/ 78 w 39"/>
                  <a:gd name="T17" fmla="*/ 1048 h 258"/>
                  <a:gd name="T18" fmla="*/ 127 w 39"/>
                  <a:gd name="T19" fmla="*/ 840 h 258"/>
                  <a:gd name="T20" fmla="*/ 78 w 39"/>
                  <a:gd name="T21" fmla="*/ 630 h 258"/>
                  <a:gd name="T22" fmla="*/ 40 w 39"/>
                  <a:gd name="T23" fmla="*/ 401 h 258"/>
                  <a:gd name="T24" fmla="*/ 217 w 39"/>
                  <a:gd name="T25" fmla="*/ 0 h 258"/>
                  <a:gd name="T26" fmla="*/ 217 w 39"/>
                  <a:gd name="T27" fmla="*/ 0 h 258"/>
                  <a:gd name="T28" fmla="*/ 21 w 39"/>
                  <a:gd name="T29" fmla="*/ 397 h 25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" h="258">
                    <a:moveTo>
                      <a:pt x="4" y="71"/>
                    </a:moveTo>
                    <a:cubicBezTo>
                      <a:pt x="1" y="85"/>
                      <a:pt x="5" y="99"/>
                      <a:pt x="9" y="114"/>
                    </a:cubicBezTo>
                    <a:cubicBezTo>
                      <a:pt x="12" y="126"/>
                      <a:pt x="15" y="138"/>
                      <a:pt x="15" y="151"/>
                    </a:cubicBezTo>
                    <a:cubicBezTo>
                      <a:pt x="15" y="163"/>
                      <a:pt x="11" y="175"/>
                      <a:pt x="8" y="187"/>
                    </a:cubicBezTo>
                    <a:cubicBezTo>
                      <a:pt x="4" y="201"/>
                      <a:pt x="0" y="214"/>
                      <a:pt x="3" y="226"/>
                    </a:cubicBezTo>
                    <a:cubicBezTo>
                      <a:pt x="5" y="238"/>
                      <a:pt x="10" y="248"/>
                      <a:pt x="13" y="258"/>
                    </a:cubicBezTo>
                    <a:cubicBezTo>
                      <a:pt x="13" y="258"/>
                      <a:pt x="13" y="258"/>
                      <a:pt x="13" y="258"/>
                    </a:cubicBezTo>
                    <a:cubicBezTo>
                      <a:pt x="10" y="249"/>
                      <a:pt x="9" y="237"/>
                      <a:pt x="6" y="225"/>
                    </a:cubicBezTo>
                    <a:cubicBezTo>
                      <a:pt x="4" y="214"/>
                      <a:pt x="10" y="201"/>
                      <a:pt x="14" y="188"/>
                    </a:cubicBezTo>
                    <a:cubicBezTo>
                      <a:pt x="17" y="176"/>
                      <a:pt x="23" y="164"/>
                      <a:pt x="23" y="151"/>
                    </a:cubicBezTo>
                    <a:cubicBezTo>
                      <a:pt x="23" y="138"/>
                      <a:pt x="18" y="125"/>
                      <a:pt x="14" y="113"/>
                    </a:cubicBezTo>
                    <a:cubicBezTo>
                      <a:pt x="11" y="98"/>
                      <a:pt x="5" y="84"/>
                      <a:pt x="7" y="72"/>
                    </a:cubicBezTo>
                    <a:cubicBezTo>
                      <a:pt x="15" y="38"/>
                      <a:pt x="25" y="1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24" y="11"/>
                      <a:pt x="11" y="35"/>
                      <a:pt x="4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59" name="Freeform 2371"/>
              <p:cNvSpPr>
                <a:spLocks/>
              </p:cNvSpPr>
              <p:nvPr/>
            </p:nvSpPr>
            <p:spPr bwMode="auto">
              <a:xfrm>
                <a:off x="4535" y="3431"/>
                <a:ext cx="168" cy="725"/>
              </a:xfrm>
              <a:custGeom>
                <a:avLst/>
                <a:gdLst>
                  <a:gd name="T0" fmla="*/ 279 w 71"/>
                  <a:gd name="T1" fmla="*/ 0 h 307"/>
                  <a:gd name="T2" fmla="*/ 331 w 71"/>
                  <a:gd name="T3" fmla="*/ 708 h 307"/>
                  <a:gd name="T4" fmla="*/ 140 w 71"/>
                  <a:gd name="T5" fmla="*/ 1578 h 307"/>
                  <a:gd name="T6" fmla="*/ 0 w 71"/>
                  <a:gd name="T7" fmla="*/ 1478 h 307"/>
                  <a:gd name="T8" fmla="*/ 208 w 71"/>
                  <a:gd name="T9" fmla="*/ 1712 h 307"/>
                  <a:gd name="T10" fmla="*/ 398 w 71"/>
                  <a:gd name="T11" fmla="*/ 836 h 307"/>
                  <a:gd name="T12" fmla="*/ 279 w 71"/>
                  <a:gd name="T13" fmla="*/ 0 h 30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1" h="307">
                    <a:moveTo>
                      <a:pt x="50" y="0"/>
                    </a:moveTo>
                    <a:cubicBezTo>
                      <a:pt x="58" y="28"/>
                      <a:pt x="59" y="74"/>
                      <a:pt x="59" y="127"/>
                    </a:cubicBezTo>
                    <a:cubicBezTo>
                      <a:pt x="59" y="213"/>
                      <a:pt x="56" y="283"/>
                      <a:pt x="25" y="283"/>
                    </a:cubicBezTo>
                    <a:cubicBezTo>
                      <a:pt x="16" y="283"/>
                      <a:pt x="7" y="277"/>
                      <a:pt x="0" y="265"/>
                    </a:cubicBezTo>
                    <a:cubicBezTo>
                      <a:pt x="9" y="291"/>
                      <a:pt x="23" y="307"/>
                      <a:pt x="37" y="307"/>
                    </a:cubicBezTo>
                    <a:cubicBezTo>
                      <a:pt x="68" y="307"/>
                      <a:pt x="71" y="237"/>
                      <a:pt x="71" y="150"/>
                    </a:cubicBezTo>
                    <a:cubicBezTo>
                      <a:pt x="71" y="78"/>
                      <a:pt x="69" y="18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60" name="Freeform 2372"/>
              <p:cNvSpPr>
                <a:spLocks/>
              </p:cNvSpPr>
              <p:nvPr/>
            </p:nvSpPr>
            <p:spPr bwMode="auto">
              <a:xfrm>
                <a:off x="4617" y="3426"/>
                <a:ext cx="86" cy="730"/>
              </a:xfrm>
              <a:custGeom>
                <a:avLst/>
                <a:gdLst>
                  <a:gd name="T0" fmla="*/ 86 w 36"/>
                  <a:gd name="T1" fmla="*/ 12 h 309"/>
                  <a:gd name="T2" fmla="*/ 182 w 36"/>
                  <a:gd name="T3" fmla="*/ 848 h 309"/>
                  <a:gd name="T4" fmla="*/ 0 w 36"/>
                  <a:gd name="T5" fmla="*/ 1725 h 309"/>
                  <a:gd name="T6" fmla="*/ 0 w 36"/>
                  <a:gd name="T7" fmla="*/ 1725 h 309"/>
                  <a:gd name="T8" fmla="*/ 205 w 36"/>
                  <a:gd name="T9" fmla="*/ 848 h 309"/>
                  <a:gd name="T10" fmla="*/ 79 w 36"/>
                  <a:gd name="T11" fmla="*/ 0 h 309"/>
                  <a:gd name="T12" fmla="*/ 86 w 36"/>
                  <a:gd name="T13" fmla="*/ 12 h 30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309">
                    <a:moveTo>
                      <a:pt x="15" y="2"/>
                    </a:moveTo>
                    <a:cubicBezTo>
                      <a:pt x="34" y="20"/>
                      <a:pt x="32" y="90"/>
                      <a:pt x="32" y="152"/>
                    </a:cubicBezTo>
                    <a:cubicBezTo>
                      <a:pt x="32" y="231"/>
                      <a:pt x="30" y="309"/>
                      <a:pt x="0" y="309"/>
                    </a:cubicBezTo>
                    <a:cubicBezTo>
                      <a:pt x="0" y="309"/>
                      <a:pt x="0" y="309"/>
                      <a:pt x="0" y="309"/>
                    </a:cubicBezTo>
                    <a:cubicBezTo>
                      <a:pt x="33" y="309"/>
                      <a:pt x="36" y="236"/>
                      <a:pt x="36" y="152"/>
                    </a:cubicBezTo>
                    <a:cubicBezTo>
                      <a:pt x="36" y="72"/>
                      <a:pt x="32" y="18"/>
                      <a:pt x="14" y="0"/>
                    </a:cubicBezTo>
                    <a:lnTo>
                      <a:pt x="1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61" name="Freeform 2373"/>
              <p:cNvSpPr>
                <a:spLocks/>
              </p:cNvSpPr>
              <p:nvPr/>
            </p:nvSpPr>
            <p:spPr bwMode="auto">
              <a:xfrm>
                <a:off x="4672" y="3405"/>
                <a:ext cx="73" cy="62"/>
              </a:xfrm>
              <a:custGeom>
                <a:avLst/>
                <a:gdLst>
                  <a:gd name="T0" fmla="*/ 172 w 31"/>
                  <a:gd name="T1" fmla="*/ 12 h 26"/>
                  <a:gd name="T2" fmla="*/ 57 w 31"/>
                  <a:gd name="T3" fmla="*/ 148 h 26"/>
                  <a:gd name="T4" fmla="*/ 0 w 31"/>
                  <a:gd name="T5" fmla="*/ 45 h 26"/>
                  <a:gd name="T6" fmla="*/ 139 w 31"/>
                  <a:gd name="T7" fmla="*/ 17 h 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" h="26">
                    <a:moveTo>
                      <a:pt x="31" y="2"/>
                    </a:moveTo>
                    <a:cubicBezTo>
                      <a:pt x="19" y="0"/>
                      <a:pt x="7" y="15"/>
                      <a:pt x="10" y="26"/>
                    </a:cubicBezTo>
                    <a:cubicBezTo>
                      <a:pt x="9" y="20"/>
                      <a:pt x="0" y="13"/>
                      <a:pt x="0" y="8"/>
                    </a:cubicBezTo>
                    <a:cubicBezTo>
                      <a:pt x="6" y="4"/>
                      <a:pt x="12" y="0"/>
                      <a:pt x="25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62" name="Freeform 2374"/>
              <p:cNvSpPr>
                <a:spLocks/>
              </p:cNvSpPr>
              <p:nvPr/>
            </p:nvSpPr>
            <p:spPr bwMode="auto">
              <a:xfrm>
                <a:off x="4665" y="3398"/>
                <a:ext cx="142" cy="26"/>
              </a:xfrm>
              <a:custGeom>
                <a:avLst/>
                <a:gdLst>
                  <a:gd name="T0" fmla="*/ 0 w 60"/>
                  <a:gd name="T1" fmla="*/ 61 h 11"/>
                  <a:gd name="T2" fmla="*/ 5 w 60"/>
                  <a:gd name="T3" fmla="*/ 57 h 11"/>
                  <a:gd name="T4" fmla="*/ 168 w 60"/>
                  <a:gd name="T5" fmla="*/ 21 h 11"/>
                  <a:gd name="T6" fmla="*/ 324 w 60"/>
                  <a:gd name="T7" fmla="*/ 57 h 11"/>
                  <a:gd name="T8" fmla="*/ 336 w 60"/>
                  <a:gd name="T9" fmla="*/ 57 h 11"/>
                  <a:gd name="T10" fmla="*/ 168 w 60"/>
                  <a:gd name="T11" fmla="*/ 0 h 11"/>
                  <a:gd name="T12" fmla="*/ 0 w 60"/>
                  <a:gd name="T13" fmla="*/ 61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0" h="11">
                    <a:moveTo>
                      <a:pt x="0" y="11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7" y="6"/>
                      <a:pt x="18" y="4"/>
                      <a:pt x="30" y="4"/>
                    </a:cubicBezTo>
                    <a:cubicBezTo>
                      <a:pt x="42" y="4"/>
                      <a:pt x="53" y="6"/>
                      <a:pt x="58" y="10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53" y="6"/>
                      <a:pt x="43" y="0"/>
                      <a:pt x="30" y="0"/>
                    </a:cubicBezTo>
                    <a:cubicBezTo>
                      <a:pt x="17" y="0"/>
                      <a:pt x="7" y="6"/>
                      <a:pt x="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63" name="Freeform 2375"/>
              <p:cNvSpPr>
                <a:spLocks/>
              </p:cNvSpPr>
              <p:nvPr/>
            </p:nvSpPr>
            <p:spPr bwMode="auto">
              <a:xfrm>
                <a:off x="4773" y="3412"/>
                <a:ext cx="206" cy="737"/>
              </a:xfrm>
              <a:custGeom>
                <a:avLst/>
                <a:gdLst>
                  <a:gd name="T0" fmla="*/ 459 w 87"/>
                  <a:gd name="T1" fmla="*/ 425 h 312"/>
                  <a:gd name="T2" fmla="*/ 398 w 87"/>
                  <a:gd name="T3" fmla="*/ 872 h 312"/>
                  <a:gd name="T4" fmla="*/ 466 w 87"/>
                  <a:gd name="T5" fmla="*/ 1283 h 312"/>
                  <a:gd name="T6" fmla="*/ 197 w 87"/>
                  <a:gd name="T7" fmla="*/ 1741 h 312"/>
                  <a:gd name="T8" fmla="*/ 0 w 87"/>
                  <a:gd name="T9" fmla="*/ 872 h 312"/>
                  <a:gd name="T10" fmla="*/ 197 w 87"/>
                  <a:gd name="T11" fmla="*/ 0 h 312"/>
                  <a:gd name="T12" fmla="*/ 459 w 87"/>
                  <a:gd name="T13" fmla="*/ 425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" h="312">
                    <a:moveTo>
                      <a:pt x="82" y="76"/>
                    </a:moveTo>
                    <a:cubicBezTo>
                      <a:pt x="87" y="100"/>
                      <a:pt x="71" y="127"/>
                      <a:pt x="71" y="156"/>
                    </a:cubicBezTo>
                    <a:cubicBezTo>
                      <a:pt x="71" y="183"/>
                      <a:pt x="87" y="208"/>
                      <a:pt x="83" y="230"/>
                    </a:cubicBezTo>
                    <a:cubicBezTo>
                      <a:pt x="74" y="279"/>
                      <a:pt x="56" y="312"/>
                      <a:pt x="35" y="312"/>
                    </a:cubicBezTo>
                    <a:cubicBezTo>
                      <a:pt x="4" y="312"/>
                      <a:pt x="0" y="242"/>
                      <a:pt x="0" y="156"/>
                    </a:cubicBezTo>
                    <a:cubicBezTo>
                      <a:pt x="0" y="70"/>
                      <a:pt x="4" y="0"/>
                      <a:pt x="35" y="0"/>
                    </a:cubicBezTo>
                    <a:cubicBezTo>
                      <a:pt x="55" y="0"/>
                      <a:pt x="72" y="30"/>
                      <a:pt x="82" y="76"/>
                    </a:cubicBezTo>
                    <a:close/>
                  </a:path>
                </a:pathLst>
              </a:custGeom>
              <a:grpFill/>
              <a:ln w="6350" cap="rnd">
                <a:solidFill>
                  <a:srgbClr val="000033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64" name="Freeform 2376"/>
              <p:cNvSpPr>
                <a:spLocks/>
              </p:cNvSpPr>
              <p:nvPr/>
            </p:nvSpPr>
            <p:spPr bwMode="auto">
              <a:xfrm>
                <a:off x="4495" y="3412"/>
                <a:ext cx="205" cy="737"/>
              </a:xfrm>
              <a:custGeom>
                <a:avLst/>
                <a:gdLst>
                  <a:gd name="T0" fmla="*/ 33 w 87"/>
                  <a:gd name="T1" fmla="*/ 425 h 312"/>
                  <a:gd name="T2" fmla="*/ 94 w 87"/>
                  <a:gd name="T3" fmla="*/ 872 h 312"/>
                  <a:gd name="T4" fmla="*/ 28 w 87"/>
                  <a:gd name="T5" fmla="*/ 1283 h 312"/>
                  <a:gd name="T6" fmla="*/ 295 w 87"/>
                  <a:gd name="T7" fmla="*/ 1741 h 312"/>
                  <a:gd name="T8" fmla="*/ 483 w 87"/>
                  <a:gd name="T9" fmla="*/ 872 h 312"/>
                  <a:gd name="T10" fmla="*/ 295 w 87"/>
                  <a:gd name="T11" fmla="*/ 0 h 312"/>
                  <a:gd name="T12" fmla="*/ 33 w 87"/>
                  <a:gd name="T13" fmla="*/ 425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7" h="312">
                    <a:moveTo>
                      <a:pt x="6" y="76"/>
                    </a:moveTo>
                    <a:cubicBezTo>
                      <a:pt x="1" y="100"/>
                      <a:pt x="17" y="127"/>
                      <a:pt x="17" y="156"/>
                    </a:cubicBezTo>
                    <a:cubicBezTo>
                      <a:pt x="17" y="183"/>
                      <a:pt x="0" y="208"/>
                      <a:pt x="5" y="230"/>
                    </a:cubicBezTo>
                    <a:cubicBezTo>
                      <a:pt x="14" y="279"/>
                      <a:pt x="32" y="312"/>
                      <a:pt x="53" y="312"/>
                    </a:cubicBezTo>
                    <a:cubicBezTo>
                      <a:pt x="84" y="312"/>
                      <a:pt x="87" y="242"/>
                      <a:pt x="87" y="156"/>
                    </a:cubicBezTo>
                    <a:cubicBezTo>
                      <a:pt x="87" y="70"/>
                      <a:pt x="84" y="0"/>
                      <a:pt x="53" y="0"/>
                    </a:cubicBezTo>
                    <a:cubicBezTo>
                      <a:pt x="33" y="0"/>
                      <a:pt x="15" y="30"/>
                      <a:pt x="6" y="76"/>
                    </a:cubicBezTo>
                    <a:close/>
                  </a:path>
                </a:pathLst>
              </a:custGeom>
              <a:grpFill/>
              <a:ln w="6350" cap="rnd">
                <a:solidFill>
                  <a:srgbClr val="000033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65" name="Freeform 2377"/>
              <p:cNvSpPr>
                <a:spLocks/>
              </p:cNvSpPr>
              <p:nvPr/>
            </p:nvSpPr>
            <p:spPr bwMode="auto">
              <a:xfrm>
                <a:off x="4587" y="3384"/>
                <a:ext cx="286" cy="791"/>
              </a:xfrm>
              <a:custGeom>
                <a:avLst/>
                <a:gdLst>
                  <a:gd name="T0" fmla="*/ 636 w 121"/>
                  <a:gd name="T1" fmla="*/ 1806 h 335"/>
                  <a:gd name="T2" fmla="*/ 442 w 121"/>
                  <a:gd name="T3" fmla="*/ 937 h 335"/>
                  <a:gd name="T4" fmla="*/ 636 w 121"/>
                  <a:gd name="T5" fmla="*/ 66 h 335"/>
                  <a:gd name="T6" fmla="*/ 664 w 121"/>
                  <a:gd name="T7" fmla="*/ 66 h 335"/>
                  <a:gd name="T8" fmla="*/ 352 w 121"/>
                  <a:gd name="T9" fmla="*/ 0 h 335"/>
                  <a:gd name="T10" fmla="*/ 40 w 121"/>
                  <a:gd name="T11" fmla="*/ 73 h 335"/>
                  <a:gd name="T12" fmla="*/ 78 w 121"/>
                  <a:gd name="T13" fmla="*/ 66 h 335"/>
                  <a:gd name="T14" fmla="*/ 267 w 121"/>
                  <a:gd name="T15" fmla="*/ 937 h 335"/>
                  <a:gd name="T16" fmla="*/ 78 w 121"/>
                  <a:gd name="T17" fmla="*/ 1806 h 335"/>
                  <a:gd name="T18" fmla="*/ 0 w 121"/>
                  <a:gd name="T19" fmla="*/ 1778 h 335"/>
                  <a:gd name="T20" fmla="*/ 352 w 121"/>
                  <a:gd name="T21" fmla="*/ 1868 h 335"/>
                  <a:gd name="T22" fmla="*/ 676 w 121"/>
                  <a:gd name="T23" fmla="*/ 1802 h 335"/>
                  <a:gd name="T24" fmla="*/ 636 w 121"/>
                  <a:gd name="T25" fmla="*/ 1806 h 3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21" h="335">
                    <a:moveTo>
                      <a:pt x="114" y="324"/>
                    </a:moveTo>
                    <a:cubicBezTo>
                      <a:pt x="83" y="324"/>
                      <a:pt x="79" y="254"/>
                      <a:pt x="79" y="168"/>
                    </a:cubicBezTo>
                    <a:cubicBezTo>
                      <a:pt x="79" y="82"/>
                      <a:pt x="83" y="12"/>
                      <a:pt x="114" y="12"/>
                    </a:cubicBezTo>
                    <a:cubicBezTo>
                      <a:pt x="115" y="12"/>
                      <a:pt x="117" y="12"/>
                      <a:pt x="119" y="12"/>
                    </a:cubicBezTo>
                    <a:cubicBezTo>
                      <a:pt x="108" y="5"/>
                      <a:pt x="87" y="0"/>
                      <a:pt x="63" y="0"/>
                    </a:cubicBezTo>
                    <a:cubicBezTo>
                      <a:pt x="39" y="0"/>
                      <a:pt x="18" y="5"/>
                      <a:pt x="7" y="13"/>
                    </a:cubicBezTo>
                    <a:cubicBezTo>
                      <a:pt x="9" y="12"/>
                      <a:pt x="12" y="12"/>
                      <a:pt x="14" y="12"/>
                    </a:cubicBezTo>
                    <a:cubicBezTo>
                      <a:pt x="45" y="12"/>
                      <a:pt x="48" y="82"/>
                      <a:pt x="48" y="168"/>
                    </a:cubicBezTo>
                    <a:cubicBezTo>
                      <a:pt x="48" y="254"/>
                      <a:pt x="45" y="324"/>
                      <a:pt x="14" y="324"/>
                    </a:cubicBezTo>
                    <a:cubicBezTo>
                      <a:pt x="9" y="324"/>
                      <a:pt x="4" y="323"/>
                      <a:pt x="0" y="319"/>
                    </a:cubicBezTo>
                    <a:cubicBezTo>
                      <a:pt x="10" y="328"/>
                      <a:pt x="35" y="335"/>
                      <a:pt x="63" y="335"/>
                    </a:cubicBezTo>
                    <a:cubicBezTo>
                      <a:pt x="87" y="335"/>
                      <a:pt x="108" y="330"/>
                      <a:pt x="121" y="323"/>
                    </a:cubicBezTo>
                    <a:cubicBezTo>
                      <a:pt x="118" y="324"/>
                      <a:pt x="116" y="324"/>
                      <a:pt x="114" y="324"/>
                    </a:cubicBezTo>
                    <a:close/>
                  </a:path>
                </a:pathLst>
              </a:custGeom>
              <a:grpFill/>
              <a:ln w="6350" cap="rnd">
                <a:solidFill>
                  <a:srgbClr val="000033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66" name="Freeform 2378"/>
              <p:cNvSpPr>
                <a:spLocks/>
              </p:cNvSpPr>
              <p:nvPr/>
            </p:nvSpPr>
            <p:spPr bwMode="auto">
              <a:xfrm>
                <a:off x="4665" y="3407"/>
                <a:ext cx="139" cy="17"/>
              </a:xfrm>
              <a:custGeom>
                <a:avLst/>
                <a:gdLst>
                  <a:gd name="T0" fmla="*/ 327 w 59"/>
                  <a:gd name="T1" fmla="*/ 41 h 7"/>
                  <a:gd name="T2" fmla="*/ 167 w 59"/>
                  <a:gd name="T3" fmla="*/ 0 h 7"/>
                  <a:gd name="T4" fmla="*/ 0 w 59"/>
                  <a:gd name="T5" fmla="*/ 41 h 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9" h="7">
                    <a:moveTo>
                      <a:pt x="59" y="7"/>
                    </a:moveTo>
                    <a:cubicBezTo>
                      <a:pt x="54" y="3"/>
                      <a:pt x="43" y="0"/>
                      <a:pt x="30" y="0"/>
                    </a:cubicBezTo>
                    <a:cubicBezTo>
                      <a:pt x="17" y="0"/>
                      <a:pt x="6" y="3"/>
                      <a:pt x="0" y="7"/>
                    </a:cubicBezTo>
                  </a:path>
                </a:pathLst>
              </a:custGeom>
              <a:grpFill/>
              <a:ln w="6350" cap="rnd">
                <a:solidFill>
                  <a:srgbClr val="000033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67" name="Freeform 2379"/>
              <p:cNvSpPr>
                <a:spLocks/>
              </p:cNvSpPr>
              <p:nvPr/>
            </p:nvSpPr>
            <p:spPr bwMode="auto">
              <a:xfrm>
                <a:off x="4674" y="4137"/>
                <a:ext cx="125" cy="12"/>
              </a:xfrm>
              <a:custGeom>
                <a:avLst/>
                <a:gdLst>
                  <a:gd name="T0" fmla="*/ 0 w 53"/>
                  <a:gd name="T1" fmla="*/ 0 h 5"/>
                  <a:gd name="T2" fmla="*/ 160 w 53"/>
                  <a:gd name="T3" fmla="*/ 29 h 5"/>
                  <a:gd name="T4" fmla="*/ 295 w 53"/>
                  <a:gd name="T5" fmla="*/ 0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3" h="5">
                    <a:moveTo>
                      <a:pt x="0" y="0"/>
                    </a:moveTo>
                    <a:cubicBezTo>
                      <a:pt x="4" y="4"/>
                      <a:pt x="17" y="5"/>
                      <a:pt x="29" y="5"/>
                    </a:cubicBezTo>
                    <a:cubicBezTo>
                      <a:pt x="39" y="5"/>
                      <a:pt x="47" y="3"/>
                      <a:pt x="53" y="0"/>
                    </a:cubicBezTo>
                  </a:path>
                </a:pathLst>
              </a:custGeom>
              <a:grpFill/>
              <a:ln w="6350" cap="rnd">
                <a:solidFill>
                  <a:srgbClr val="000033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68" name="Freeform 2380"/>
              <p:cNvSpPr>
                <a:spLocks/>
              </p:cNvSpPr>
              <p:nvPr/>
            </p:nvSpPr>
            <p:spPr bwMode="auto">
              <a:xfrm>
                <a:off x="4759" y="3438"/>
                <a:ext cx="29" cy="128"/>
              </a:xfrm>
              <a:custGeom>
                <a:avLst/>
                <a:gdLst>
                  <a:gd name="T0" fmla="*/ 70 w 12"/>
                  <a:gd name="T1" fmla="*/ 0 h 54"/>
                  <a:gd name="T2" fmla="*/ 0 w 12"/>
                  <a:gd name="T3" fmla="*/ 303 h 54"/>
                  <a:gd name="T4" fmla="*/ 70 w 12"/>
                  <a:gd name="T5" fmla="*/ 0 h 5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cubicBezTo>
                      <a:pt x="6" y="10"/>
                      <a:pt x="2" y="36"/>
                      <a:pt x="0" y="54"/>
                    </a:cubicBezTo>
                    <a:cubicBezTo>
                      <a:pt x="0" y="39"/>
                      <a:pt x="5" y="7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</p:grpSp>
        <p:sp>
          <p:nvSpPr>
            <p:cNvPr id="32" name="Ellipse 31"/>
            <p:cNvSpPr/>
            <p:nvPr/>
          </p:nvSpPr>
          <p:spPr>
            <a:xfrm>
              <a:off x="6313937" y="1803098"/>
              <a:ext cx="512598" cy="36786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80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6300504" y="1827414"/>
              <a:ext cx="546808" cy="3477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 smtClean="0"/>
                <a:t>Ca</a:t>
              </a:r>
              <a:r>
                <a:rPr lang="fr-FR" sz="2000" b="1" baseline="30000" dirty="0" smtClean="0"/>
                <a:t>2+</a:t>
              </a:r>
              <a:endParaRPr lang="fr-FR" sz="2000" b="1" baseline="30000" dirty="0"/>
            </a:p>
          </p:txBody>
        </p:sp>
        <p:cxnSp>
          <p:nvCxnSpPr>
            <p:cNvPr id="34" name="Connecteur en arc 33"/>
            <p:cNvCxnSpPr>
              <a:endCxn id="31" idx="3"/>
            </p:cNvCxnSpPr>
            <p:nvPr/>
          </p:nvCxnSpPr>
          <p:spPr>
            <a:xfrm rot="10800000">
              <a:off x="6847313" y="2001306"/>
              <a:ext cx="1156139" cy="914500"/>
            </a:xfrm>
            <a:prstGeom prst="curvedConnector3">
              <a:avLst>
                <a:gd name="adj1" fmla="val 50000"/>
              </a:avLst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avec flèche 45"/>
            <p:cNvCxnSpPr/>
            <p:nvPr/>
          </p:nvCxnSpPr>
          <p:spPr>
            <a:xfrm flipH="1">
              <a:off x="6647755" y="930674"/>
              <a:ext cx="514989" cy="784898"/>
            </a:xfrm>
            <a:prstGeom prst="straightConnector1">
              <a:avLst/>
            </a:prstGeom>
            <a:ln w="95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cteur droit avec flèche 168"/>
            <p:cNvCxnSpPr/>
            <p:nvPr/>
          </p:nvCxnSpPr>
          <p:spPr>
            <a:xfrm flipH="1">
              <a:off x="6877349" y="1128146"/>
              <a:ext cx="594497" cy="740042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cteur en arc 171"/>
            <p:cNvCxnSpPr>
              <a:endCxn id="32" idx="2"/>
            </p:cNvCxnSpPr>
            <p:nvPr/>
          </p:nvCxnSpPr>
          <p:spPr>
            <a:xfrm rot="5400000" flipH="1" flipV="1">
              <a:off x="5295008" y="2105741"/>
              <a:ext cx="1137639" cy="900219"/>
            </a:xfrm>
            <a:prstGeom prst="curvedConnector2">
              <a:avLst/>
            </a:prstGeom>
            <a:ln w="95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ZoneTexte 176"/>
            <p:cNvSpPr txBox="1"/>
            <p:nvPr/>
          </p:nvSpPr>
          <p:spPr>
            <a:xfrm>
              <a:off x="6418204" y="2942946"/>
              <a:ext cx="686865" cy="2675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/>
                <a:t>STIM1</a:t>
              </a:r>
              <a:r>
                <a:rPr lang="fr-FR" sz="1400" b="1" baseline="-25000" dirty="0" smtClean="0"/>
                <a:t>ER</a:t>
              </a:r>
              <a:endParaRPr lang="fr-FR" sz="1400" b="1" baseline="-25000" dirty="0"/>
            </a:p>
          </p:txBody>
        </p:sp>
        <p:cxnSp>
          <p:nvCxnSpPr>
            <p:cNvPr id="179" name="Connecteur en arc 178"/>
            <p:cNvCxnSpPr/>
            <p:nvPr/>
          </p:nvCxnSpPr>
          <p:spPr>
            <a:xfrm>
              <a:off x="6484070" y="2662157"/>
              <a:ext cx="461933" cy="62394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ZoneTexte 180"/>
            <p:cNvSpPr txBox="1"/>
            <p:nvPr/>
          </p:nvSpPr>
          <p:spPr>
            <a:xfrm>
              <a:off x="7113234" y="884126"/>
              <a:ext cx="606274" cy="22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STIM1</a:t>
              </a:r>
              <a:r>
                <a:rPr lang="fr-FR" sz="1100" b="1" baseline="-25000" dirty="0" smtClean="0"/>
                <a:t>PM</a:t>
              </a:r>
              <a:endParaRPr lang="fr-FR" sz="1000" b="1" baseline="-25000" dirty="0"/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7347194" y="1348628"/>
              <a:ext cx="447697" cy="22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Orai1</a:t>
              </a:r>
              <a:endParaRPr lang="fr-FR" sz="1000" b="1" baseline="-25000" dirty="0"/>
            </a:p>
          </p:txBody>
        </p:sp>
        <p:sp>
          <p:nvSpPr>
            <p:cNvPr id="183" name="ZoneTexte 182"/>
            <p:cNvSpPr txBox="1"/>
            <p:nvPr/>
          </p:nvSpPr>
          <p:spPr>
            <a:xfrm>
              <a:off x="7827215" y="2549034"/>
              <a:ext cx="434955" cy="2207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50" b="1" dirty="0" smtClean="0"/>
                <a:t>Orai1</a:t>
              </a:r>
              <a:endParaRPr lang="fr-FR" sz="1050" b="1" baseline="-25000" dirty="0"/>
            </a:p>
          </p:txBody>
        </p:sp>
        <p:sp>
          <p:nvSpPr>
            <p:cNvPr id="184" name="ZoneTexte 183"/>
            <p:cNvSpPr txBox="1"/>
            <p:nvPr/>
          </p:nvSpPr>
          <p:spPr>
            <a:xfrm>
              <a:off x="6568861" y="873119"/>
              <a:ext cx="493005" cy="22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/>
                <a:t>TRPC1</a:t>
              </a:r>
              <a:endParaRPr lang="fr-FR" sz="1000" b="1" baseline="-25000" dirty="0"/>
            </a:p>
          </p:txBody>
        </p:sp>
        <p:grpSp>
          <p:nvGrpSpPr>
            <p:cNvPr id="8" name="Group 259"/>
            <p:cNvGrpSpPr>
              <a:grpSpLocks/>
            </p:cNvGrpSpPr>
            <p:nvPr/>
          </p:nvGrpSpPr>
          <p:grpSpPr bwMode="auto">
            <a:xfrm rot="19755979">
              <a:off x="3366858" y="789666"/>
              <a:ext cx="647021" cy="642444"/>
              <a:chOff x="3719" y="1431"/>
              <a:chExt cx="453" cy="496"/>
            </a:xfrm>
            <a:solidFill>
              <a:srgbClr val="7030A0"/>
            </a:solidFill>
          </p:grpSpPr>
          <p:sp>
            <p:nvSpPr>
              <p:cNvPr id="9" name="Freeform 260"/>
              <p:cNvSpPr>
                <a:spLocks/>
              </p:cNvSpPr>
              <p:nvPr/>
            </p:nvSpPr>
            <p:spPr bwMode="auto">
              <a:xfrm>
                <a:off x="3719" y="1468"/>
                <a:ext cx="166" cy="221"/>
              </a:xfrm>
              <a:custGeom>
                <a:avLst/>
                <a:gdLst>
                  <a:gd name="T0" fmla="*/ 58 w 66"/>
                  <a:gd name="T1" fmla="*/ 8 h 83"/>
                  <a:gd name="T2" fmla="*/ 13 w 66"/>
                  <a:gd name="T3" fmla="*/ 35 h 83"/>
                  <a:gd name="T4" fmla="*/ 8 w 66"/>
                  <a:gd name="T5" fmla="*/ 77 h 83"/>
                  <a:gd name="T6" fmla="*/ 329 w 66"/>
                  <a:gd name="T7" fmla="*/ 580 h 83"/>
                  <a:gd name="T8" fmla="*/ 347 w 66"/>
                  <a:gd name="T9" fmla="*/ 588 h 83"/>
                  <a:gd name="T10" fmla="*/ 367 w 66"/>
                  <a:gd name="T11" fmla="*/ 580 h 83"/>
                  <a:gd name="T12" fmla="*/ 405 w 66"/>
                  <a:gd name="T13" fmla="*/ 554 h 83"/>
                  <a:gd name="T14" fmla="*/ 410 w 66"/>
                  <a:gd name="T15" fmla="*/ 511 h 83"/>
                  <a:gd name="T16" fmla="*/ 88 w 66"/>
                  <a:gd name="T17" fmla="*/ 13 h 83"/>
                  <a:gd name="T18" fmla="*/ 75 w 66"/>
                  <a:gd name="T19" fmla="*/ 0 h 83"/>
                  <a:gd name="T20" fmla="*/ 58 w 66"/>
                  <a:gd name="T21" fmla="*/ 8 h 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6" h="83">
                    <a:moveTo>
                      <a:pt x="9" y="1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1" y="7"/>
                      <a:pt x="0" y="9"/>
                      <a:pt x="1" y="11"/>
                    </a:cubicBezTo>
                    <a:cubicBezTo>
                      <a:pt x="52" y="82"/>
                      <a:pt x="52" y="82"/>
                      <a:pt x="52" y="82"/>
                    </a:cubicBezTo>
                    <a:cubicBezTo>
                      <a:pt x="53" y="82"/>
                      <a:pt x="54" y="83"/>
                      <a:pt x="55" y="83"/>
                    </a:cubicBezTo>
                    <a:cubicBezTo>
                      <a:pt x="56" y="83"/>
                      <a:pt x="57" y="83"/>
                      <a:pt x="58" y="82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6" y="77"/>
                      <a:pt x="66" y="74"/>
                      <a:pt x="65" y="7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3" y="0"/>
                      <a:pt x="12" y="0"/>
                    </a:cubicBezTo>
                    <a:cubicBezTo>
                      <a:pt x="11" y="0"/>
                      <a:pt x="10" y="0"/>
                      <a:pt x="9" y="1"/>
                    </a:cubicBezTo>
                    <a:close/>
                  </a:path>
                </a:pathLst>
              </a:custGeom>
              <a:grpFill/>
              <a:ln>
                <a:solidFill>
                  <a:schemeClr val="bg2">
                    <a:lumMod val="25000"/>
                  </a:schemeClr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0" name="Freeform 261"/>
              <p:cNvSpPr>
                <a:spLocks/>
              </p:cNvSpPr>
              <p:nvPr/>
            </p:nvSpPr>
            <p:spPr bwMode="auto">
              <a:xfrm>
                <a:off x="3767" y="1431"/>
                <a:ext cx="175" cy="496"/>
              </a:xfrm>
              <a:custGeom>
                <a:avLst/>
                <a:gdLst>
                  <a:gd name="T0" fmla="*/ 50 w 70"/>
                  <a:gd name="T1" fmla="*/ 13 h 186"/>
                  <a:gd name="T2" fmla="*/ 8 w 70"/>
                  <a:gd name="T3" fmla="*/ 43 h 186"/>
                  <a:gd name="T4" fmla="*/ 0 w 70"/>
                  <a:gd name="T5" fmla="*/ 64 h 186"/>
                  <a:gd name="T6" fmla="*/ 0 w 70"/>
                  <a:gd name="T7" fmla="*/ 72 h 186"/>
                  <a:gd name="T8" fmla="*/ 0 w 70"/>
                  <a:gd name="T9" fmla="*/ 85 h 186"/>
                  <a:gd name="T10" fmla="*/ 338 w 70"/>
                  <a:gd name="T11" fmla="*/ 611 h 186"/>
                  <a:gd name="T12" fmla="*/ 338 w 70"/>
                  <a:gd name="T13" fmla="*/ 1293 h 186"/>
                  <a:gd name="T14" fmla="*/ 363 w 70"/>
                  <a:gd name="T15" fmla="*/ 1323 h 186"/>
                  <a:gd name="T16" fmla="*/ 413 w 70"/>
                  <a:gd name="T17" fmla="*/ 1323 h 186"/>
                  <a:gd name="T18" fmla="*/ 438 w 70"/>
                  <a:gd name="T19" fmla="*/ 1293 h 186"/>
                  <a:gd name="T20" fmla="*/ 438 w 70"/>
                  <a:gd name="T21" fmla="*/ 584 h 186"/>
                  <a:gd name="T22" fmla="*/ 433 w 70"/>
                  <a:gd name="T23" fmla="*/ 563 h 186"/>
                  <a:gd name="T24" fmla="*/ 83 w 70"/>
                  <a:gd name="T25" fmla="*/ 21 h 186"/>
                  <a:gd name="T26" fmla="*/ 50 w 70"/>
                  <a:gd name="T27" fmla="*/ 13 h 18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0" h="186">
                    <a:moveTo>
                      <a:pt x="8" y="2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0" y="8"/>
                      <a:pt x="0" y="9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0" y="12"/>
                      <a:pt x="52" y="84"/>
                      <a:pt x="54" y="86"/>
                    </a:cubicBezTo>
                    <a:cubicBezTo>
                      <a:pt x="54" y="89"/>
                      <a:pt x="54" y="182"/>
                      <a:pt x="54" y="182"/>
                    </a:cubicBezTo>
                    <a:cubicBezTo>
                      <a:pt x="54" y="185"/>
                      <a:pt x="56" y="186"/>
                      <a:pt x="58" y="186"/>
                    </a:cubicBezTo>
                    <a:cubicBezTo>
                      <a:pt x="66" y="186"/>
                      <a:pt x="66" y="186"/>
                      <a:pt x="66" y="186"/>
                    </a:cubicBezTo>
                    <a:cubicBezTo>
                      <a:pt x="68" y="186"/>
                      <a:pt x="70" y="185"/>
                      <a:pt x="70" y="182"/>
                    </a:cubicBezTo>
                    <a:cubicBezTo>
                      <a:pt x="70" y="82"/>
                      <a:pt x="70" y="82"/>
                      <a:pt x="70" y="82"/>
                    </a:cubicBezTo>
                    <a:cubicBezTo>
                      <a:pt x="70" y="81"/>
                      <a:pt x="70" y="80"/>
                      <a:pt x="69" y="79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2" y="1"/>
                      <a:pt x="10" y="0"/>
                      <a:pt x="8" y="2"/>
                    </a:cubicBezTo>
                    <a:close/>
                  </a:path>
                </a:pathLst>
              </a:custGeom>
              <a:grpFill/>
              <a:ln>
                <a:solidFill>
                  <a:schemeClr val="bg2">
                    <a:lumMod val="25000"/>
                  </a:schemeClr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1" name="Freeform 262"/>
              <p:cNvSpPr>
                <a:spLocks/>
              </p:cNvSpPr>
              <p:nvPr/>
            </p:nvSpPr>
            <p:spPr bwMode="auto">
              <a:xfrm>
                <a:off x="3719" y="1468"/>
                <a:ext cx="96" cy="117"/>
              </a:xfrm>
              <a:custGeom>
                <a:avLst/>
                <a:gdLst>
                  <a:gd name="T0" fmla="*/ 88 w 38"/>
                  <a:gd name="T1" fmla="*/ 13 h 44"/>
                  <a:gd name="T2" fmla="*/ 76 w 38"/>
                  <a:gd name="T3" fmla="*/ 0 h 44"/>
                  <a:gd name="T4" fmla="*/ 58 w 38"/>
                  <a:gd name="T5" fmla="*/ 8 h 44"/>
                  <a:gd name="T6" fmla="*/ 13 w 38"/>
                  <a:gd name="T7" fmla="*/ 35 h 44"/>
                  <a:gd name="T8" fmla="*/ 8 w 38"/>
                  <a:gd name="T9" fmla="*/ 77 h 44"/>
                  <a:gd name="T10" fmla="*/ 159 w 38"/>
                  <a:gd name="T11" fmla="*/ 311 h 44"/>
                  <a:gd name="T12" fmla="*/ 243 w 38"/>
                  <a:gd name="T13" fmla="*/ 247 h 44"/>
                  <a:gd name="T14" fmla="*/ 88 w 38"/>
                  <a:gd name="T15" fmla="*/ 13 h 4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8" h="44">
                    <a:moveTo>
                      <a:pt x="14" y="2"/>
                    </a:moveTo>
                    <a:cubicBezTo>
                      <a:pt x="14" y="1"/>
                      <a:pt x="13" y="0"/>
                      <a:pt x="12" y="0"/>
                    </a:cubicBezTo>
                    <a:cubicBezTo>
                      <a:pt x="11" y="0"/>
                      <a:pt x="10" y="0"/>
                      <a:pt x="9" y="1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7"/>
                      <a:pt x="0" y="9"/>
                      <a:pt x="1" y="11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38" y="35"/>
                      <a:pt x="38" y="35"/>
                      <a:pt x="38" y="35"/>
                    </a:cubicBezTo>
                    <a:lnTo>
                      <a:pt x="14" y="2"/>
                    </a:lnTo>
                    <a:close/>
                  </a:path>
                </a:pathLst>
              </a:custGeom>
              <a:grpFill/>
              <a:ln>
                <a:solidFill>
                  <a:schemeClr val="bg2">
                    <a:lumMod val="25000"/>
                  </a:schemeClr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2" name="Freeform 263"/>
              <p:cNvSpPr>
                <a:spLocks/>
              </p:cNvSpPr>
              <p:nvPr/>
            </p:nvSpPr>
            <p:spPr bwMode="auto">
              <a:xfrm>
                <a:off x="3767" y="1431"/>
                <a:ext cx="93" cy="120"/>
              </a:xfrm>
              <a:custGeom>
                <a:avLst/>
                <a:gdLst>
                  <a:gd name="T0" fmla="*/ 50 w 37"/>
                  <a:gd name="T1" fmla="*/ 13 h 45"/>
                  <a:gd name="T2" fmla="*/ 8 w 37"/>
                  <a:gd name="T3" fmla="*/ 43 h 45"/>
                  <a:gd name="T4" fmla="*/ 0 w 37"/>
                  <a:gd name="T5" fmla="*/ 64 h 45"/>
                  <a:gd name="T6" fmla="*/ 0 w 37"/>
                  <a:gd name="T7" fmla="*/ 72 h 45"/>
                  <a:gd name="T8" fmla="*/ 0 w 37"/>
                  <a:gd name="T9" fmla="*/ 85 h 45"/>
                  <a:gd name="T10" fmla="*/ 151 w 37"/>
                  <a:gd name="T11" fmla="*/ 320 h 45"/>
                  <a:gd name="T12" fmla="*/ 234 w 37"/>
                  <a:gd name="T13" fmla="*/ 256 h 45"/>
                  <a:gd name="T14" fmla="*/ 83 w 37"/>
                  <a:gd name="T15" fmla="*/ 21 h 45"/>
                  <a:gd name="T16" fmla="*/ 50 w 37"/>
                  <a:gd name="T17" fmla="*/ 13 h 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45">
                    <a:moveTo>
                      <a:pt x="8" y="2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0" y="8"/>
                      <a:pt x="0" y="9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0" y="12"/>
                      <a:pt x="12" y="28"/>
                      <a:pt x="24" y="45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2" y="1"/>
                      <a:pt x="10" y="0"/>
                      <a:pt x="8" y="2"/>
                    </a:cubicBezTo>
                    <a:close/>
                  </a:path>
                </a:pathLst>
              </a:custGeom>
              <a:grpFill/>
              <a:ln>
                <a:solidFill>
                  <a:schemeClr val="bg2">
                    <a:lumMod val="25000"/>
                  </a:schemeClr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3" name="Freeform 264"/>
              <p:cNvSpPr>
                <a:spLocks/>
              </p:cNvSpPr>
              <p:nvPr/>
            </p:nvSpPr>
            <p:spPr bwMode="auto">
              <a:xfrm>
                <a:off x="3800" y="1489"/>
                <a:ext cx="117" cy="416"/>
              </a:xfrm>
              <a:custGeom>
                <a:avLst/>
                <a:gdLst>
                  <a:gd name="T0" fmla="*/ 279 w 47"/>
                  <a:gd name="T1" fmla="*/ 427 h 156"/>
                  <a:gd name="T2" fmla="*/ 291 w 47"/>
                  <a:gd name="T3" fmla="*/ 461 h 156"/>
                  <a:gd name="T4" fmla="*/ 274 w 47"/>
                  <a:gd name="T5" fmla="*/ 1109 h 156"/>
                  <a:gd name="T6" fmla="*/ 274 w 47"/>
                  <a:gd name="T7" fmla="*/ 1109 h 156"/>
                  <a:gd name="T8" fmla="*/ 266 w 47"/>
                  <a:gd name="T9" fmla="*/ 477 h 156"/>
                  <a:gd name="T10" fmla="*/ 254 w 47"/>
                  <a:gd name="T11" fmla="*/ 427 h 156"/>
                  <a:gd name="T12" fmla="*/ 0 w 47"/>
                  <a:gd name="T13" fmla="*/ 0 h 156"/>
                  <a:gd name="T14" fmla="*/ 0 w 47"/>
                  <a:gd name="T15" fmla="*/ 0 h 156"/>
                  <a:gd name="T16" fmla="*/ 279 w 47"/>
                  <a:gd name="T17" fmla="*/ 427 h 1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7" h="156">
                    <a:moveTo>
                      <a:pt x="45" y="60"/>
                    </a:moveTo>
                    <a:cubicBezTo>
                      <a:pt x="46" y="61"/>
                      <a:pt x="47" y="61"/>
                      <a:pt x="47" y="65"/>
                    </a:cubicBezTo>
                    <a:cubicBezTo>
                      <a:pt x="47" y="70"/>
                      <a:pt x="44" y="156"/>
                      <a:pt x="44" y="156"/>
                    </a:cubicBezTo>
                    <a:cubicBezTo>
                      <a:pt x="44" y="156"/>
                      <a:pt x="44" y="156"/>
                      <a:pt x="44" y="156"/>
                    </a:cubicBezTo>
                    <a:cubicBezTo>
                      <a:pt x="44" y="156"/>
                      <a:pt x="44" y="85"/>
                      <a:pt x="43" y="67"/>
                    </a:cubicBezTo>
                    <a:cubicBezTo>
                      <a:pt x="43" y="63"/>
                      <a:pt x="43" y="62"/>
                      <a:pt x="41" y="60"/>
                    </a:cubicBezTo>
                    <a:cubicBezTo>
                      <a:pt x="32" y="47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4" y="58"/>
                      <a:pt x="45" y="60"/>
                    </a:cubicBezTo>
                    <a:close/>
                  </a:path>
                </a:pathLst>
              </a:custGeom>
              <a:grpFill/>
              <a:ln>
                <a:solidFill>
                  <a:schemeClr val="bg2">
                    <a:lumMod val="25000"/>
                  </a:schemeClr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4" name="Freeform 265"/>
              <p:cNvSpPr>
                <a:spLocks/>
              </p:cNvSpPr>
              <p:nvPr/>
            </p:nvSpPr>
            <p:spPr bwMode="auto">
              <a:xfrm>
                <a:off x="3727" y="1473"/>
                <a:ext cx="120" cy="192"/>
              </a:xfrm>
              <a:custGeom>
                <a:avLst/>
                <a:gdLst>
                  <a:gd name="T0" fmla="*/ 45 w 48"/>
                  <a:gd name="T1" fmla="*/ 77 h 72"/>
                  <a:gd name="T2" fmla="*/ 300 w 48"/>
                  <a:gd name="T3" fmla="*/ 512 h 72"/>
                  <a:gd name="T4" fmla="*/ 300 w 48"/>
                  <a:gd name="T5" fmla="*/ 512 h 72"/>
                  <a:gd name="T6" fmla="*/ 13 w 48"/>
                  <a:gd name="T7" fmla="*/ 64 h 72"/>
                  <a:gd name="T8" fmla="*/ 13 w 48"/>
                  <a:gd name="T9" fmla="*/ 35 h 72"/>
                  <a:gd name="T10" fmla="*/ 50 w 48"/>
                  <a:gd name="T11" fmla="*/ 0 h 72"/>
                  <a:gd name="T12" fmla="*/ 45 w 48"/>
                  <a:gd name="T13" fmla="*/ 77 h 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" h="72">
                    <a:moveTo>
                      <a:pt x="7" y="11"/>
                    </a:moveTo>
                    <a:cubicBezTo>
                      <a:pt x="7" y="12"/>
                      <a:pt x="48" y="72"/>
                      <a:pt x="48" y="72"/>
                    </a:cubicBezTo>
                    <a:cubicBezTo>
                      <a:pt x="48" y="72"/>
                      <a:pt x="48" y="72"/>
                      <a:pt x="48" y="72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7"/>
                      <a:pt x="0" y="6"/>
                      <a:pt x="2" y="5"/>
                    </a:cubicBezTo>
                    <a:cubicBezTo>
                      <a:pt x="3" y="4"/>
                      <a:pt x="8" y="0"/>
                      <a:pt x="8" y="0"/>
                    </a:cubicBezTo>
                    <a:cubicBezTo>
                      <a:pt x="6" y="2"/>
                      <a:pt x="3" y="5"/>
                      <a:pt x="7" y="11"/>
                    </a:cubicBezTo>
                    <a:close/>
                  </a:path>
                </a:pathLst>
              </a:custGeom>
              <a:grpFill/>
              <a:ln>
                <a:solidFill>
                  <a:schemeClr val="bg2">
                    <a:lumMod val="25000"/>
                  </a:schemeClr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5" name="Freeform 266"/>
              <p:cNvSpPr>
                <a:spLocks/>
              </p:cNvSpPr>
              <p:nvPr/>
            </p:nvSpPr>
            <p:spPr bwMode="auto">
              <a:xfrm>
                <a:off x="4007" y="1468"/>
                <a:ext cx="165" cy="221"/>
              </a:xfrm>
              <a:custGeom>
                <a:avLst/>
                <a:gdLst>
                  <a:gd name="T0" fmla="*/ 358 w 66"/>
                  <a:gd name="T1" fmla="*/ 8 h 83"/>
                  <a:gd name="T2" fmla="*/ 400 w 66"/>
                  <a:gd name="T3" fmla="*/ 35 h 83"/>
                  <a:gd name="T4" fmla="*/ 408 w 66"/>
                  <a:gd name="T5" fmla="*/ 77 h 83"/>
                  <a:gd name="T6" fmla="*/ 88 w 66"/>
                  <a:gd name="T7" fmla="*/ 580 h 83"/>
                  <a:gd name="T8" fmla="*/ 70 w 66"/>
                  <a:gd name="T9" fmla="*/ 588 h 83"/>
                  <a:gd name="T10" fmla="*/ 50 w 66"/>
                  <a:gd name="T11" fmla="*/ 580 h 83"/>
                  <a:gd name="T12" fmla="*/ 13 w 66"/>
                  <a:gd name="T13" fmla="*/ 554 h 83"/>
                  <a:gd name="T14" fmla="*/ 8 w 66"/>
                  <a:gd name="T15" fmla="*/ 511 h 83"/>
                  <a:gd name="T16" fmla="*/ 325 w 66"/>
                  <a:gd name="T17" fmla="*/ 13 h 83"/>
                  <a:gd name="T18" fmla="*/ 338 w 66"/>
                  <a:gd name="T19" fmla="*/ 0 h 83"/>
                  <a:gd name="T20" fmla="*/ 358 w 66"/>
                  <a:gd name="T21" fmla="*/ 8 h 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6" h="83">
                    <a:moveTo>
                      <a:pt x="57" y="1"/>
                    </a:moveTo>
                    <a:cubicBezTo>
                      <a:pt x="64" y="5"/>
                      <a:pt x="64" y="5"/>
                      <a:pt x="64" y="5"/>
                    </a:cubicBezTo>
                    <a:cubicBezTo>
                      <a:pt x="65" y="7"/>
                      <a:pt x="66" y="9"/>
                      <a:pt x="65" y="11"/>
                    </a:cubicBezTo>
                    <a:cubicBezTo>
                      <a:pt x="14" y="82"/>
                      <a:pt x="14" y="82"/>
                      <a:pt x="14" y="82"/>
                    </a:cubicBezTo>
                    <a:cubicBezTo>
                      <a:pt x="13" y="82"/>
                      <a:pt x="12" y="83"/>
                      <a:pt x="11" y="83"/>
                    </a:cubicBezTo>
                    <a:cubicBezTo>
                      <a:pt x="10" y="83"/>
                      <a:pt x="9" y="83"/>
                      <a:pt x="8" y="82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0" y="77"/>
                      <a:pt x="0" y="74"/>
                      <a:pt x="1" y="72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2" y="1"/>
                      <a:pt x="53" y="0"/>
                      <a:pt x="54" y="0"/>
                    </a:cubicBezTo>
                    <a:cubicBezTo>
                      <a:pt x="55" y="0"/>
                      <a:pt x="56" y="0"/>
                      <a:pt x="57" y="1"/>
                    </a:cubicBezTo>
                    <a:close/>
                  </a:path>
                </a:pathLst>
              </a:custGeom>
              <a:grpFill/>
              <a:ln>
                <a:solidFill>
                  <a:schemeClr val="bg2">
                    <a:lumMod val="25000"/>
                  </a:schemeClr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6" name="Freeform 267"/>
              <p:cNvSpPr>
                <a:spLocks/>
              </p:cNvSpPr>
              <p:nvPr/>
            </p:nvSpPr>
            <p:spPr bwMode="auto">
              <a:xfrm>
                <a:off x="3950" y="1431"/>
                <a:ext cx="175" cy="496"/>
              </a:xfrm>
              <a:custGeom>
                <a:avLst/>
                <a:gdLst>
                  <a:gd name="T0" fmla="*/ 358 w 70"/>
                  <a:gd name="T1" fmla="*/ 21 h 186"/>
                  <a:gd name="T2" fmla="*/ 8 w 70"/>
                  <a:gd name="T3" fmla="*/ 563 h 186"/>
                  <a:gd name="T4" fmla="*/ 0 w 70"/>
                  <a:gd name="T5" fmla="*/ 584 h 186"/>
                  <a:gd name="T6" fmla="*/ 0 w 70"/>
                  <a:gd name="T7" fmla="*/ 1293 h 186"/>
                  <a:gd name="T8" fmla="*/ 25 w 70"/>
                  <a:gd name="T9" fmla="*/ 1323 h 186"/>
                  <a:gd name="T10" fmla="*/ 75 w 70"/>
                  <a:gd name="T11" fmla="*/ 1323 h 186"/>
                  <a:gd name="T12" fmla="*/ 100 w 70"/>
                  <a:gd name="T13" fmla="*/ 1293 h 186"/>
                  <a:gd name="T14" fmla="*/ 100 w 70"/>
                  <a:gd name="T15" fmla="*/ 611 h 186"/>
                  <a:gd name="T16" fmla="*/ 438 w 70"/>
                  <a:gd name="T17" fmla="*/ 85 h 186"/>
                  <a:gd name="T18" fmla="*/ 438 w 70"/>
                  <a:gd name="T19" fmla="*/ 72 h 186"/>
                  <a:gd name="T20" fmla="*/ 438 w 70"/>
                  <a:gd name="T21" fmla="*/ 64 h 186"/>
                  <a:gd name="T22" fmla="*/ 433 w 70"/>
                  <a:gd name="T23" fmla="*/ 43 h 186"/>
                  <a:gd name="T24" fmla="*/ 388 w 70"/>
                  <a:gd name="T25" fmla="*/ 13 h 186"/>
                  <a:gd name="T26" fmla="*/ 358 w 70"/>
                  <a:gd name="T27" fmla="*/ 21 h 18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0" h="186">
                    <a:moveTo>
                      <a:pt x="57" y="3"/>
                    </a:moveTo>
                    <a:cubicBezTo>
                      <a:pt x="1" y="79"/>
                      <a:pt x="1" y="79"/>
                      <a:pt x="1" y="79"/>
                    </a:cubicBezTo>
                    <a:cubicBezTo>
                      <a:pt x="0" y="80"/>
                      <a:pt x="0" y="81"/>
                      <a:pt x="0" y="82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85"/>
                      <a:pt x="2" y="186"/>
                      <a:pt x="4" y="186"/>
                    </a:cubicBezTo>
                    <a:cubicBezTo>
                      <a:pt x="12" y="186"/>
                      <a:pt x="12" y="186"/>
                      <a:pt x="12" y="186"/>
                    </a:cubicBezTo>
                    <a:cubicBezTo>
                      <a:pt x="14" y="186"/>
                      <a:pt x="16" y="185"/>
                      <a:pt x="16" y="182"/>
                    </a:cubicBezTo>
                    <a:cubicBezTo>
                      <a:pt x="16" y="182"/>
                      <a:pt x="16" y="89"/>
                      <a:pt x="16" y="86"/>
                    </a:cubicBezTo>
                    <a:cubicBezTo>
                      <a:pt x="18" y="84"/>
                      <a:pt x="70" y="12"/>
                      <a:pt x="70" y="12"/>
                    </a:cubicBezTo>
                    <a:cubicBezTo>
                      <a:pt x="70" y="11"/>
                      <a:pt x="70" y="10"/>
                      <a:pt x="70" y="10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0" y="8"/>
                      <a:pt x="69" y="7"/>
                      <a:pt x="69" y="6"/>
                    </a:cubicBezTo>
                    <a:cubicBezTo>
                      <a:pt x="62" y="2"/>
                      <a:pt x="62" y="2"/>
                      <a:pt x="62" y="2"/>
                    </a:cubicBezTo>
                    <a:cubicBezTo>
                      <a:pt x="60" y="0"/>
                      <a:pt x="58" y="1"/>
                      <a:pt x="57" y="3"/>
                    </a:cubicBezTo>
                    <a:close/>
                  </a:path>
                </a:pathLst>
              </a:custGeom>
              <a:grpFill/>
              <a:ln>
                <a:solidFill>
                  <a:schemeClr val="bg2">
                    <a:lumMod val="25000"/>
                  </a:schemeClr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7" name="Freeform 268"/>
              <p:cNvSpPr>
                <a:spLocks/>
              </p:cNvSpPr>
              <p:nvPr/>
            </p:nvSpPr>
            <p:spPr bwMode="auto">
              <a:xfrm>
                <a:off x="4077" y="1468"/>
                <a:ext cx="95" cy="117"/>
              </a:xfrm>
              <a:custGeom>
                <a:avLst/>
                <a:gdLst>
                  <a:gd name="T0" fmla="*/ 150 w 38"/>
                  <a:gd name="T1" fmla="*/ 13 h 44"/>
                  <a:gd name="T2" fmla="*/ 163 w 38"/>
                  <a:gd name="T3" fmla="*/ 0 h 44"/>
                  <a:gd name="T4" fmla="*/ 183 w 38"/>
                  <a:gd name="T5" fmla="*/ 8 h 44"/>
                  <a:gd name="T6" fmla="*/ 225 w 38"/>
                  <a:gd name="T7" fmla="*/ 35 h 44"/>
                  <a:gd name="T8" fmla="*/ 233 w 38"/>
                  <a:gd name="T9" fmla="*/ 77 h 44"/>
                  <a:gd name="T10" fmla="*/ 83 w 38"/>
                  <a:gd name="T11" fmla="*/ 311 h 44"/>
                  <a:gd name="T12" fmla="*/ 0 w 38"/>
                  <a:gd name="T13" fmla="*/ 247 h 44"/>
                  <a:gd name="T14" fmla="*/ 150 w 38"/>
                  <a:gd name="T15" fmla="*/ 13 h 4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8" h="44">
                    <a:moveTo>
                      <a:pt x="24" y="2"/>
                    </a:moveTo>
                    <a:cubicBezTo>
                      <a:pt x="24" y="1"/>
                      <a:pt x="25" y="0"/>
                      <a:pt x="26" y="0"/>
                    </a:cubicBezTo>
                    <a:cubicBezTo>
                      <a:pt x="27" y="0"/>
                      <a:pt x="28" y="0"/>
                      <a:pt x="29" y="1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7" y="7"/>
                      <a:pt x="38" y="9"/>
                      <a:pt x="37" y="11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0" y="35"/>
                      <a:pt x="0" y="35"/>
                      <a:pt x="0" y="35"/>
                    </a:cubicBezTo>
                    <a:lnTo>
                      <a:pt x="24" y="2"/>
                    </a:lnTo>
                    <a:close/>
                  </a:path>
                </a:pathLst>
              </a:custGeom>
              <a:grpFill/>
              <a:ln>
                <a:solidFill>
                  <a:schemeClr val="bg2">
                    <a:lumMod val="25000"/>
                  </a:schemeClr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8" name="Freeform 269"/>
              <p:cNvSpPr>
                <a:spLocks/>
              </p:cNvSpPr>
              <p:nvPr/>
            </p:nvSpPr>
            <p:spPr bwMode="auto">
              <a:xfrm>
                <a:off x="4032" y="1431"/>
                <a:ext cx="93" cy="120"/>
              </a:xfrm>
              <a:custGeom>
                <a:avLst/>
                <a:gdLst>
                  <a:gd name="T0" fmla="*/ 183 w 37"/>
                  <a:gd name="T1" fmla="*/ 13 h 45"/>
                  <a:gd name="T2" fmla="*/ 226 w 37"/>
                  <a:gd name="T3" fmla="*/ 43 h 45"/>
                  <a:gd name="T4" fmla="*/ 234 w 37"/>
                  <a:gd name="T5" fmla="*/ 64 h 45"/>
                  <a:gd name="T6" fmla="*/ 234 w 37"/>
                  <a:gd name="T7" fmla="*/ 72 h 45"/>
                  <a:gd name="T8" fmla="*/ 234 w 37"/>
                  <a:gd name="T9" fmla="*/ 85 h 45"/>
                  <a:gd name="T10" fmla="*/ 83 w 37"/>
                  <a:gd name="T11" fmla="*/ 320 h 45"/>
                  <a:gd name="T12" fmla="*/ 0 w 37"/>
                  <a:gd name="T13" fmla="*/ 256 h 45"/>
                  <a:gd name="T14" fmla="*/ 151 w 37"/>
                  <a:gd name="T15" fmla="*/ 21 h 45"/>
                  <a:gd name="T16" fmla="*/ 183 w 37"/>
                  <a:gd name="T17" fmla="*/ 13 h 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45">
                    <a:moveTo>
                      <a:pt x="29" y="2"/>
                    </a:moveTo>
                    <a:cubicBezTo>
                      <a:pt x="36" y="6"/>
                      <a:pt x="36" y="6"/>
                      <a:pt x="36" y="6"/>
                    </a:cubicBezTo>
                    <a:cubicBezTo>
                      <a:pt x="36" y="7"/>
                      <a:pt x="37" y="8"/>
                      <a:pt x="37" y="9"/>
                    </a:cubicBezTo>
                    <a:cubicBezTo>
                      <a:pt x="37" y="9"/>
                      <a:pt x="37" y="9"/>
                      <a:pt x="37" y="10"/>
                    </a:cubicBezTo>
                    <a:cubicBezTo>
                      <a:pt x="37" y="10"/>
                      <a:pt x="37" y="11"/>
                      <a:pt x="37" y="12"/>
                    </a:cubicBezTo>
                    <a:cubicBezTo>
                      <a:pt x="37" y="12"/>
                      <a:pt x="25" y="28"/>
                      <a:pt x="13" y="45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5" y="1"/>
                      <a:pt x="27" y="0"/>
                      <a:pt x="29" y="2"/>
                    </a:cubicBezTo>
                    <a:close/>
                  </a:path>
                </a:pathLst>
              </a:custGeom>
              <a:grpFill/>
              <a:ln>
                <a:solidFill>
                  <a:schemeClr val="bg2">
                    <a:lumMod val="25000"/>
                  </a:schemeClr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19" name="Freeform 270"/>
              <p:cNvSpPr>
                <a:spLocks/>
              </p:cNvSpPr>
              <p:nvPr/>
            </p:nvSpPr>
            <p:spPr bwMode="auto">
              <a:xfrm>
                <a:off x="3957" y="1465"/>
                <a:ext cx="123" cy="443"/>
              </a:xfrm>
              <a:custGeom>
                <a:avLst/>
                <a:gdLst>
                  <a:gd name="T0" fmla="*/ 8 w 49"/>
                  <a:gd name="T1" fmla="*/ 478 h 166"/>
                  <a:gd name="T2" fmla="*/ 0 w 49"/>
                  <a:gd name="T3" fmla="*/ 520 h 166"/>
                  <a:gd name="T4" fmla="*/ 0 w 49"/>
                  <a:gd name="T5" fmla="*/ 1182 h 166"/>
                  <a:gd name="T6" fmla="*/ 0 w 49"/>
                  <a:gd name="T7" fmla="*/ 1182 h 166"/>
                  <a:gd name="T8" fmla="*/ 20 w 49"/>
                  <a:gd name="T9" fmla="*/ 504 h 166"/>
                  <a:gd name="T10" fmla="*/ 309 w 49"/>
                  <a:gd name="T11" fmla="*/ 0 h 166"/>
                  <a:gd name="T12" fmla="*/ 309 w 49"/>
                  <a:gd name="T13" fmla="*/ 0 h 166"/>
                  <a:gd name="T14" fmla="*/ 8 w 49"/>
                  <a:gd name="T15" fmla="*/ 478 h 1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9" h="166">
                    <a:moveTo>
                      <a:pt x="1" y="67"/>
                    </a:moveTo>
                    <a:cubicBezTo>
                      <a:pt x="0" y="69"/>
                      <a:pt x="0" y="68"/>
                      <a:pt x="0" y="73"/>
                    </a:cubicBezTo>
                    <a:cubicBezTo>
                      <a:pt x="0" y="78"/>
                      <a:pt x="0" y="166"/>
                      <a:pt x="0" y="166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" y="71"/>
                      <a:pt x="3" y="71"/>
                    </a:cubicBezTo>
                    <a:cubicBezTo>
                      <a:pt x="3" y="7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2" y="66"/>
                      <a:pt x="1" y="67"/>
                    </a:cubicBezTo>
                    <a:close/>
                  </a:path>
                </a:pathLst>
              </a:custGeom>
              <a:grpFill/>
              <a:ln>
                <a:solidFill>
                  <a:schemeClr val="bg2">
                    <a:lumMod val="25000"/>
                  </a:schemeClr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20" name="Freeform 271"/>
              <p:cNvSpPr>
                <a:spLocks/>
              </p:cNvSpPr>
              <p:nvPr/>
            </p:nvSpPr>
            <p:spPr bwMode="auto">
              <a:xfrm>
                <a:off x="4027" y="1473"/>
                <a:ext cx="135" cy="179"/>
              </a:xfrm>
              <a:custGeom>
                <a:avLst/>
                <a:gdLst>
                  <a:gd name="T0" fmla="*/ 270 w 54"/>
                  <a:gd name="T1" fmla="*/ 56 h 67"/>
                  <a:gd name="T2" fmla="*/ 0 w 54"/>
                  <a:gd name="T3" fmla="*/ 478 h 67"/>
                  <a:gd name="T4" fmla="*/ 0 w 54"/>
                  <a:gd name="T5" fmla="*/ 478 h 67"/>
                  <a:gd name="T6" fmla="*/ 275 w 54"/>
                  <a:gd name="T7" fmla="*/ 21 h 67"/>
                  <a:gd name="T8" fmla="*/ 300 w 54"/>
                  <a:gd name="T9" fmla="*/ 8 h 67"/>
                  <a:gd name="T10" fmla="*/ 338 w 54"/>
                  <a:gd name="T11" fmla="*/ 43 h 67"/>
                  <a:gd name="T12" fmla="*/ 270 w 54"/>
                  <a:gd name="T13" fmla="*/ 56 h 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4" h="67">
                    <a:moveTo>
                      <a:pt x="43" y="8"/>
                    </a:moveTo>
                    <a:cubicBezTo>
                      <a:pt x="43" y="9"/>
                      <a:pt x="0" y="67"/>
                      <a:pt x="0" y="67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5" y="1"/>
                      <a:pt x="46" y="0"/>
                      <a:pt x="48" y="1"/>
                    </a:cubicBezTo>
                    <a:cubicBezTo>
                      <a:pt x="49" y="2"/>
                      <a:pt x="54" y="6"/>
                      <a:pt x="54" y="6"/>
                    </a:cubicBezTo>
                    <a:cubicBezTo>
                      <a:pt x="52" y="4"/>
                      <a:pt x="48" y="3"/>
                      <a:pt x="43" y="8"/>
                    </a:cubicBezTo>
                    <a:close/>
                  </a:path>
                </a:pathLst>
              </a:custGeom>
              <a:grpFill/>
              <a:ln>
                <a:solidFill>
                  <a:schemeClr val="bg2">
                    <a:lumMod val="25000"/>
                  </a:schemeClr>
                </a:solidFill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21" name="Freeform 272"/>
              <p:cNvSpPr>
                <a:spLocks/>
              </p:cNvSpPr>
              <p:nvPr/>
            </p:nvSpPr>
            <p:spPr bwMode="auto">
              <a:xfrm>
                <a:off x="3719" y="1468"/>
                <a:ext cx="166" cy="221"/>
              </a:xfrm>
              <a:custGeom>
                <a:avLst/>
                <a:gdLst>
                  <a:gd name="T0" fmla="*/ 58 w 66"/>
                  <a:gd name="T1" fmla="*/ 8 h 83"/>
                  <a:gd name="T2" fmla="*/ 13 w 66"/>
                  <a:gd name="T3" fmla="*/ 35 h 83"/>
                  <a:gd name="T4" fmla="*/ 8 w 66"/>
                  <a:gd name="T5" fmla="*/ 77 h 83"/>
                  <a:gd name="T6" fmla="*/ 329 w 66"/>
                  <a:gd name="T7" fmla="*/ 580 h 83"/>
                  <a:gd name="T8" fmla="*/ 347 w 66"/>
                  <a:gd name="T9" fmla="*/ 588 h 83"/>
                  <a:gd name="T10" fmla="*/ 367 w 66"/>
                  <a:gd name="T11" fmla="*/ 580 h 83"/>
                  <a:gd name="T12" fmla="*/ 405 w 66"/>
                  <a:gd name="T13" fmla="*/ 554 h 83"/>
                  <a:gd name="T14" fmla="*/ 410 w 66"/>
                  <a:gd name="T15" fmla="*/ 511 h 83"/>
                  <a:gd name="T16" fmla="*/ 88 w 66"/>
                  <a:gd name="T17" fmla="*/ 13 h 83"/>
                  <a:gd name="T18" fmla="*/ 75 w 66"/>
                  <a:gd name="T19" fmla="*/ 0 h 83"/>
                  <a:gd name="T20" fmla="*/ 58 w 66"/>
                  <a:gd name="T21" fmla="*/ 8 h 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6" h="83">
                    <a:moveTo>
                      <a:pt x="9" y="1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1" y="7"/>
                      <a:pt x="0" y="9"/>
                      <a:pt x="1" y="11"/>
                    </a:cubicBezTo>
                    <a:cubicBezTo>
                      <a:pt x="52" y="82"/>
                      <a:pt x="52" y="82"/>
                      <a:pt x="52" y="82"/>
                    </a:cubicBezTo>
                    <a:cubicBezTo>
                      <a:pt x="53" y="82"/>
                      <a:pt x="54" y="83"/>
                      <a:pt x="55" y="83"/>
                    </a:cubicBezTo>
                    <a:cubicBezTo>
                      <a:pt x="56" y="83"/>
                      <a:pt x="57" y="83"/>
                      <a:pt x="58" y="82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6" y="77"/>
                      <a:pt x="66" y="74"/>
                      <a:pt x="65" y="7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3" y="0"/>
                      <a:pt x="12" y="0"/>
                    </a:cubicBezTo>
                    <a:cubicBezTo>
                      <a:pt x="11" y="0"/>
                      <a:pt x="10" y="0"/>
                      <a:pt x="9" y="1"/>
                    </a:cubicBezTo>
                    <a:close/>
                  </a:path>
                </a:pathLst>
              </a:custGeom>
              <a:grpFill/>
              <a:ln w="7938" cap="rnd">
                <a:solidFill>
                  <a:schemeClr val="bg2">
                    <a:lumMod val="2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22" name="Freeform 273"/>
              <p:cNvSpPr>
                <a:spLocks/>
              </p:cNvSpPr>
              <p:nvPr/>
            </p:nvSpPr>
            <p:spPr bwMode="auto">
              <a:xfrm>
                <a:off x="3767" y="1431"/>
                <a:ext cx="175" cy="496"/>
              </a:xfrm>
              <a:custGeom>
                <a:avLst/>
                <a:gdLst>
                  <a:gd name="T0" fmla="*/ 50 w 70"/>
                  <a:gd name="T1" fmla="*/ 13 h 186"/>
                  <a:gd name="T2" fmla="*/ 8 w 70"/>
                  <a:gd name="T3" fmla="*/ 43 h 186"/>
                  <a:gd name="T4" fmla="*/ 0 w 70"/>
                  <a:gd name="T5" fmla="*/ 64 h 186"/>
                  <a:gd name="T6" fmla="*/ 0 w 70"/>
                  <a:gd name="T7" fmla="*/ 72 h 186"/>
                  <a:gd name="T8" fmla="*/ 0 w 70"/>
                  <a:gd name="T9" fmla="*/ 85 h 186"/>
                  <a:gd name="T10" fmla="*/ 338 w 70"/>
                  <a:gd name="T11" fmla="*/ 611 h 186"/>
                  <a:gd name="T12" fmla="*/ 338 w 70"/>
                  <a:gd name="T13" fmla="*/ 1293 h 186"/>
                  <a:gd name="T14" fmla="*/ 363 w 70"/>
                  <a:gd name="T15" fmla="*/ 1323 h 186"/>
                  <a:gd name="T16" fmla="*/ 413 w 70"/>
                  <a:gd name="T17" fmla="*/ 1323 h 186"/>
                  <a:gd name="T18" fmla="*/ 438 w 70"/>
                  <a:gd name="T19" fmla="*/ 1293 h 186"/>
                  <a:gd name="T20" fmla="*/ 438 w 70"/>
                  <a:gd name="T21" fmla="*/ 584 h 186"/>
                  <a:gd name="T22" fmla="*/ 433 w 70"/>
                  <a:gd name="T23" fmla="*/ 563 h 186"/>
                  <a:gd name="T24" fmla="*/ 83 w 70"/>
                  <a:gd name="T25" fmla="*/ 21 h 186"/>
                  <a:gd name="T26" fmla="*/ 50 w 70"/>
                  <a:gd name="T27" fmla="*/ 13 h 18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0" h="186">
                    <a:moveTo>
                      <a:pt x="8" y="2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0" y="8"/>
                      <a:pt x="0" y="9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0" y="12"/>
                      <a:pt x="52" y="84"/>
                      <a:pt x="54" y="86"/>
                    </a:cubicBezTo>
                    <a:cubicBezTo>
                      <a:pt x="54" y="89"/>
                      <a:pt x="54" y="182"/>
                      <a:pt x="54" y="182"/>
                    </a:cubicBezTo>
                    <a:cubicBezTo>
                      <a:pt x="54" y="185"/>
                      <a:pt x="56" y="186"/>
                      <a:pt x="58" y="186"/>
                    </a:cubicBezTo>
                    <a:cubicBezTo>
                      <a:pt x="66" y="186"/>
                      <a:pt x="66" y="186"/>
                      <a:pt x="66" y="186"/>
                    </a:cubicBezTo>
                    <a:cubicBezTo>
                      <a:pt x="68" y="186"/>
                      <a:pt x="70" y="185"/>
                      <a:pt x="70" y="182"/>
                    </a:cubicBezTo>
                    <a:cubicBezTo>
                      <a:pt x="70" y="82"/>
                      <a:pt x="70" y="82"/>
                      <a:pt x="70" y="82"/>
                    </a:cubicBezTo>
                    <a:cubicBezTo>
                      <a:pt x="70" y="81"/>
                      <a:pt x="70" y="80"/>
                      <a:pt x="69" y="79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2" y="1"/>
                      <a:pt x="10" y="0"/>
                      <a:pt x="8" y="2"/>
                    </a:cubicBezTo>
                    <a:close/>
                  </a:path>
                </a:pathLst>
              </a:custGeom>
              <a:grpFill/>
              <a:ln w="7938" cap="rnd">
                <a:solidFill>
                  <a:schemeClr val="bg2">
                    <a:lumMod val="2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23" name="Freeform 274"/>
              <p:cNvSpPr>
                <a:spLocks/>
              </p:cNvSpPr>
              <p:nvPr/>
            </p:nvSpPr>
            <p:spPr bwMode="auto">
              <a:xfrm>
                <a:off x="4007" y="1468"/>
                <a:ext cx="165" cy="221"/>
              </a:xfrm>
              <a:custGeom>
                <a:avLst/>
                <a:gdLst>
                  <a:gd name="T0" fmla="*/ 358 w 66"/>
                  <a:gd name="T1" fmla="*/ 8 h 83"/>
                  <a:gd name="T2" fmla="*/ 400 w 66"/>
                  <a:gd name="T3" fmla="*/ 35 h 83"/>
                  <a:gd name="T4" fmla="*/ 408 w 66"/>
                  <a:gd name="T5" fmla="*/ 77 h 83"/>
                  <a:gd name="T6" fmla="*/ 88 w 66"/>
                  <a:gd name="T7" fmla="*/ 580 h 83"/>
                  <a:gd name="T8" fmla="*/ 70 w 66"/>
                  <a:gd name="T9" fmla="*/ 588 h 83"/>
                  <a:gd name="T10" fmla="*/ 50 w 66"/>
                  <a:gd name="T11" fmla="*/ 580 h 83"/>
                  <a:gd name="T12" fmla="*/ 13 w 66"/>
                  <a:gd name="T13" fmla="*/ 554 h 83"/>
                  <a:gd name="T14" fmla="*/ 8 w 66"/>
                  <a:gd name="T15" fmla="*/ 511 h 83"/>
                  <a:gd name="T16" fmla="*/ 325 w 66"/>
                  <a:gd name="T17" fmla="*/ 13 h 83"/>
                  <a:gd name="T18" fmla="*/ 338 w 66"/>
                  <a:gd name="T19" fmla="*/ 0 h 83"/>
                  <a:gd name="T20" fmla="*/ 358 w 66"/>
                  <a:gd name="T21" fmla="*/ 8 h 8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6" h="83">
                    <a:moveTo>
                      <a:pt x="57" y="1"/>
                    </a:moveTo>
                    <a:cubicBezTo>
                      <a:pt x="64" y="5"/>
                      <a:pt x="64" y="5"/>
                      <a:pt x="64" y="5"/>
                    </a:cubicBezTo>
                    <a:cubicBezTo>
                      <a:pt x="65" y="7"/>
                      <a:pt x="66" y="9"/>
                      <a:pt x="65" y="11"/>
                    </a:cubicBezTo>
                    <a:cubicBezTo>
                      <a:pt x="14" y="82"/>
                      <a:pt x="14" y="82"/>
                      <a:pt x="14" y="82"/>
                    </a:cubicBezTo>
                    <a:cubicBezTo>
                      <a:pt x="13" y="82"/>
                      <a:pt x="12" y="83"/>
                      <a:pt x="11" y="83"/>
                    </a:cubicBezTo>
                    <a:cubicBezTo>
                      <a:pt x="10" y="83"/>
                      <a:pt x="9" y="83"/>
                      <a:pt x="8" y="82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0" y="77"/>
                      <a:pt x="0" y="74"/>
                      <a:pt x="1" y="72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2" y="1"/>
                      <a:pt x="53" y="0"/>
                      <a:pt x="54" y="0"/>
                    </a:cubicBezTo>
                    <a:cubicBezTo>
                      <a:pt x="55" y="0"/>
                      <a:pt x="56" y="0"/>
                      <a:pt x="57" y="1"/>
                    </a:cubicBezTo>
                    <a:close/>
                  </a:path>
                </a:pathLst>
              </a:custGeom>
              <a:grpFill/>
              <a:ln w="7938" cap="rnd">
                <a:solidFill>
                  <a:schemeClr val="bg2">
                    <a:lumMod val="2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  <p:sp>
            <p:nvSpPr>
              <p:cNvPr id="24" name="Freeform 275"/>
              <p:cNvSpPr>
                <a:spLocks/>
              </p:cNvSpPr>
              <p:nvPr/>
            </p:nvSpPr>
            <p:spPr bwMode="auto">
              <a:xfrm>
                <a:off x="3950" y="1431"/>
                <a:ext cx="175" cy="496"/>
              </a:xfrm>
              <a:custGeom>
                <a:avLst/>
                <a:gdLst>
                  <a:gd name="T0" fmla="*/ 358 w 70"/>
                  <a:gd name="T1" fmla="*/ 21 h 186"/>
                  <a:gd name="T2" fmla="*/ 8 w 70"/>
                  <a:gd name="T3" fmla="*/ 563 h 186"/>
                  <a:gd name="T4" fmla="*/ 0 w 70"/>
                  <a:gd name="T5" fmla="*/ 584 h 186"/>
                  <a:gd name="T6" fmla="*/ 0 w 70"/>
                  <a:gd name="T7" fmla="*/ 1293 h 186"/>
                  <a:gd name="T8" fmla="*/ 25 w 70"/>
                  <a:gd name="T9" fmla="*/ 1323 h 186"/>
                  <a:gd name="T10" fmla="*/ 75 w 70"/>
                  <a:gd name="T11" fmla="*/ 1323 h 186"/>
                  <a:gd name="T12" fmla="*/ 100 w 70"/>
                  <a:gd name="T13" fmla="*/ 1293 h 186"/>
                  <a:gd name="T14" fmla="*/ 100 w 70"/>
                  <a:gd name="T15" fmla="*/ 611 h 186"/>
                  <a:gd name="T16" fmla="*/ 438 w 70"/>
                  <a:gd name="T17" fmla="*/ 85 h 186"/>
                  <a:gd name="T18" fmla="*/ 438 w 70"/>
                  <a:gd name="T19" fmla="*/ 72 h 186"/>
                  <a:gd name="T20" fmla="*/ 438 w 70"/>
                  <a:gd name="T21" fmla="*/ 64 h 186"/>
                  <a:gd name="T22" fmla="*/ 433 w 70"/>
                  <a:gd name="T23" fmla="*/ 43 h 186"/>
                  <a:gd name="T24" fmla="*/ 388 w 70"/>
                  <a:gd name="T25" fmla="*/ 13 h 186"/>
                  <a:gd name="T26" fmla="*/ 358 w 70"/>
                  <a:gd name="T27" fmla="*/ 21 h 18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0" h="186">
                    <a:moveTo>
                      <a:pt x="57" y="3"/>
                    </a:moveTo>
                    <a:cubicBezTo>
                      <a:pt x="1" y="79"/>
                      <a:pt x="1" y="79"/>
                      <a:pt x="1" y="79"/>
                    </a:cubicBezTo>
                    <a:cubicBezTo>
                      <a:pt x="0" y="80"/>
                      <a:pt x="0" y="81"/>
                      <a:pt x="0" y="82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85"/>
                      <a:pt x="2" y="186"/>
                      <a:pt x="4" y="186"/>
                    </a:cubicBezTo>
                    <a:cubicBezTo>
                      <a:pt x="12" y="186"/>
                      <a:pt x="12" y="186"/>
                      <a:pt x="12" y="186"/>
                    </a:cubicBezTo>
                    <a:cubicBezTo>
                      <a:pt x="14" y="186"/>
                      <a:pt x="16" y="185"/>
                      <a:pt x="16" y="182"/>
                    </a:cubicBezTo>
                    <a:cubicBezTo>
                      <a:pt x="16" y="182"/>
                      <a:pt x="16" y="89"/>
                      <a:pt x="16" y="86"/>
                    </a:cubicBezTo>
                    <a:cubicBezTo>
                      <a:pt x="18" y="84"/>
                      <a:pt x="70" y="12"/>
                      <a:pt x="70" y="12"/>
                    </a:cubicBezTo>
                    <a:cubicBezTo>
                      <a:pt x="70" y="11"/>
                      <a:pt x="70" y="10"/>
                      <a:pt x="70" y="10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70" y="8"/>
                      <a:pt x="69" y="7"/>
                      <a:pt x="69" y="6"/>
                    </a:cubicBezTo>
                    <a:cubicBezTo>
                      <a:pt x="62" y="2"/>
                      <a:pt x="62" y="2"/>
                      <a:pt x="62" y="2"/>
                    </a:cubicBezTo>
                    <a:cubicBezTo>
                      <a:pt x="60" y="0"/>
                      <a:pt x="58" y="1"/>
                      <a:pt x="57" y="3"/>
                    </a:cubicBezTo>
                    <a:close/>
                  </a:path>
                </a:pathLst>
              </a:custGeom>
              <a:grpFill/>
              <a:ln w="7938" cap="rnd">
                <a:solidFill>
                  <a:schemeClr val="bg2">
                    <a:lumMod val="2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 sz="2800">
                  <a:latin typeface="+mn-lt"/>
                  <a:ea typeface="+mn-ea"/>
                </a:endParaRPr>
              </a:p>
            </p:txBody>
          </p:sp>
        </p:grpSp>
        <p:sp>
          <p:nvSpPr>
            <p:cNvPr id="191" name="ZoneTexte 190"/>
            <p:cNvSpPr txBox="1"/>
            <p:nvPr/>
          </p:nvSpPr>
          <p:spPr>
            <a:xfrm>
              <a:off x="6382439" y="486761"/>
              <a:ext cx="2267028" cy="3477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 smtClean="0"/>
                <a:t>Constitutive Ca</a:t>
              </a:r>
              <a:r>
                <a:rPr lang="fr-FR" sz="2000" b="1" baseline="30000" dirty="0" smtClean="0"/>
                <a:t>2+ </a:t>
              </a:r>
              <a:r>
                <a:rPr lang="fr-FR" sz="2000" b="1" dirty="0" smtClean="0"/>
                <a:t>Entry</a:t>
              </a:r>
              <a:endParaRPr lang="fr-FR" sz="2000" b="1" dirty="0"/>
            </a:p>
          </p:txBody>
        </p:sp>
        <p:sp>
          <p:nvSpPr>
            <p:cNvPr id="192" name="ZoneTexte 191"/>
            <p:cNvSpPr txBox="1"/>
            <p:nvPr/>
          </p:nvSpPr>
          <p:spPr>
            <a:xfrm>
              <a:off x="3891397" y="3943439"/>
              <a:ext cx="3811683" cy="3477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 smtClean="0"/>
                <a:t>BCR-</a:t>
              </a:r>
              <a:r>
                <a:rPr lang="fr-FR" sz="2000" b="1" dirty="0" err="1" smtClean="0"/>
                <a:t>induced</a:t>
              </a:r>
              <a:r>
                <a:rPr lang="fr-FR" sz="2000" b="1" dirty="0" smtClean="0"/>
                <a:t> Store </a:t>
              </a:r>
              <a:r>
                <a:rPr lang="fr-FR" sz="2000" b="1" dirty="0" err="1" smtClean="0"/>
                <a:t>Operated</a:t>
              </a:r>
              <a:r>
                <a:rPr lang="fr-FR" sz="2000" b="1" dirty="0" smtClean="0"/>
                <a:t> Ca</a:t>
              </a:r>
              <a:r>
                <a:rPr lang="fr-FR" sz="2000" b="1" baseline="30000" dirty="0" smtClean="0"/>
                <a:t>2+ </a:t>
              </a:r>
              <a:r>
                <a:rPr lang="fr-FR" sz="2000" b="1" dirty="0" smtClean="0"/>
                <a:t>Entry</a:t>
              </a:r>
              <a:endParaRPr lang="fr-FR" sz="2000" b="1" dirty="0"/>
            </a:p>
          </p:txBody>
        </p:sp>
        <p:sp>
          <p:nvSpPr>
            <p:cNvPr id="193" name="ZoneTexte 192"/>
            <p:cNvSpPr txBox="1"/>
            <p:nvPr/>
          </p:nvSpPr>
          <p:spPr>
            <a:xfrm>
              <a:off x="2406786" y="2444518"/>
              <a:ext cx="460440" cy="2407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/>
                <a:t>CD19</a:t>
              </a:r>
              <a:endParaRPr lang="fr-FR" sz="1200" b="1" dirty="0"/>
            </a:p>
          </p:txBody>
        </p:sp>
        <p:sp>
          <p:nvSpPr>
            <p:cNvPr id="194" name="ZoneTexte 193"/>
            <p:cNvSpPr txBox="1"/>
            <p:nvPr/>
          </p:nvSpPr>
          <p:spPr>
            <a:xfrm>
              <a:off x="5199406" y="3526604"/>
              <a:ext cx="303279" cy="2407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i="1" dirty="0" smtClean="0"/>
                <a:t>ER</a:t>
              </a:r>
              <a:endParaRPr lang="fr-FR" sz="1200" i="1" dirty="0"/>
            </a:p>
          </p:txBody>
        </p:sp>
        <p:sp>
          <p:nvSpPr>
            <p:cNvPr id="195" name="ZoneTexte 194"/>
            <p:cNvSpPr txBox="1"/>
            <p:nvPr/>
          </p:nvSpPr>
          <p:spPr>
            <a:xfrm>
              <a:off x="3198478" y="1128647"/>
              <a:ext cx="388231" cy="2407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/>
                <a:t>BCR</a:t>
              </a:r>
              <a:endParaRPr lang="fr-FR" sz="1200" b="1" dirty="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2418005" y="484133"/>
              <a:ext cx="6260214" cy="379447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800"/>
            </a:p>
          </p:txBody>
        </p:sp>
      </p:grpSp>
      <p:sp>
        <p:nvSpPr>
          <p:cNvPr id="173" name="ZoneTexte 172"/>
          <p:cNvSpPr txBox="1"/>
          <p:nvPr/>
        </p:nvSpPr>
        <p:spPr>
          <a:xfrm>
            <a:off x="178904" y="4841946"/>
            <a:ext cx="118781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altLang="ja-JP" sz="1400" b="1" smtClean="0">
                <a:latin typeface="Times New Roman"/>
              </a:rPr>
              <a:t>Figure S1</a:t>
            </a:r>
            <a:r>
              <a:rPr lang="fr-FR" altLang="ja-JP" sz="1400" b="1" dirty="0" smtClean="0">
                <a:latin typeface="Times New Roman"/>
              </a:rPr>
              <a:t>: </a:t>
            </a:r>
            <a:r>
              <a:rPr lang="fr-FR" altLang="ja-JP" sz="1400" dirty="0" err="1" smtClean="0">
                <a:latin typeface="Times New Roman"/>
              </a:rPr>
              <a:t>Two</a:t>
            </a:r>
            <a:r>
              <a:rPr lang="fr-FR" altLang="ja-JP" sz="1400" dirty="0" smtClean="0">
                <a:latin typeface="Times New Roman"/>
              </a:rPr>
              <a:t> </a:t>
            </a:r>
            <a:r>
              <a:rPr lang="fr-FR" altLang="ja-JP" sz="1400" dirty="0" err="1" smtClean="0">
                <a:latin typeface="Times New Roman"/>
              </a:rPr>
              <a:t>pathways</a:t>
            </a:r>
            <a:r>
              <a:rPr lang="fr-FR" altLang="ja-JP" sz="1400" dirty="0" smtClean="0">
                <a:latin typeface="Times New Roman"/>
              </a:rPr>
              <a:t> control Ca</a:t>
            </a:r>
            <a:r>
              <a:rPr lang="fr-FR" altLang="ja-JP" sz="1400" baseline="30000" dirty="0" smtClean="0">
                <a:latin typeface="Times New Roman"/>
              </a:rPr>
              <a:t>2+</a:t>
            </a:r>
            <a:r>
              <a:rPr lang="ja-JP" altLang="fr-FR" sz="1400" dirty="0" smtClean="0">
                <a:latin typeface="Times New Roman"/>
              </a:rPr>
              <a:t> </a:t>
            </a:r>
            <a:r>
              <a:rPr lang="en-US" altLang="ja-JP" sz="1400" dirty="0" smtClean="0">
                <a:latin typeface="Times New Roman"/>
              </a:rPr>
              <a:t>signaling in B cells from patients with chronic lymphocytic leukemia. In the BCR-induced store operated Ca</a:t>
            </a:r>
            <a:r>
              <a:rPr lang="en-US" altLang="ja-JP" sz="1400" baseline="30000" dirty="0" smtClean="0">
                <a:latin typeface="Times New Roman"/>
              </a:rPr>
              <a:t>2+</a:t>
            </a:r>
            <a:r>
              <a:rPr lang="ja-JP" altLang="fr-FR" sz="1400" dirty="0" smtClean="0">
                <a:latin typeface="Times New Roman"/>
              </a:rPr>
              <a:t> </a:t>
            </a:r>
            <a:r>
              <a:rPr lang="fr-FR" altLang="ja-JP" sz="1400" dirty="0" smtClean="0">
                <a:latin typeface="Times New Roman"/>
              </a:rPr>
              <a:t>entry </a:t>
            </a:r>
            <a:r>
              <a:rPr lang="fr-FR" altLang="ja-JP" sz="1400" dirty="0" err="1" smtClean="0">
                <a:latin typeface="Times New Roman"/>
              </a:rPr>
              <a:t>pathway</a:t>
            </a:r>
            <a:r>
              <a:rPr lang="fr-FR" altLang="ja-JP" sz="1400" dirty="0" smtClean="0">
                <a:latin typeface="Times New Roman"/>
              </a:rPr>
              <a:t>, B </a:t>
            </a:r>
            <a:r>
              <a:rPr lang="fr-FR" altLang="ja-JP" sz="1400" dirty="0" err="1" smtClean="0">
                <a:latin typeface="Times New Roman"/>
              </a:rPr>
              <a:t>cell</a:t>
            </a:r>
            <a:r>
              <a:rPr lang="fr-FR" altLang="ja-JP" sz="1400" dirty="0" smtClean="0">
                <a:latin typeface="Times New Roman"/>
              </a:rPr>
              <a:t> </a:t>
            </a:r>
            <a:r>
              <a:rPr lang="fr-FR" altLang="ja-JP" sz="1400" dirty="0" err="1" smtClean="0">
                <a:latin typeface="Times New Roman"/>
              </a:rPr>
              <a:t>receptor</a:t>
            </a:r>
            <a:r>
              <a:rPr lang="fr-FR" altLang="ja-JP" sz="1400" dirty="0" smtClean="0">
                <a:latin typeface="Times New Roman"/>
              </a:rPr>
              <a:t> (</a:t>
            </a:r>
            <a:r>
              <a:rPr lang="en-US" altLang="ja-JP" sz="1400" dirty="0" smtClean="0">
                <a:latin typeface="Times New Roman"/>
              </a:rPr>
              <a:t>BCR)</a:t>
            </a:r>
            <a:r>
              <a:rPr lang="ja-JP" altLang="fr-FR" sz="1400" dirty="0" smtClean="0">
                <a:latin typeface="Times New Roman"/>
              </a:rPr>
              <a:t> </a:t>
            </a:r>
            <a:r>
              <a:rPr lang="fr-FR" altLang="ja-JP" sz="1400" dirty="0" smtClean="0">
                <a:latin typeface="Times New Roman"/>
              </a:rPr>
              <a:t>interaction </a:t>
            </a:r>
            <a:r>
              <a:rPr lang="fr-FR" altLang="ja-JP" sz="1400" dirty="0" err="1" smtClean="0">
                <a:latin typeface="Times New Roman"/>
              </a:rPr>
              <a:t>with</a:t>
            </a:r>
            <a:r>
              <a:rPr lang="fr-FR" altLang="ja-JP" sz="1400" dirty="0" smtClean="0">
                <a:latin typeface="Times New Roman"/>
              </a:rPr>
              <a:t> the </a:t>
            </a:r>
            <a:r>
              <a:rPr lang="fr-FR" altLang="ja-JP" sz="1400" dirty="0" err="1" smtClean="0">
                <a:latin typeface="Times New Roman"/>
              </a:rPr>
              <a:t>antigen</a:t>
            </a:r>
            <a:r>
              <a:rPr lang="fr-FR" altLang="ja-JP" sz="1400" dirty="0" smtClean="0">
                <a:latin typeface="Times New Roman"/>
              </a:rPr>
              <a:t> </a:t>
            </a:r>
            <a:r>
              <a:rPr lang="fr-FR" altLang="ja-JP" sz="1400" dirty="0" err="1" smtClean="0">
                <a:latin typeface="Times New Roman"/>
              </a:rPr>
              <a:t>results</a:t>
            </a:r>
            <a:r>
              <a:rPr lang="fr-FR" altLang="ja-JP" sz="1400" dirty="0" smtClean="0">
                <a:latin typeface="Times New Roman"/>
              </a:rPr>
              <a:t> in the formation of the </a:t>
            </a:r>
            <a:r>
              <a:rPr lang="fr-FR" altLang="ja-JP" sz="1400" dirty="0" err="1" smtClean="0">
                <a:latin typeface="Times New Roman"/>
              </a:rPr>
              <a:t>signalosome</a:t>
            </a:r>
            <a:r>
              <a:rPr lang="fr-FR" altLang="ja-JP" sz="1400" dirty="0" smtClean="0">
                <a:latin typeface="Times New Roman"/>
              </a:rPr>
              <a:t> </a:t>
            </a:r>
            <a:r>
              <a:rPr lang="fr-FR" altLang="ja-JP" sz="1400" dirty="0" err="1" smtClean="0">
                <a:latin typeface="Times New Roman"/>
              </a:rPr>
              <a:t>consisting</a:t>
            </a:r>
            <a:r>
              <a:rPr lang="fr-FR" altLang="ja-JP" sz="1400" dirty="0" smtClean="0">
                <a:latin typeface="Times New Roman"/>
              </a:rPr>
              <a:t> of an active </a:t>
            </a:r>
            <a:r>
              <a:rPr lang="fr-FR" altLang="ja-JP" sz="1400" dirty="0" err="1" smtClean="0">
                <a:latin typeface="Times New Roman"/>
              </a:rPr>
              <a:t>complex</a:t>
            </a:r>
            <a:r>
              <a:rPr lang="fr-FR" altLang="ja-JP" sz="1400" dirty="0" smtClean="0">
                <a:latin typeface="Times New Roman"/>
              </a:rPr>
              <a:t> </a:t>
            </a:r>
            <a:r>
              <a:rPr lang="fr-FR" altLang="ja-JP" sz="1400" dirty="0" err="1" smtClean="0">
                <a:latin typeface="Times New Roman"/>
              </a:rPr>
              <a:t>composed</a:t>
            </a:r>
            <a:r>
              <a:rPr lang="fr-FR" altLang="ja-JP" sz="1400" dirty="0" smtClean="0">
                <a:latin typeface="Times New Roman"/>
              </a:rPr>
              <a:t> of the tyrosine kinases </a:t>
            </a:r>
            <a:r>
              <a:rPr lang="fr-FR" altLang="ja-JP" sz="1400" dirty="0" err="1" smtClean="0">
                <a:latin typeface="Times New Roman"/>
              </a:rPr>
              <a:t>Lyn</a:t>
            </a:r>
            <a:r>
              <a:rPr lang="fr-FR" altLang="ja-JP" sz="1400" dirty="0" smtClean="0">
                <a:latin typeface="Times New Roman"/>
              </a:rPr>
              <a:t> and </a:t>
            </a:r>
            <a:r>
              <a:rPr lang="fr-FR" altLang="ja-JP" sz="1400" dirty="0" err="1" smtClean="0">
                <a:latin typeface="Times New Roman"/>
              </a:rPr>
              <a:t>Syk</a:t>
            </a:r>
            <a:r>
              <a:rPr lang="fr-FR" altLang="ja-JP" sz="1400" dirty="0" smtClean="0">
                <a:latin typeface="Times New Roman"/>
              </a:rPr>
              <a:t>, B-</a:t>
            </a:r>
            <a:r>
              <a:rPr lang="fr-FR" altLang="ja-JP" sz="1400" dirty="0" err="1" smtClean="0">
                <a:latin typeface="Times New Roman"/>
              </a:rPr>
              <a:t>cell</a:t>
            </a:r>
            <a:r>
              <a:rPr lang="fr-FR" altLang="ja-JP" sz="1400" dirty="0" smtClean="0">
                <a:latin typeface="Times New Roman"/>
              </a:rPr>
              <a:t> linker </a:t>
            </a:r>
            <a:r>
              <a:rPr lang="fr-FR" altLang="ja-JP" sz="1400" dirty="0" err="1" smtClean="0">
                <a:latin typeface="Times New Roman"/>
              </a:rPr>
              <a:t>protein</a:t>
            </a:r>
            <a:r>
              <a:rPr lang="fr-FR" altLang="ja-JP" sz="1400" dirty="0" smtClean="0">
                <a:latin typeface="Times New Roman"/>
              </a:rPr>
              <a:t> (BLNK), </a:t>
            </a:r>
            <a:r>
              <a:rPr lang="fr-FR" altLang="ja-JP" sz="1400" dirty="0" err="1" smtClean="0">
                <a:latin typeface="Times New Roman"/>
              </a:rPr>
              <a:t>Bruton</a:t>
            </a:r>
            <a:r>
              <a:rPr lang="fr-FR" altLang="ja-JP" sz="1400" dirty="0" smtClean="0">
                <a:latin typeface="Times New Roman"/>
              </a:rPr>
              <a:t>-tyrosine-kinase (BTK), </a:t>
            </a:r>
            <a:r>
              <a:rPr lang="fr-FR" altLang="ja-JP" sz="1400" dirty="0" err="1" smtClean="0">
                <a:latin typeface="Times New Roman"/>
              </a:rPr>
              <a:t>phospholipase</a:t>
            </a:r>
            <a:r>
              <a:rPr lang="fr-FR" altLang="ja-JP" sz="1400" dirty="0" smtClean="0">
                <a:latin typeface="Times New Roman"/>
              </a:rPr>
              <a:t> C gamma 2 (PLC</a:t>
            </a:r>
            <a:r>
              <a:rPr lang="el-GR" altLang="ja-JP" sz="1400" dirty="0" smtClean="0">
                <a:latin typeface="Times New Roman"/>
              </a:rPr>
              <a:t>γ2), </a:t>
            </a:r>
            <a:r>
              <a:rPr lang="fr-FR" altLang="ja-JP" sz="1400" dirty="0" smtClean="0">
                <a:latin typeface="Times New Roman"/>
              </a:rPr>
              <a:t>and </a:t>
            </a:r>
            <a:r>
              <a:rPr lang="fr-FR" altLang="ja-JP" sz="1400" dirty="0" err="1" smtClean="0">
                <a:latin typeface="Times New Roman"/>
              </a:rPr>
              <a:t>phosphatidylinositol</a:t>
            </a:r>
            <a:r>
              <a:rPr lang="fr-FR" altLang="ja-JP" sz="1400" dirty="0" smtClean="0">
                <a:latin typeface="Times New Roman"/>
              </a:rPr>
              <a:t>-4,5-</a:t>
            </a:r>
            <a:r>
              <a:rPr lang="fr-FR" altLang="ja-JP" sz="1400" dirty="0" err="1" smtClean="0">
                <a:latin typeface="Times New Roman"/>
              </a:rPr>
              <a:t>bisphosphate</a:t>
            </a:r>
            <a:r>
              <a:rPr lang="fr-FR" altLang="ja-JP" sz="1400" dirty="0" smtClean="0">
                <a:latin typeface="Times New Roman"/>
              </a:rPr>
              <a:t> 3-kinase </a:t>
            </a:r>
            <a:r>
              <a:rPr lang="el-GR" altLang="ja-JP" sz="1400" dirty="0" smtClean="0">
                <a:latin typeface="Times New Roman"/>
              </a:rPr>
              <a:t>δ</a:t>
            </a:r>
            <a:r>
              <a:rPr lang="ja-JP" altLang="fr-FR" sz="1400" dirty="0" smtClean="0">
                <a:latin typeface="Times New Roman"/>
              </a:rPr>
              <a:t> </a:t>
            </a:r>
            <a:r>
              <a:rPr lang="en-US" altLang="ja-JP" sz="1400" dirty="0" smtClean="0">
                <a:latin typeface="Times New Roman"/>
              </a:rPr>
              <a:t>(PI3Kδ) that </a:t>
            </a:r>
            <a:r>
              <a:rPr lang="en-US" altLang="ja-JP" sz="1400" dirty="0" err="1" smtClean="0">
                <a:latin typeface="Times New Roman"/>
              </a:rPr>
              <a:t>phosphorylates</a:t>
            </a:r>
            <a:r>
              <a:rPr lang="en-US" altLang="ja-JP" sz="1400" dirty="0" smtClean="0">
                <a:latin typeface="Times New Roman"/>
              </a:rPr>
              <a:t> CD19. </a:t>
            </a:r>
            <a:r>
              <a:rPr lang="en-US" altLang="ja-JP" sz="1400" dirty="0" err="1" smtClean="0">
                <a:latin typeface="Times New Roman"/>
              </a:rPr>
              <a:t>Signalosome</a:t>
            </a:r>
            <a:r>
              <a:rPr lang="en-US" altLang="ja-JP" sz="1400" dirty="0" smtClean="0">
                <a:latin typeface="Times New Roman"/>
              </a:rPr>
              <a:t> activation cleaves the membrane </a:t>
            </a:r>
            <a:r>
              <a:rPr lang="en-US" altLang="ja-JP" sz="1400" dirty="0" err="1" smtClean="0">
                <a:latin typeface="Times New Roman"/>
              </a:rPr>
              <a:t>phospholipid</a:t>
            </a:r>
            <a:r>
              <a:rPr lang="en-US" altLang="ja-JP" sz="1400" dirty="0" smtClean="0">
                <a:latin typeface="Times New Roman"/>
              </a:rPr>
              <a:t> </a:t>
            </a:r>
            <a:r>
              <a:rPr lang="en-US" altLang="ja-JP" sz="1400" dirty="0" err="1" smtClean="0">
                <a:latin typeface="Times New Roman"/>
              </a:rPr>
              <a:t>phosphatidyl</a:t>
            </a:r>
            <a:r>
              <a:rPr lang="en-US" altLang="ja-JP" sz="1400" dirty="0" smtClean="0">
                <a:latin typeface="Times New Roman"/>
              </a:rPr>
              <a:t> </a:t>
            </a:r>
            <a:r>
              <a:rPr lang="en-US" altLang="ja-JP" sz="1400" dirty="0" err="1" smtClean="0">
                <a:latin typeface="Times New Roman"/>
              </a:rPr>
              <a:t>inositol</a:t>
            </a:r>
            <a:r>
              <a:rPr lang="en-US" altLang="ja-JP" sz="1400" dirty="0" smtClean="0">
                <a:latin typeface="Times New Roman"/>
              </a:rPr>
              <a:t> 4.5-biphosphate</a:t>
            </a:r>
            <a:r>
              <a:rPr lang="ja-JP" altLang="fr-FR" sz="1400" dirty="0" smtClean="0">
                <a:latin typeface="Times New Roman"/>
              </a:rPr>
              <a:t> </a:t>
            </a:r>
            <a:r>
              <a:rPr lang="fr-FR" altLang="ja-JP" sz="1400" dirty="0" smtClean="0">
                <a:latin typeface="Times New Roman"/>
              </a:rPr>
              <a:t>(InsP2)</a:t>
            </a:r>
            <a:r>
              <a:rPr lang="ja-JP" altLang="fr-FR" sz="1400" dirty="0" smtClean="0">
                <a:latin typeface="Times New Roman"/>
              </a:rPr>
              <a:t> </a:t>
            </a:r>
            <a:r>
              <a:rPr lang="en-US" altLang="ja-JP" sz="1400" dirty="0" smtClean="0">
                <a:latin typeface="Times New Roman"/>
              </a:rPr>
              <a:t>into </a:t>
            </a:r>
            <a:r>
              <a:rPr lang="en-US" altLang="ja-JP" sz="1400" dirty="0" err="1" smtClean="0">
                <a:latin typeface="Times New Roman"/>
              </a:rPr>
              <a:t>diacylglycerol</a:t>
            </a:r>
            <a:r>
              <a:rPr lang="en-US" altLang="ja-JP" sz="1400" dirty="0" smtClean="0">
                <a:latin typeface="Times New Roman"/>
              </a:rPr>
              <a:t> (DAG) and </a:t>
            </a:r>
            <a:r>
              <a:rPr lang="en-US" altLang="ja-JP" sz="1400" dirty="0" err="1" smtClean="0">
                <a:latin typeface="Times New Roman"/>
              </a:rPr>
              <a:t>inositol</a:t>
            </a:r>
            <a:r>
              <a:rPr lang="en-US" altLang="ja-JP" sz="1400" dirty="0" smtClean="0">
                <a:latin typeface="Times New Roman"/>
              </a:rPr>
              <a:t> 1,4,5-triphosphate</a:t>
            </a:r>
            <a:r>
              <a:rPr lang="ja-JP" altLang="fr-FR" sz="1400" dirty="0" smtClean="0">
                <a:latin typeface="Times New Roman"/>
              </a:rPr>
              <a:t> </a:t>
            </a:r>
            <a:r>
              <a:rPr lang="en-US" altLang="ja-JP" sz="1400" dirty="0" smtClean="0">
                <a:latin typeface="Times New Roman"/>
              </a:rPr>
              <a:t>(InsP3), which subsequently, through binding to the endoplasmic reticulum (ER) IP3</a:t>
            </a:r>
            <a:r>
              <a:rPr lang="ja-JP" altLang="fr-FR" sz="1400" dirty="0" smtClean="0">
                <a:latin typeface="Times New Roman"/>
              </a:rPr>
              <a:t> </a:t>
            </a:r>
            <a:r>
              <a:rPr lang="fr-FR" altLang="ja-JP" sz="1400" dirty="0" err="1" smtClean="0">
                <a:latin typeface="Times New Roman"/>
              </a:rPr>
              <a:t>receptor</a:t>
            </a:r>
            <a:r>
              <a:rPr lang="fr-FR" altLang="ja-JP" sz="1400" dirty="0" smtClean="0">
                <a:latin typeface="Times New Roman"/>
              </a:rPr>
              <a:t> (InsP</a:t>
            </a:r>
            <a:r>
              <a:rPr lang="fr-FR" altLang="ja-JP" sz="1400" baseline="-25000" dirty="0" smtClean="0">
                <a:latin typeface="Times New Roman"/>
              </a:rPr>
              <a:t>3</a:t>
            </a:r>
            <a:r>
              <a:rPr lang="fr-FR" altLang="ja-JP" sz="1400" dirty="0" smtClean="0">
                <a:latin typeface="Times New Roman"/>
              </a:rPr>
              <a:t>R), </a:t>
            </a:r>
            <a:r>
              <a:rPr lang="fr-FR" altLang="ja-JP" sz="1400" dirty="0" err="1" smtClean="0">
                <a:latin typeface="Times New Roman"/>
              </a:rPr>
              <a:t>mobilizes</a:t>
            </a:r>
            <a:r>
              <a:rPr lang="fr-FR" altLang="ja-JP" sz="1400" dirty="0" smtClean="0">
                <a:latin typeface="Times New Roman"/>
              </a:rPr>
              <a:t> </a:t>
            </a:r>
            <a:r>
              <a:rPr lang="fr-FR" altLang="ja-JP" sz="1400" dirty="0" err="1" smtClean="0">
                <a:latin typeface="Times New Roman"/>
              </a:rPr>
              <a:t>initially</a:t>
            </a:r>
            <a:r>
              <a:rPr lang="ja-JP" altLang="fr-FR" sz="1400" dirty="0" smtClean="0">
                <a:latin typeface="Times New Roman"/>
              </a:rPr>
              <a:t> </a:t>
            </a:r>
            <a:r>
              <a:rPr lang="fr-FR" altLang="ja-JP" sz="1400" dirty="0" smtClean="0">
                <a:latin typeface="Times New Roman"/>
              </a:rPr>
              <a:t>Ca</a:t>
            </a:r>
            <a:r>
              <a:rPr lang="fr-FR" altLang="ja-JP" sz="1400" baseline="30000" dirty="0" smtClean="0">
                <a:latin typeface="Times New Roman"/>
              </a:rPr>
              <a:t>2+</a:t>
            </a:r>
            <a:r>
              <a:rPr lang="ja-JP" altLang="fr-FR" sz="1400" dirty="0" smtClean="0">
                <a:latin typeface="Times New Roman"/>
              </a:rPr>
              <a:t> </a:t>
            </a:r>
            <a:r>
              <a:rPr lang="fr-FR" altLang="ja-JP" sz="1400" dirty="0" err="1" smtClean="0">
                <a:latin typeface="Times New Roman"/>
              </a:rPr>
              <a:t>from</a:t>
            </a:r>
            <a:r>
              <a:rPr lang="fr-FR" altLang="ja-JP" sz="1400" dirty="0" smtClean="0">
                <a:latin typeface="Times New Roman"/>
              </a:rPr>
              <a:t> stores</a:t>
            </a:r>
            <a:r>
              <a:rPr lang="ja-JP" altLang="fr-FR" sz="1400" dirty="0" smtClean="0">
                <a:latin typeface="Times New Roman"/>
              </a:rPr>
              <a:t> </a:t>
            </a:r>
            <a:r>
              <a:rPr lang="fr-FR" altLang="ja-JP" sz="1400" dirty="0" smtClean="0">
                <a:latin typeface="Times New Roman"/>
              </a:rPr>
              <a:t>and </a:t>
            </a:r>
            <a:r>
              <a:rPr lang="fr-FR" altLang="ja-JP" sz="1400" dirty="0" err="1" smtClean="0">
                <a:latin typeface="Times New Roman"/>
              </a:rPr>
              <a:t>secondarily</a:t>
            </a:r>
            <a:r>
              <a:rPr lang="ja-JP" altLang="fr-FR" sz="1400" dirty="0" smtClean="0">
                <a:latin typeface="Times New Roman"/>
              </a:rPr>
              <a:t> </a:t>
            </a:r>
            <a:r>
              <a:rPr lang="fr-FR" altLang="ja-JP" sz="1400" dirty="0" err="1" smtClean="0">
                <a:latin typeface="Times New Roman"/>
              </a:rPr>
              <a:t>extracellular</a:t>
            </a:r>
            <a:r>
              <a:rPr lang="fr-FR" altLang="ja-JP" sz="1400" dirty="0" smtClean="0">
                <a:latin typeface="Times New Roman"/>
              </a:rPr>
              <a:t> Ca</a:t>
            </a:r>
            <a:r>
              <a:rPr lang="fr-FR" altLang="ja-JP" sz="1400" baseline="30000" dirty="0" smtClean="0">
                <a:latin typeface="Times New Roman"/>
              </a:rPr>
              <a:t>2+</a:t>
            </a:r>
            <a:r>
              <a:rPr lang="ja-JP" altLang="fr-FR" sz="1400" dirty="0" smtClean="0">
                <a:latin typeface="Times New Roman"/>
              </a:rPr>
              <a:t> </a:t>
            </a:r>
            <a:r>
              <a:rPr lang="fr-FR" altLang="ja-JP" sz="1400" dirty="0" err="1" smtClean="0">
                <a:latin typeface="Times New Roman"/>
              </a:rPr>
              <a:t>through</a:t>
            </a:r>
            <a:r>
              <a:rPr lang="fr-FR" altLang="ja-JP" sz="1400" dirty="0" smtClean="0">
                <a:latin typeface="Times New Roman"/>
              </a:rPr>
              <a:t> the interaction </a:t>
            </a:r>
            <a:r>
              <a:rPr lang="fr-FR" altLang="ja-JP" sz="1400" dirty="0" err="1" smtClean="0">
                <a:latin typeface="Times New Roman"/>
              </a:rPr>
              <a:t>between</a:t>
            </a:r>
            <a:r>
              <a:rPr lang="fr-FR" altLang="ja-JP" sz="1400" dirty="0" smtClean="0">
                <a:latin typeface="Times New Roman"/>
              </a:rPr>
              <a:t> the </a:t>
            </a:r>
            <a:r>
              <a:rPr lang="fr-FR" altLang="ja-JP" sz="1400" dirty="0" err="1" smtClean="0">
                <a:latin typeface="Times New Roman"/>
              </a:rPr>
              <a:t>multimerized</a:t>
            </a:r>
            <a:r>
              <a:rPr lang="fr-FR" altLang="ja-JP" sz="1400" dirty="0" smtClean="0">
                <a:latin typeface="Times New Roman"/>
              </a:rPr>
              <a:t> </a:t>
            </a:r>
            <a:r>
              <a:rPr lang="en-US" altLang="ja-JP" sz="1400" dirty="0" smtClean="0">
                <a:latin typeface="Times New Roman"/>
              </a:rPr>
              <a:t>reticular </a:t>
            </a:r>
            <a:r>
              <a:rPr lang="en-US" altLang="ja-JP" sz="1400" dirty="0" err="1" smtClean="0">
                <a:latin typeface="Times New Roman"/>
              </a:rPr>
              <a:t>stromal</a:t>
            </a:r>
            <a:r>
              <a:rPr lang="en-US" altLang="ja-JP" sz="1400" dirty="0" smtClean="0">
                <a:latin typeface="Times New Roman"/>
              </a:rPr>
              <a:t> interaction molecule 1 (STIM1</a:t>
            </a:r>
            <a:r>
              <a:rPr lang="en-US" altLang="ja-JP" sz="1400" baseline="-25000" dirty="0" smtClean="0">
                <a:latin typeface="Times New Roman"/>
              </a:rPr>
              <a:t>ER</a:t>
            </a:r>
            <a:r>
              <a:rPr lang="en-US" altLang="ja-JP" sz="1400" dirty="0" smtClean="0">
                <a:latin typeface="Times New Roman"/>
              </a:rPr>
              <a:t>) and the plasma-membrane Orai1 channel</a:t>
            </a:r>
            <a:r>
              <a:rPr lang="fr-FR" altLang="ja-JP" sz="1400" dirty="0" smtClean="0">
                <a:latin typeface="Times New Roman"/>
              </a:rPr>
              <a:t>. In the constitutive Ca</a:t>
            </a:r>
            <a:r>
              <a:rPr lang="fr-FR" altLang="ja-JP" sz="1400" baseline="30000" dirty="0" smtClean="0">
                <a:latin typeface="Times New Roman"/>
              </a:rPr>
              <a:t>2+</a:t>
            </a:r>
            <a:r>
              <a:rPr lang="fr-FR" altLang="ja-JP" sz="1400" dirty="0" smtClean="0">
                <a:latin typeface="Times New Roman"/>
              </a:rPr>
              <a:t> </a:t>
            </a:r>
            <a:r>
              <a:rPr lang="fr-FR" altLang="ja-JP" sz="1400" dirty="0" err="1" smtClean="0">
                <a:latin typeface="Times New Roman"/>
              </a:rPr>
              <a:t>pathway</a:t>
            </a:r>
            <a:r>
              <a:rPr lang="fr-FR" altLang="ja-JP" sz="1400" dirty="0" smtClean="0">
                <a:latin typeface="Times New Roman"/>
              </a:rPr>
              <a:t>, Ca</a:t>
            </a:r>
            <a:r>
              <a:rPr lang="fr-FR" altLang="ja-JP" sz="1400" baseline="30000" dirty="0" smtClean="0">
                <a:latin typeface="Times New Roman"/>
              </a:rPr>
              <a:t>2+</a:t>
            </a:r>
            <a:r>
              <a:rPr lang="ja-JP" altLang="fr-FR" sz="1400" dirty="0" smtClean="0">
                <a:latin typeface="Times New Roman"/>
              </a:rPr>
              <a:t> </a:t>
            </a:r>
            <a:r>
              <a:rPr lang="fr-FR" altLang="ja-JP" sz="1400" dirty="0" smtClean="0">
                <a:latin typeface="Times New Roman"/>
              </a:rPr>
              <a:t>entry </a:t>
            </a:r>
            <a:r>
              <a:rPr lang="fr-FR" altLang="ja-JP" sz="1400" dirty="0" err="1" smtClean="0">
                <a:latin typeface="Times New Roman"/>
              </a:rPr>
              <a:t>is</a:t>
            </a:r>
            <a:r>
              <a:rPr lang="fr-FR" altLang="ja-JP" sz="1400" dirty="0" smtClean="0">
                <a:latin typeface="Times New Roman"/>
              </a:rPr>
              <a:t> </a:t>
            </a:r>
            <a:r>
              <a:rPr lang="en-US" altLang="ja-JP" sz="1400" dirty="0" smtClean="0">
                <a:latin typeface="Times New Roman"/>
              </a:rPr>
              <a:t>triggered by STIM1 located at the plasma-membrane (STIM1</a:t>
            </a:r>
            <a:r>
              <a:rPr lang="en-US" altLang="ja-JP" sz="1400" baseline="-25000" dirty="0" smtClean="0">
                <a:latin typeface="Times New Roman"/>
              </a:rPr>
              <a:t>PM</a:t>
            </a:r>
            <a:r>
              <a:rPr lang="en-US" altLang="ja-JP" sz="1400" dirty="0" smtClean="0">
                <a:latin typeface="Times New Roman"/>
              </a:rPr>
              <a:t>).</a:t>
            </a:r>
            <a:endParaRPr lang="en-US" sz="1400" dirty="0"/>
          </a:p>
        </p:txBody>
      </p:sp>
      <p:sp>
        <p:nvSpPr>
          <p:cNvPr id="174" name="ZoneTexte 173"/>
          <p:cNvSpPr txBox="1"/>
          <p:nvPr/>
        </p:nvSpPr>
        <p:spPr>
          <a:xfrm>
            <a:off x="5962088" y="3414364"/>
            <a:ext cx="444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Ca</a:t>
            </a:r>
            <a:r>
              <a:rPr lang="fr-FR" sz="1200" b="1" baseline="30000" dirty="0" smtClean="0"/>
              <a:t>2+</a:t>
            </a:r>
            <a:endParaRPr lang="fr-FR" sz="1200" b="1" baseline="30000" dirty="0"/>
          </a:p>
        </p:txBody>
      </p:sp>
      <p:sp>
        <p:nvSpPr>
          <p:cNvPr id="175" name="ZoneTexte 174"/>
          <p:cNvSpPr txBox="1"/>
          <p:nvPr/>
        </p:nvSpPr>
        <p:spPr>
          <a:xfrm>
            <a:off x="9114847" y="2983122"/>
            <a:ext cx="444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Ca</a:t>
            </a:r>
            <a:r>
              <a:rPr lang="fr-FR" sz="1200" b="1" baseline="30000" dirty="0" smtClean="0"/>
              <a:t>2+</a:t>
            </a:r>
            <a:endParaRPr lang="fr-FR" sz="1200" b="1" baseline="30000" dirty="0"/>
          </a:p>
        </p:txBody>
      </p:sp>
    </p:spTree>
    <p:extLst>
      <p:ext uri="{BB962C8B-B14F-4D97-AF65-F5344CB8AC3E}">
        <p14:creationId xmlns="" xmlns:p14="http://schemas.microsoft.com/office/powerpoint/2010/main" val="2169623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2658</TotalTime>
  <Words>220</Words>
  <Application>Microsoft Office PowerPoint</Application>
  <PresentationFormat>Custom</PresentationFormat>
  <Paragraphs>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Marjo Deb</dc:creator>
  <cp:lastModifiedBy>MPABLEO</cp:lastModifiedBy>
  <cp:revision>30</cp:revision>
  <dcterms:created xsi:type="dcterms:W3CDTF">2019-03-10T15:30:38Z</dcterms:created>
  <dcterms:modified xsi:type="dcterms:W3CDTF">2019-04-05T08:20:44Z</dcterms:modified>
</cp:coreProperties>
</file>