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3" r:id="rId2"/>
    <p:sldId id="256" r:id="rId3"/>
    <p:sldId id="272" r:id="rId4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220" autoAdjust="0"/>
  </p:normalViewPr>
  <p:slideViewPr>
    <p:cSldViewPr showGuides="1">
      <p:cViewPr>
        <p:scale>
          <a:sx n="125" d="100"/>
          <a:sy n="125" d="100"/>
        </p:scale>
        <p:origin x="-127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6" d="100"/>
        <a:sy n="17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Butterfield\grants\MelnonA2\Copy%20of%2009-021%20Patient%20Overall%20Summary%20with%20Sidra.NanoString%20data%2012.9.16LB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Butterfield\grants\MelnonA2\09-021%20Immune%20Monitoring\AdV%20antibodies\Newhous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Butterfield\grants\MelnonA2\09-021%20Immune%20Monitoring\AdV%20antibodies\Crag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DC</a:t>
            </a:r>
            <a:r>
              <a:rPr lang="en-US" baseline="0"/>
              <a:t> Vaccine Phenotype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6047007281984482E-2"/>
          <c:y val="7.8497354497354496E-2"/>
          <c:w val="0.91557371118083908"/>
          <c:h val="0.8239928342290546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'VACCINE PHENO'!$U$1</c:f>
              <c:strCache>
                <c:ptCount val="1"/>
                <c:pt idx="0">
                  <c:v>HLA-DR+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'VACCINE PHENO'!$T$2:$T$36</c:f>
              <c:numCache>
                <c:formatCode>General</c:formatCode>
                <c:ptCount val="3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</c:numCache>
            </c:numRef>
          </c:cat>
          <c:val>
            <c:numRef>
              <c:f>'VACCINE PHENO'!$U$2:$U$36</c:f>
              <c:numCache>
                <c:formatCode>General</c:formatCode>
                <c:ptCount val="35"/>
                <c:pt idx="0">
                  <c:v>25.6</c:v>
                </c:pt>
                <c:pt idx="1">
                  <c:v>21.4</c:v>
                </c:pt>
                <c:pt idx="2">
                  <c:v>26.3</c:v>
                </c:pt>
                <c:pt idx="3">
                  <c:v>22.6</c:v>
                </c:pt>
                <c:pt idx="4">
                  <c:v>12.7</c:v>
                </c:pt>
                <c:pt idx="5">
                  <c:v>26.5</c:v>
                </c:pt>
                <c:pt idx="6">
                  <c:v>27.5</c:v>
                </c:pt>
                <c:pt idx="7">
                  <c:v>31</c:v>
                </c:pt>
                <c:pt idx="8">
                  <c:v>35.1</c:v>
                </c:pt>
                <c:pt idx="9">
                  <c:v>12.5</c:v>
                </c:pt>
                <c:pt idx="10">
                  <c:v>27</c:v>
                </c:pt>
                <c:pt idx="11">
                  <c:v>16.2</c:v>
                </c:pt>
                <c:pt idx="12">
                  <c:v>20.399999999999999</c:v>
                </c:pt>
                <c:pt idx="13">
                  <c:v>9.5299999999999994</c:v>
                </c:pt>
                <c:pt idx="14">
                  <c:v>19.600000000000001</c:v>
                </c:pt>
                <c:pt idx="15">
                  <c:v>13.7</c:v>
                </c:pt>
                <c:pt idx="16">
                  <c:v>23.4</c:v>
                </c:pt>
                <c:pt idx="17">
                  <c:v>12.9</c:v>
                </c:pt>
                <c:pt idx="18">
                  <c:v>15.2</c:v>
                </c:pt>
                <c:pt idx="19">
                  <c:v>19.100000000000001</c:v>
                </c:pt>
                <c:pt idx="20">
                  <c:v>11.2</c:v>
                </c:pt>
                <c:pt idx="21">
                  <c:v>12.1</c:v>
                </c:pt>
                <c:pt idx="22">
                  <c:v>23.8</c:v>
                </c:pt>
                <c:pt idx="23">
                  <c:v>9.8699999999999992</c:v>
                </c:pt>
                <c:pt idx="24">
                  <c:v>9.3000000000000007</c:v>
                </c:pt>
                <c:pt idx="25">
                  <c:v>10.199999999999999</c:v>
                </c:pt>
                <c:pt idx="26">
                  <c:v>19.600000000000001</c:v>
                </c:pt>
                <c:pt idx="27">
                  <c:v>6.17</c:v>
                </c:pt>
                <c:pt idx="28">
                  <c:v>17.5</c:v>
                </c:pt>
                <c:pt idx="29">
                  <c:v>13.3</c:v>
                </c:pt>
                <c:pt idx="30">
                  <c:v>11.1</c:v>
                </c:pt>
                <c:pt idx="31">
                  <c:v>16.600000000000001</c:v>
                </c:pt>
                <c:pt idx="32">
                  <c:v>10.7</c:v>
                </c:pt>
                <c:pt idx="33">
                  <c:v>4.4000000000000004</c:v>
                </c:pt>
                <c:pt idx="34">
                  <c:v>18.600000000000001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040-437A-9D77-4BC35A63FCE8}"/>
            </c:ext>
          </c:extLst>
        </c:ser>
        <c:ser>
          <c:idx val="1"/>
          <c:order val="1"/>
          <c:tx>
            <c:strRef>
              <c:f>'VACCINE PHENO'!$V$1</c:f>
              <c:strCache>
                <c:ptCount val="1"/>
                <c:pt idx="0">
                  <c:v>CD86+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'VACCINE PHENO'!$T$2:$T$36</c:f>
              <c:numCache>
                <c:formatCode>General</c:formatCode>
                <c:ptCount val="3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</c:numCache>
            </c:numRef>
          </c:cat>
          <c:val>
            <c:numRef>
              <c:f>'VACCINE PHENO'!$V$2:$V$36</c:f>
              <c:numCache>
                <c:formatCode>General</c:formatCode>
                <c:ptCount val="35"/>
                <c:pt idx="0">
                  <c:v>24</c:v>
                </c:pt>
                <c:pt idx="1">
                  <c:v>31.7</c:v>
                </c:pt>
                <c:pt idx="2">
                  <c:v>24.8</c:v>
                </c:pt>
                <c:pt idx="3">
                  <c:v>21.7</c:v>
                </c:pt>
                <c:pt idx="4">
                  <c:v>16.8</c:v>
                </c:pt>
                <c:pt idx="5">
                  <c:v>18.3</c:v>
                </c:pt>
                <c:pt idx="6">
                  <c:v>23.2</c:v>
                </c:pt>
                <c:pt idx="7">
                  <c:v>27.9</c:v>
                </c:pt>
                <c:pt idx="8">
                  <c:v>19.3</c:v>
                </c:pt>
                <c:pt idx="9">
                  <c:v>23.1</c:v>
                </c:pt>
                <c:pt idx="10">
                  <c:v>37</c:v>
                </c:pt>
                <c:pt idx="11">
                  <c:v>27.3</c:v>
                </c:pt>
                <c:pt idx="12">
                  <c:v>28.4</c:v>
                </c:pt>
                <c:pt idx="13">
                  <c:v>16.399999999999999</c:v>
                </c:pt>
                <c:pt idx="14">
                  <c:v>20.7</c:v>
                </c:pt>
                <c:pt idx="15">
                  <c:v>22.6</c:v>
                </c:pt>
                <c:pt idx="16">
                  <c:v>22.3</c:v>
                </c:pt>
                <c:pt idx="17">
                  <c:v>26</c:v>
                </c:pt>
                <c:pt idx="18">
                  <c:v>19.2</c:v>
                </c:pt>
                <c:pt idx="19">
                  <c:v>15</c:v>
                </c:pt>
                <c:pt idx="20">
                  <c:v>21.6</c:v>
                </c:pt>
                <c:pt idx="21">
                  <c:v>19.2</c:v>
                </c:pt>
                <c:pt idx="22">
                  <c:v>28.4</c:v>
                </c:pt>
                <c:pt idx="23">
                  <c:v>6.1</c:v>
                </c:pt>
                <c:pt idx="24">
                  <c:v>22.3</c:v>
                </c:pt>
                <c:pt idx="25">
                  <c:v>12.5</c:v>
                </c:pt>
                <c:pt idx="26">
                  <c:v>19.2</c:v>
                </c:pt>
                <c:pt idx="27">
                  <c:v>29.8</c:v>
                </c:pt>
                <c:pt idx="28">
                  <c:v>32.6</c:v>
                </c:pt>
                <c:pt idx="29">
                  <c:v>21.8</c:v>
                </c:pt>
                <c:pt idx="30">
                  <c:v>40.9</c:v>
                </c:pt>
                <c:pt idx="31">
                  <c:v>25.1</c:v>
                </c:pt>
                <c:pt idx="32">
                  <c:v>27.2</c:v>
                </c:pt>
                <c:pt idx="33">
                  <c:v>17</c:v>
                </c:pt>
                <c:pt idx="34">
                  <c:v>37.5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040-437A-9D77-4BC35A63FCE8}"/>
            </c:ext>
          </c:extLst>
        </c:ser>
        <c:ser>
          <c:idx val="2"/>
          <c:order val="2"/>
          <c:tx>
            <c:strRef>
              <c:f>'VACCINE PHENO'!$W$1</c:f>
              <c:strCache>
                <c:ptCount val="1"/>
                <c:pt idx="0">
                  <c:v>CD80+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'VACCINE PHENO'!$T$2:$T$36</c:f>
              <c:numCache>
                <c:formatCode>General</c:formatCode>
                <c:ptCount val="3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</c:numCache>
            </c:numRef>
          </c:cat>
          <c:val>
            <c:numRef>
              <c:f>'VACCINE PHENO'!$W$2:$W$36</c:f>
              <c:numCache>
                <c:formatCode>General</c:formatCode>
                <c:ptCount val="35"/>
                <c:pt idx="0">
                  <c:v>5.45</c:v>
                </c:pt>
                <c:pt idx="1">
                  <c:v>4.87</c:v>
                </c:pt>
                <c:pt idx="2">
                  <c:v>4.6500000000000004</c:v>
                </c:pt>
                <c:pt idx="3">
                  <c:v>3.05</c:v>
                </c:pt>
                <c:pt idx="4">
                  <c:v>2.5299999999999998</c:v>
                </c:pt>
                <c:pt idx="5">
                  <c:v>5.51</c:v>
                </c:pt>
                <c:pt idx="6">
                  <c:v>6.01</c:v>
                </c:pt>
                <c:pt idx="7">
                  <c:v>6.65</c:v>
                </c:pt>
                <c:pt idx="8">
                  <c:v>3.25</c:v>
                </c:pt>
                <c:pt idx="9">
                  <c:v>2.67</c:v>
                </c:pt>
                <c:pt idx="10">
                  <c:v>4.4400000000000004</c:v>
                </c:pt>
                <c:pt idx="11">
                  <c:v>2.86</c:v>
                </c:pt>
                <c:pt idx="12">
                  <c:v>3.66</c:v>
                </c:pt>
                <c:pt idx="13">
                  <c:v>3.36</c:v>
                </c:pt>
                <c:pt idx="14">
                  <c:v>3.12</c:v>
                </c:pt>
                <c:pt idx="15">
                  <c:v>2.79</c:v>
                </c:pt>
                <c:pt idx="16">
                  <c:v>4.4000000000000004</c:v>
                </c:pt>
                <c:pt idx="17">
                  <c:v>3.07</c:v>
                </c:pt>
                <c:pt idx="18">
                  <c:v>3.05</c:v>
                </c:pt>
                <c:pt idx="19">
                  <c:v>3.15</c:v>
                </c:pt>
                <c:pt idx="20">
                  <c:v>2.42</c:v>
                </c:pt>
                <c:pt idx="21">
                  <c:v>3.13</c:v>
                </c:pt>
                <c:pt idx="22">
                  <c:v>4.18</c:v>
                </c:pt>
                <c:pt idx="23">
                  <c:v>1.88</c:v>
                </c:pt>
                <c:pt idx="24">
                  <c:v>3.07</c:v>
                </c:pt>
                <c:pt idx="25">
                  <c:v>2.44</c:v>
                </c:pt>
                <c:pt idx="26">
                  <c:v>2.52</c:v>
                </c:pt>
                <c:pt idx="27">
                  <c:v>1.46</c:v>
                </c:pt>
                <c:pt idx="28">
                  <c:v>3.68</c:v>
                </c:pt>
                <c:pt idx="29">
                  <c:v>3.14</c:v>
                </c:pt>
                <c:pt idx="30">
                  <c:v>3.36</c:v>
                </c:pt>
                <c:pt idx="31">
                  <c:v>2.62</c:v>
                </c:pt>
                <c:pt idx="32">
                  <c:v>4.32</c:v>
                </c:pt>
                <c:pt idx="33">
                  <c:v>1.61</c:v>
                </c:pt>
                <c:pt idx="34">
                  <c:v>3.23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040-437A-9D77-4BC35A63FCE8}"/>
            </c:ext>
          </c:extLst>
        </c:ser>
        <c:ser>
          <c:idx val="3"/>
          <c:order val="3"/>
          <c:tx>
            <c:strRef>
              <c:f>'VACCINE PHENO'!$X$1</c:f>
              <c:strCache>
                <c:ptCount val="1"/>
                <c:pt idx="0">
                  <c:v>CD83+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'VACCINE PHENO'!$T$2:$T$36</c:f>
              <c:numCache>
                <c:formatCode>General</c:formatCode>
                <c:ptCount val="3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</c:numCache>
            </c:numRef>
          </c:cat>
          <c:val>
            <c:numRef>
              <c:f>'VACCINE PHENO'!$X$2:$X$36</c:f>
              <c:numCache>
                <c:formatCode>General</c:formatCode>
                <c:ptCount val="35"/>
                <c:pt idx="0">
                  <c:v>2.57</c:v>
                </c:pt>
                <c:pt idx="1">
                  <c:v>2.4900000000000002</c:v>
                </c:pt>
                <c:pt idx="2">
                  <c:v>1.85</c:v>
                </c:pt>
                <c:pt idx="3">
                  <c:v>1.79</c:v>
                </c:pt>
                <c:pt idx="4">
                  <c:v>1.79</c:v>
                </c:pt>
                <c:pt idx="5">
                  <c:v>1.48</c:v>
                </c:pt>
                <c:pt idx="6">
                  <c:v>1.44</c:v>
                </c:pt>
                <c:pt idx="7">
                  <c:v>2.1800000000000002</c:v>
                </c:pt>
                <c:pt idx="8">
                  <c:v>2.63</c:v>
                </c:pt>
                <c:pt idx="9">
                  <c:v>2.96</c:v>
                </c:pt>
                <c:pt idx="10">
                  <c:v>2.71</c:v>
                </c:pt>
                <c:pt idx="11">
                  <c:v>2.67</c:v>
                </c:pt>
                <c:pt idx="12">
                  <c:v>3.3</c:v>
                </c:pt>
                <c:pt idx="13">
                  <c:v>2.2999999999999998</c:v>
                </c:pt>
                <c:pt idx="14">
                  <c:v>1.79</c:v>
                </c:pt>
                <c:pt idx="15">
                  <c:v>1.95</c:v>
                </c:pt>
                <c:pt idx="16">
                  <c:v>2.56</c:v>
                </c:pt>
                <c:pt idx="17">
                  <c:v>1.74</c:v>
                </c:pt>
                <c:pt idx="18">
                  <c:v>2</c:v>
                </c:pt>
                <c:pt idx="19">
                  <c:v>1.63</c:v>
                </c:pt>
                <c:pt idx="20">
                  <c:v>1.65</c:v>
                </c:pt>
                <c:pt idx="21">
                  <c:v>1.98</c:v>
                </c:pt>
                <c:pt idx="22">
                  <c:v>2.44</c:v>
                </c:pt>
                <c:pt idx="23">
                  <c:v>2.25</c:v>
                </c:pt>
                <c:pt idx="24">
                  <c:v>1.31</c:v>
                </c:pt>
                <c:pt idx="25">
                  <c:v>1.44</c:v>
                </c:pt>
                <c:pt idx="26">
                  <c:v>1.95</c:v>
                </c:pt>
                <c:pt idx="27">
                  <c:v>1.58</c:v>
                </c:pt>
                <c:pt idx="28">
                  <c:v>1.74</c:v>
                </c:pt>
                <c:pt idx="29">
                  <c:v>1.18</c:v>
                </c:pt>
                <c:pt idx="30">
                  <c:v>1.58</c:v>
                </c:pt>
                <c:pt idx="31">
                  <c:v>2.0299999999999998</c:v>
                </c:pt>
                <c:pt idx="32">
                  <c:v>1.63</c:v>
                </c:pt>
                <c:pt idx="33">
                  <c:v>1.72</c:v>
                </c:pt>
                <c:pt idx="34">
                  <c:v>1.74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040-437A-9D77-4BC35A63FCE8}"/>
            </c:ext>
          </c:extLst>
        </c:ser>
        <c:ser>
          <c:idx val="4"/>
          <c:order val="4"/>
          <c:tx>
            <c:strRef>
              <c:f>'VACCINE PHENO'!$Y$1</c:f>
              <c:strCache>
                <c:ptCount val="1"/>
                <c:pt idx="0">
                  <c:v>CCR7+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'VACCINE PHENO'!$T$2:$T$36</c:f>
              <c:numCache>
                <c:formatCode>General</c:formatCode>
                <c:ptCount val="3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</c:numCache>
            </c:numRef>
          </c:cat>
          <c:val>
            <c:numRef>
              <c:f>'VACCINE PHENO'!$Y$2:$Y$36</c:f>
              <c:numCache>
                <c:formatCode>General</c:formatCode>
                <c:ptCount val="35"/>
                <c:pt idx="0">
                  <c:v>1.34</c:v>
                </c:pt>
                <c:pt idx="1">
                  <c:v>1.89</c:v>
                </c:pt>
                <c:pt idx="2">
                  <c:v>1.36</c:v>
                </c:pt>
                <c:pt idx="3">
                  <c:v>1.38</c:v>
                </c:pt>
                <c:pt idx="4">
                  <c:v>0.79500000000000004</c:v>
                </c:pt>
                <c:pt idx="5">
                  <c:v>1.39</c:v>
                </c:pt>
                <c:pt idx="6">
                  <c:v>1.1499999999999999</c:v>
                </c:pt>
                <c:pt idx="7">
                  <c:v>2.11</c:v>
                </c:pt>
                <c:pt idx="8">
                  <c:v>1.89</c:v>
                </c:pt>
                <c:pt idx="9">
                  <c:v>0.96499999999999997</c:v>
                </c:pt>
                <c:pt idx="10">
                  <c:v>1.5</c:v>
                </c:pt>
                <c:pt idx="11">
                  <c:v>1.1000000000000001</c:v>
                </c:pt>
                <c:pt idx="12">
                  <c:v>1.43</c:v>
                </c:pt>
                <c:pt idx="13">
                  <c:v>0.93200000000000005</c:v>
                </c:pt>
                <c:pt idx="14">
                  <c:v>1.37</c:v>
                </c:pt>
                <c:pt idx="15">
                  <c:v>1.1100000000000001</c:v>
                </c:pt>
                <c:pt idx="16">
                  <c:v>1.58</c:v>
                </c:pt>
                <c:pt idx="17">
                  <c:v>1.7</c:v>
                </c:pt>
                <c:pt idx="18">
                  <c:v>2.09</c:v>
                </c:pt>
                <c:pt idx="19">
                  <c:v>2.44</c:v>
                </c:pt>
                <c:pt idx="20">
                  <c:v>2.1</c:v>
                </c:pt>
                <c:pt idx="21">
                  <c:v>2.23</c:v>
                </c:pt>
                <c:pt idx="22">
                  <c:v>6.25</c:v>
                </c:pt>
                <c:pt idx="23">
                  <c:v>4.57</c:v>
                </c:pt>
                <c:pt idx="24">
                  <c:v>2.9</c:v>
                </c:pt>
                <c:pt idx="25">
                  <c:v>8.02</c:v>
                </c:pt>
                <c:pt idx="26">
                  <c:v>8.6999999999999993</c:v>
                </c:pt>
                <c:pt idx="27">
                  <c:v>9.19</c:v>
                </c:pt>
                <c:pt idx="28">
                  <c:v>2.58</c:v>
                </c:pt>
                <c:pt idx="29">
                  <c:v>1.25</c:v>
                </c:pt>
                <c:pt idx="30">
                  <c:v>1.78</c:v>
                </c:pt>
                <c:pt idx="31">
                  <c:v>1.56</c:v>
                </c:pt>
                <c:pt idx="32">
                  <c:v>1.61</c:v>
                </c:pt>
                <c:pt idx="33">
                  <c:v>1.91</c:v>
                </c:pt>
                <c:pt idx="34">
                  <c:v>3.09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040-437A-9D77-4BC35A63FCE8}"/>
            </c:ext>
          </c:extLst>
        </c:ser>
        <c:ser>
          <c:idx val="5"/>
          <c:order val="5"/>
          <c:tx>
            <c:strRef>
              <c:f>'VACCINE PHENO'!$Z$1</c:f>
              <c:strCache>
                <c:ptCount val="1"/>
                <c:pt idx="0">
                  <c:v>CD40+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'VACCINE PHENO'!$T$2:$T$36</c:f>
              <c:numCache>
                <c:formatCode>General</c:formatCode>
                <c:ptCount val="3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</c:numCache>
            </c:numRef>
          </c:cat>
          <c:val>
            <c:numRef>
              <c:f>'VACCINE PHENO'!$Z$2:$Z$36</c:f>
              <c:numCache>
                <c:formatCode>General</c:formatCode>
                <c:ptCount val="35"/>
                <c:pt idx="0">
                  <c:v>176</c:v>
                </c:pt>
                <c:pt idx="1">
                  <c:v>184</c:v>
                </c:pt>
                <c:pt idx="2">
                  <c:v>190</c:v>
                </c:pt>
                <c:pt idx="3">
                  <c:v>161</c:v>
                </c:pt>
                <c:pt idx="4">
                  <c:v>117</c:v>
                </c:pt>
                <c:pt idx="5">
                  <c:v>172</c:v>
                </c:pt>
                <c:pt idx="6">
                  <c:v>136</c:v>
                </c:pt>
                <c:pt idx="7">
                  <c:v>186</c:v>
                </c:pt>
                <c:pt idx="8">
                  <c:v>136</c:v>
                </c:pt>
                <c:pt idx="9">
                  <c:v>122</c:v>
                </c:pt>
                <c:pt idx="10">
                  <c:v>172</c:v>
                </c:pt>
                <c:pt idx="11">
                  <c:v>119</c:v>
                </c:pt>
                <c:pt idx="12">
                  <c:v>167</c:v>
                </c:pt>
                <c:pt idx="13">
                  <c:v>109</c:v>
                </c:pt>
                <c:pt idx="14">
                  <c:v>147</c:v>
                </c:pt>
                <c:pt idx="15">
                  <c:v>111</c:v>
                </c:pt>
                <c:pt idx="16">
                  <c:v>143</c:v>
                </c:pt>
                <c:pt idx="17">
                  <c:v>97.2</c:v>
                </c:pt>
                <c:pt idx="18">
                  <c:v>119</c:v>
                </c:pt>
                <c:pt idx="19">
                  <c:v>106</c:v>
                </c:pt>
                <c:pt idx="20">
                  <c:v>105</c:v>
                </c:pt>
                <c:pt idx="21">
                  <c:v>142</c:v>
                </c:pt>
                <c:pt idx="22">
                  <c:v>175</c:v>
                </c:pt>
                <c:pt idx="23">
                  <c:v>49.1</c:v>
                </c:pt>
                <c:pt idx="24">
                  <c:v>74.099999999999994</c:v>
                </c:pt>
                <c:pt idx="25">
                  <c:v>87.3</c:v>
                </c:pt>
                <c:pt idx="26">
                  <c:v>92.2</c:v>
                </c:pt>
                <c:pt idx="27">
                  <c:v>36.4</c:v>
                </c:pt>
                <c:pt idx="28">
                  <c:v>133</c:v>
                </c:pt>
                <c:pt idx="29">
                  <c:v>107</c:v>
                </c:pt>
                <c:pt idx="30">
                  <c:v>118</c:v>
                </c:pt>
                <c:pt idx="31">
                  <c:v>127</c:v>
                </c:pt>
                <c:pt idx="32">
                  <c:v>142</c:v>
                </c:pt>
                <c:pt idx="33">
                  <c:v>40.200000000000003</c:v>
                </c:pt>
                <c:pt idx="34">
                  <c:v>158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040-437A-9D77-4BC35A63FCE8}"/>
            </c:ext>
          </c:extLst>
        </c:ser>
        <c:ser>
          <c:idx val="6"/>
          <c:order val="6"/>
          <c:tx>
            <c:strRef>
              <c:f>'VACCINE PHENO'!$AA$1</c:f>
              <c:strCache>
                <c:ptCount val="1"/>
                <c:pt idx="0">
                  <c:v>CD11c+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'VACCINE PHENO'!$T$2:$T$36</c:f>
              <c:numCache>
                <c:formatCode>General</c:formatCode>
                <c:ptCount val="3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</c:numCache>
            </c:numRef>
          </c:cat>
          <c:val>
            <c:numRef>
              <c:f>'VACCINE PHENO'!$AA$2:$AA$36</c:f>
              <c:numCache>
                <c:formatCode>General</c:formatCode>
                <c:ptCount val="35"/>
                <c:pt idx="0">
                  <c:v>23.5</c:v>
                </c:pt>
                <c:pt idx="1">
                  <c:v>28</c:v>
                </c:pt>
                <c:pt idx="2">
                  <c:v>14.8</c:v>
                </c:pt>
                <c:pt idx="4">
                  <c:v>12.9</c:v>
                </c:pt>
                <c:pt idx="5">
                  <c:v>21.9</c:v>
                </c:pt>
                <c:pt idx="6">
                  <c:v>16.899999999999999</c:v>
                </c:pt>
                <c:pt idx="7">
                  <c:v>17.8</c:v>
                </c:pt>
                <c:pt idx="8">
                  <c:v>8.16</c:v>
                </c:pt>
                <c:pt idx="9">
                  <c:v>16.399999999999999</c:v>
                </c:pt>
                <c:pt idx="10">
                  <c:v>21.5</c:v>
                </c:pt>
                <c:pt idx="11">
                  <c:v>17.100000000000001</c:v>
                </c:pt>
                <c:pt idx="12">
                  <c:v>19.5</c:v>
                </c:pt>
                <c:pt idx="13">
                  <c:v>14.8</c:v>
                </c:pt>
                <c:pt idx="14">
                  <c:v>19.3</c:v>
                </c:pt>
                <c:pt idx="15">
                  <c:v>8.5399999999999991</c:v>
                </c:pt>
                <c:pt idx="16">
                  <c:v>19.5</c:v>
                </c:pt>
                <c:pt idx="17">
                  <c:v>40.6</c:v>
                </c:pt>
                <c:pt idx="18">
                  <c:v>13.5</c:v>
                </c:pt>
                <c:pt idx="19">
                  <c:v>25.4</c:v>
                </c:pt>
                <c:pt idx="20">
                  <c:v>19.7</c:v>
                </c:pt>
                <c:pt idx="21">
                  <c:v>51.3</c:v>
                </c:pt>
                <c:pt idx="23">
                  <c:v>13.6</c:v>
                </c:pt>
                <c:pt idx="24">
                  <c:v>40.1</c:v>
                </c:pt>
                <c:pt idx="25">
                  <c:v>24.1</c:v>
                </c:pt>
                <c:pt idx="26">
                  <c:v>13.6</c:v>
                </c:pt>
                <c:pt idx="27">
                  <c:v>22.1</c:v>
                </c:pt>
                <c:pt idx="28">
                  <c:v>36.799999999999997</c:v>
                </c:pt>
                <c:pt idx="29">
                  <c:v>20.8</c:v>
                </c:pt>
                <c:pt idx="30">
                  <c:v>33.299999999999997</c:v>
                </c:pt>
                <c:pt idx="31">
                  <c:v>12.9</c:v>
                </c:pt>
                <c:pt idx="32">
                  <c:v>25</c:v>
                </c:pt>
                <c:pt idx="33">
                  <c:v>39.200000000000003</c:v>
                </c:pt>
                <c:pt idx="34">
                  <c:v>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040-437A-9D77-4BC35A63FC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0021760"/>
        <c:axId val="140023680"/>
      </c:barChart>
      <c:catAx>
        <c:axId val="1400217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/>
                  <a:t>patient identifier</a:t>
                </a:r>
                <a:endParaRPr lang="en-US" sz="1100" dirty="0"/>
              </a:p>
            </c:rich>
          </c:tx>
          <c:layout>
            <c:manualLayout>
              <c:xMode val="edge"/>
              <c:yMode val="edge"/>
              <c:x val="0.45698748182792942"/>
              <c:y val="0.95158705161854773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023680"/>
        <c:crosses val="autoZero"/>
        <c:auto val="1"/>
        <c:lblAlgn val="ctr"/>
        <c:lblOffset val="100"/>
        <c:noMultiLvlLbl val="0"/>
      </c:catAx>
      <c:valAx>
        <c:axId val="1400236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Antibody</a:t>
                </a:r>
                <a:r>
                  <a:rPr lang="en-US" sz="1200" baseline="0"/>
                  <a:t> MFI stack</a:t>
                </a:r>
                <a:endParaRPr lang="en-US" sz="12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021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4138719502167501"/>
          <c:y val="8.5978586010082111E-2"/>
          <c:w val="0.55861280497832511"/>
          <c:h val="3.95592217639461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Pt. #7, OBS, SD 7 mo.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116714134137487"/>
          <c:y val="0.17499999999999999"/>
          <c:w val="0.85982576646004361"/>
          <c:h val="0.6529121927940825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Sheet1!$B$18</c:f>
              <c:strCache>
                <c:ptCount val="1"/>
                <c:pt idx="0">
                  <c:v>baseline</c:v>
                </c:pt>
              </c:strCache>
            </c:strRef>
          </c:tx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cat>
            <c:strRef>
              <c:f>Sheet1!$A$19:$A$26</c:f>
              <c:strCache>
                <c:ptCount val="8"/>
                <c:pt idx="0">
                  <c:v>1:4</c:v>
                </c:pt>
                <c:pt idx="1">
                  <c:v>1:8</c:v>
                </c:pt>
                <c:pt idx="2">
                  <c:v>1:16</c:v>
                </c:pt>
                <c:pt idx="3">
                  <c:v>1:32</c:v>
                </c:pt>
                <c:pt idx="4">
                  <c:v>1:64</c:v>
                </c:pt>
                <c:pt idx="5">
                  <c:v>1:128</c:v>
                </c:pt>
                <c:pt idx="6">
                  <c:v>1:256</c:v>
                </c:pt>
                <c:pt idx="7">
                  <c:v>1:512</c:v>
                </c:pt>
              </c:strCache>
            </c:strRef>
          </c:cat>
          <c:val>
            <c:numRef>
              <c:f>Sheet1!$B$19:$B$26</c:f>
              <c:numCache>
                <c:formatCode>General</c:formatCode>
                <c:ptCount val="8"/>
                <c:pt idx="0">
                  <c:v>390</c:v>
                </c:pt>
                <c:pt idx="1">
                  <c:v>411</c:v>
                </c:pt>
                <c:pt idx="2">
                  <c:v>410</c:v>
                </c:pt>
                <c:pt idx="3">
                  <c:v>416</c:v>
                </c:pt>
                <c:pt idx="4">
                  <c:v>406</c:v>
                </c:pt>
                <c:pt idx="5">
                  <c:v>411</c:v>
                </c:pt>
                <c:pt idx="6">
                  <c:v>419</c:v>
                </c:pt>
                <c:pt idx="7">
                  <c:v>417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BCA-4447-858F-BC47AEF2B657}"/>
            </c:ext>
          </c:extLst>
        </c:ser>
        <c:ser>
          <c:idx val="1"/>
          <c:order val="1"/>
          <c:tx>
            <c:strRef>
              <c:f>Sheet1!$C$18</c:f>
              <c:strCache>
                <c:ptCount val="1"/>
                <c:pt idx="0">
                  <c:v>D43</c:v>
                </c:pt>
              </c:strCache>
            </c:strRef>
          </c:tx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cat>
            <c:strRef>
              <c:f>Sheet1!$A$19:$A$26</c:f>
              <c:strCache>
                <c:ptCount val="8"/>
                <c:pt idx="0">
                  <c:v>1:4</c:v>
                </c:pt>
                <c:pt idx="1">
                  <c:v>1:8</c:v>
                </c:pt>
                <c:pt idx="2">
                  <c:v>1:16</c:v>
                </c:pt>
                <c:pt idx="3">
                  <c:v>1:32</c:v>
                </c:pt>
                <c:pt idx="4">
                  <c:v>1:64</c:v>
                </c:pt>
                <c:pt idx="5">
                  <c:v>1:128</c:v>
                </c:pt>
                <c:pt idx="6">
                  <c:v>1:256</c:v>
                </c:pt>
                <c:pt idx="7">
                  <c:v>1:512</c:v>
                </c:pt>
              </c:strCache>
            </c:strRef>
          </c:cat>
          <c:val>
            <c:numRef>
              <c:f>Sheet1!$C$19:$C$26</c:f>
              <c:numCache>
                <c:formatCode>General</c:formatCode>
                <c:ptCount val="8"/>
                <c:pt idx="0">
                  <c:v>7.59</c:v>
                </c:pt>
                <c:pt idx="1">
                  <c:v>22.2</c:v>
                </c:pt>
                <c:pt idx="2">
                  <c:v>84</c:v>
                </c:pt>
                <c:pt idx="3">
                  <c:v>231</c:v>
                </c:pt>
                <c:pt idx="4">
                  <c:v>355</c:v>
                </c:pt>
                <c:pt idx="5">
                  <c:v>401</c:v>
                </c:pt>
                <c:pt idx="6">
                  <c:v>420</c:v>
                </c:pt>
                <c:pt idx="7">
                  <c:v>441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BCA-4447-858F-BC47AEF2B657}"/>
            </c:ext>
          </c:extLst>
        </c:ser>
        <c:ser>
          <c:idx val="2"/>
          <c:order val="2"/>
          <c:tx>
            <c:strRef>
              <c:f>Sheet1!$D$18</c:f>
              <c:strCache>
                <c:ptCount val="1"/>
                <c:pt idx="0">
                  <c:v>D89</c:v>
                </c:pt>
              </c:strCache>
            </c:strRef>
          </c:tx>
          <c:spPr>
            <a:ln w="28575" cap="rnd">
              <a:solidFill>
                <a:schemeClr val="dk1">
                  <a:tint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85000"/>
                </a:schemeClr>
              </a:solidFill>
              <a:ln w="9525">
                <a:solidFill>
                  <a:schemeClr val="dk1">
                    <a:tint val="75000"/>
                  </a:schemeClr>
                </a:solidFill>
              </a:ln>
              <a:effectLst/>
            </c:spPr>
          </c:marker>
          <c:cat>
            <c:strRef>
              <c:f>Sheet1!$A$19:$A$26</c:f>
              <c:strCache>
                <c:ptCount val="8"/>
                <c:pt idx="0">
                  <c:v>1:4</c:v>
                </c:pt>
                <c:pt idx="1">
                  <c:v>1:8</c:v>
                </c:pt>
                <c:pt idx="2">
                  <c:v>1:16</c:v>
                </c:pt>
                <c:pt idx="3">
                  <c:v>1:32</c:v>
                </c:pt>
                <c:pt idx="4">
                  <c:v>1:64</c:v>
                </c:pt>
                <c:pt idx="5">
                  <c:v>1:128</c:v>
                </c:pt>
                <c:pt idx="6">
                  <c:v>1:256</c:v>
                </c:pt>
                <c:pt idx="7">
                  <c:v>1:512</c:v>
                </c:pt>
              </c:strCache>
            </c:strRef>
          </c:cat>
          <c:val>
            <c:numRef>
              <c:f>Sheet1!$D$19:$D$26</c:f>
              <c:numCache>
                <c:formatCode>General</c:formatCode>
                <c:ptCount val="8"/>
                <c:pt idx="0">
                  <c:v>61</c:v>
                </c:pt>
                <c:pt idx="1">
                  <c:v>192</c:v>
                </c:pt>
                <c:pt idx="2">
                  <c:v>355</c:v>
                </c:pt>
                <c:pt idx="3">
                  <c:v>403</c:v>
                </c:pt>
                <c:pt idx="4">
                  <c:v>410</c:v>
                </c:pt>
                <c:pt idx="5">
                  <c:v>425</c:v>
                </c:pt>
                <c:pt idx="6">
                  <c:v>431</c:v>
                </c:pt>
                <c:pt idx="7">
                  <c:v>441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BCA-4447-858F-BC47AEF2B6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2042112"/>
        <c:axId val="192044032"/>
      </c:lineChart>
      <c:catAx>
        <c:axId val="192042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2044032"/>
        <c:crosses val="autoZero"/>
        <c:auto val="1"/>
        <c:lblAlgn val="ctr"/>
        <c:lblOffset val="100"/>
        <c:noMultiLvlLbl val="0"/>
      </c:catAx>
      <c:valAx>
        <c:axId val="192044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2042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271597699223771"/>
          <c:y val="0.91477213075638275"/>
          <c:w val="0.5603836488524041"/>
          <c:h val="8.52278692436172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Pt. #8, IFN, SD  6 mo.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4572520825426623E-2"/>
          <c:y val="0.21133533343293454"/>
          <c:w val="0.86896307986094978"/>
          <c:h val="0.61549980925571823"/>
        </c:manualLayout>
      </c:layout>
      <c:lineChart>
        <c:grouping val="standard"/>
        <c:varyColors val="0"/>
        <c:ser>
          <c:idx val="0"/>
          <c:order val="0"/>
          <c:tx>
            <c:strRef>
              <c:f>Sheet1!$B$16</c:f>
              <c:strCache>
                <c:ptCount val="1"/>
                <c:pt idx="0">
                  <c:v>baseline</c:v>
                </c:pt>
              </c:strCache>
            </c:strRef>
          </c:tx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cat>
            <c:strRef>
              <c:f>Sheet1!$A$17:$A$25</c:f>
              <c:strCache>
                <c:ptCount val="8"/>
                <c:pt idx="0">
                  <c:v>1:4</c:v>
                </c:pt>
                <c:pt idx="1">
                  <c:v>1:8</c:v>
                </c:pt>
                <c:pt idx="2">
                  <c:v>1:16</c:v>
                </c:pt>
                <c:pt idx="3">
                  <c:v>1:32</c:v>
                </c:pt>
                <c:pt idx="4">
                  <c:v>1:64</c:v>
                </c:pt>
                <c:pt idx="5">
                  <c:v>1:128</c:v>
                </c:pt>
                <c:pt idx="6">
                  <c:v>1:256</c:v>
                </c:pt>
                <c:pt idx="7">
                  <c:v>1:512</c:v>
                </c:pt>
              </c:strCache>
            </c:strRef>
          </c:cat>
          <c:val>
            <c:numRef>
              <c:f>Sheet1!$B$17:$B$25</c:f>
              <c:numCache>
                <c:formatCode>General</c:formatCode>
                <c:ptCount val="9"/>
                <c:pt idx="0">
                  <c:v>9.77</c:v>
                </c:pt>
                <c:pt idx="1">
                  <c:v>34.299999999999997</c:v>
                </c:pt>
                <c:pt idx="2">
                  <c:v>91.3</c:v>
                </c:pt>
                <c:pt idx="3">
                  <c:v>181</c:v>
                </c:pt>
                <c:pt idx="4">
                  <c:v>244</c:v>
                </c:pt>
                <c:pt idx="5">
                  <c:v>276</c:v>
                </c:pt>
                <c:pt idx="6">
                  <c:v>291</c:v>
                </c:pt>
                <c:pt idx="7">
                  <c:v>321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A2CD-4470-B014-CB28CBDE2050}"/>
            </c:ext>
          </c:extLst>
        </c:ser>
        <c:ser>
          <c:idx val="1"/>
          <c:order val="1"/>
          <c:tx>
            <c:strRef>
              <c:f>Sheet1!$C$16</c:f>
              <c:strCache>
                <c:ptCount val="1"/>
                <c:pt idx="0">
                  <c:v>D43</c:v>
                </c:pt>
              </c:strCache>
            </c:strRef>
          </c:tx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cat>
            <c:strRef>
              <c:f>Sheet1!$A$17:$A$25</c:f>
              <c:strCache>
                <c:ptCount val="8"/>
                <c:pt idx="0">
                  <c:v>1:4</c:v>
                </c:pt>
                <c:pt idx="1">
                  <c:v>1:8</c:v>
                </c:pt>
                <c:pt idx="2">
                  <c:v>1:16</c:v>
                </c:pt>
                <c:pt idx="3">
                  <c:v>1:32</c:v>
                </c:pt>
                <c:pt idx="4">
                  <c:v>1:64</c:v>
                </c:pt>
                <c:pt idx="5">
                  <c:v>1:128</c:v>
                </c:pt>
                <c:pt idx="6">
                  <c:v>1:256</c:v>
                </c:pt>
                <c:pt idx="7">
                  <c:v>1:512</c:v>
                </c:pt>
              </c:strCache>
            </c:strRef>
          </c:cat>
          <c:val>
            <c:numRef>
              <c:f>Sheet1!$C$17:$C$25</c:f>
              <c:numCache>
                <c:formatCode>General</c:formatCode>
                <c:ptCount val="9"/>
                <c:pt idx="0">
                  <c:v>14.8</c:v>
                </c:pt>
                <c:pt idx="1">
                  <c:v>28.2</c:v>
                </c:pt>
                <c:pt idx="2">
                  <c:v>40.9</c:v>
                </c:pt>
                <c:pt idx="3">
                  <c:v>10.6</c:v>
                </c:pt>
                <c:pt idx="4">
                  <c:v>14.2</c:v>
                </c:pt>
                <c:pt idx="5">
                  <c:v>40.799999999999997</c:v>
                </c:pt>
                <c:pt idx="6">
                  <c:v>116</c:v>
                </c:pt>
                <c:pt idx="7">
                  <c:v>215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A2CD-4470-B014-CB28CBDE2050}"/>
            </c:ext>
          </c:extLst>
        </c:ser>
        <c:ser>
          <c:idx val="2"/>
          <c:order val="2"/>
          <c:tx>
            <c:strRef>
              <c:f>Sheet1!$D$16</c:f>
              <c:strCache>
                <c:ptCount val="1"/>
                <c:pt idx="0">
                  <c:v>D101</c:v>
                </c:pt>
              </c:strCache>
            </c:strRef>
          </c:tx>
          <c:spPr>
            <a:ln w="28575" cap="rnd">
              <a:solidFill>
                <a:schemeClr val="dk1">
                  <a:tint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>
                  <a:lumMod val="85000"/>
                </a:schemeClr>
              </a:solidFill>
              <a:ln w="9525">
                <a:solidFill>
                  <a:schemeClr val="dk1">
                    <a:tint val="75000"/>
                  </a:schemeClr>
                </a:solidFill>
              </a:ln>
              <a:effectLst/>
            </c:spPr>
          </c:marker>
          <c:cat>
            <c:strRef>
              <c:f>Sheet1!$A$17:$A$25</c:f>
              <c:strCache>
                <c:ptCount val="8"/>
                <c:pt idx="0">
                  <c:v>1:4</c:v>
                </c:pt>
                <c:pt idx="1">
                  <c:v>1:8</c:v>
                </c:pt>
                <c:pt idx="2">
                  <c:v>1:16</c:v>
                </c:pt>
                <c:pt idx="3">
                  <c:v>1:32</c:v>
                </c:pt>
                <c:pt idx="4">
                  <c:v>1:64</c:v>
                </c:pt>
                <c:pt idx="5">
                  <c:v>1:128</c:v>
                </c:pt>
                <c:pt idx="6">
                  <c:v>1:256</c:v>
                </c:pt>
                <c:pt idx="7">
                  <c:v>1:512</c:v>
                </c:pt>
              </c:strCache>
            </c:strRef>
          </c:cat>
          <c:val>
            <c:numRef>
              <c:f>Sheet1!$D$17:$D$25</c:f>
              <c:numCache>
                <c:formatCode>General</c:formatCode>
                <c:ptCount val="9"/>
                <c:pt idx="0">
                  <c:v>50.1</c:v>
                </c:pt>
                <c:pt idx="1">
                  <c:v>23.4</c:v>
                </c:pt>
                <c:pt idx="2">
                  <c:v>15.4</c:v>
                </c:pt>
                <c:pt idx="3">
                  <c:v>30.2</c:v>
                </c:pt>
                <c:pt idx="4">
                  <c:v>66.3</c:v>
                </c:pt>
                <c:pt idx="5">
                  <c:v>128</c:v>
                </c:pt>
                <c:pt idx="6">
                  <c:v>198</c:v>
                </c:pt>
                <c:pt idx="7">
                  <c:v>264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A2CD-4470-B014-CB28CBDE20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1632896"/>
        <c:axId val="191634816"/>
      </c:lineChart>
      <c:catAx>
        <c:axId val="191632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634816"/>
        <c:crosses val="autoZero"/>
        <c:auto val="1"/>
        <c:lblAlgn val="ctr"/>
        <c:lblOffset val="100"/>
        <c:noMultiLvlLbl val="0"/>
      </c:catAx>
      <c:valAx>
        <c:axId val="191634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632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748938003290546"/>
          <c:y val="0.90390210436627261"/>
          <c:w val="0.52125876169250718"/>
          <c:h val="8.159263909627302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2934F-BDAE-4EE7-BF06-D0A8B56D4989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03350" y="1160463"/>
            <a:ext cx="4178300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225"/>
            <a:ext cx="5588000" cy="36560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8EB30-0525-48D2-8213-EF8C1E5349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085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97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7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84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031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61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473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4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55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7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74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0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B0EC1-9400-45DB-B307-197CF8CA83C2}" type="datetimeFigureOut">
              <a:rPr lang="en-US" smtClean="0"/>
              <a:t>3/4/2019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DEF1D-FE37-4759-BBC1-CABEDEC009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337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756598"/>
              </p:ext>
            </p:extLst>
          </p:nvPr>
        </p:nvGraphicFramePr>
        <p:xfrm>
          <a:off x="771526" y="428625"/>
          <a:ext cx="7600951" cy="6000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1" y="222919"/>
            <a:ext cx="959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Figure S1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225141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D8896FC-91B6-1B4B-8EE2-CBFC1925D1EF}"/>
              </a:ext>
            </a:extLst>
          </p:cNvPr>
          <p:cNvGrpSpPr/>
          <p:nvPr/>
        </p:nvGrpSpPr>
        <p:grpSpPr>
          <a:xfrm>
            <a:off x="0" y="1028700"/>
            <a:ext cx="4800600" cy="4800600"/>
            <a:chOff x="2895600" y="228600"/>
            <a:chExt cx="6400800" cy="64008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xmlns="" id="{86DE3C23-9B4E-D74D-8D26-D1BD0AABB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95600" y="228600"/>
              <a:ext cx="6400800" cy="64008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8C10D25D-FC55-2243-9021-A43011CD2D4F}"/>
                </a:ext>
              </a:extLst>
            </p:cNvPr>
            <p:cNvSpPr txBox="1"/>
            <p:nvPr/>
          </p:nvSpPr>
          <p:spPr>
            <a:xfrm>
              <a:off x="5146429" y="1336431"/>
              <a:ext cx="7385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50" dirty="0"/>
                <a:t>UGGT1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A3173AD4-FB64-5B47-8898-81A3BBA0DDBA}"/>
                </a:ext>
              </a:extLst>
            </p:cNvPr>
            <p:cNvSpPr txBox="1"/>
            <p:nvPr/>
          </p:nvSpPr>
          <p:spPr>
            <a:xfrm>
              <a:off x="4654063" y="1688155"/>
              <a:ext cx="7385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50" dirty="0"/>
                <a:t>UGGT2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1C52C18C-7E4D-1141-AB31-9267A2023A2F}"/>
                </a:ext>
              </a:extLst>
            </p:cNvPr>
            <p:cNvSpPr txBox="1"/>
            <p:nvPr/>
          </p:nvSpPr>
          <p:spPr>
            <a:xfrm>
              <a:off x="4372708" y="1219197"/>
              <a:ext cx="609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50" dirty="0"/>
                <a:t>DDO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212815CC-21FA-A145-ABFA-9AECE3049696}"/>
                </a:ext>
              </a:extLst>
            </p:cNvPr>
            <p:cNvSpPr txBox="1"/>
            <p:nvPr/>
          </p:nvSpPr>
          <p:spPr>
            <a:xfrm>
              <a:off x="4419601" y="1559167"/>
              <a:ext cx="73855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50" dirty="0"/>
                <a:t>MTMR1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465EF4B8-8036-F044-8037-2B8C9E8FEB2D}"/>
              </a:ext>
            </a:extLst>
          </p:cNvPr>
          <p:cNvGrpSpPr/>
          <p:nvPr/>
        </p:nvGrpSpPr>
        <p:grpSpPr>
          <a:xfrm>
            <a:off x="4572000" y="1028700"/>
            <a:ext cx="4800600" cy="4800600"/>
            <a:chOff x="3004976" y="242887"/>
            <a:chExt cx="6400800" cy="640080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69E9CBE5-4591-EC48-8AAF-845A69E57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4976" y="242887"/>
              <a:ext cx="6400800" cy="64008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9372DE4-FB9C-BD4B-A517-5DF22EBC772B}"/>
                </a:ext>
              </a:extLst>
            </p:cNvPr>
            <p:cNvSpPr txBox="1"/>
            <p:nvPr/>
          </p:nvSpPr>
          <p:spPr>
            <a:xfrm>
              <a:off x="8096991" y="1437668"/>
              <a:ext cx="7200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50" dirty="0"/>
                <a:t>IDO1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2E8245F-E9A8-2E4F-A635-E4112B089E1E}"/>
              </a:ext>
            </a:extLst>
          </p:cNvPr>
          <p:cNvSpPr txBox="1"/>
          <p:nvPr/>
        </p:nvSpPr>
        <p:spPr>
          <a:xfrm>
            <a:off x="123092" y="1028700"/>
            <a:ext cx="4396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A.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D271608-6956-F74D-90F3-24234485CBFE}"/>
              </a:ext>
            </a:extLst>
          </p:cNvPr>
          <p:cNvSpPr txBox="1"/>
          <p:nvPr/>
        </p:nvSpPr>
        <p:spPr>
          <a:xfrm>
            <a:off x="5266592" y="1028700"/>
            <a:ext cx="4396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/>
              <a:t>B.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B29B1D22-F19A-4C6A-8B32-7FB80933CDE3}"/>
              </a:ext>
            </a:extLst>
          </p:cNvPr>
          <p:cNvSpPr txBox="1"/>
          <p:nvPr/>
        </p:nvSpPr>
        <p:spPr>
          <a:xfrm>
            <a:off x="227742" y="228600"/>
            <a:ext cx="959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Figure S2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208572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7742" y="228600"/>
            <a:ext cx="959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/>
              <a:t>Figure S3</a:t>
            </a:r>
            <a:endParaRPr lang="en-US" sz="1600" b="1" dirty="0"/>
          </a:p>
        </p:txBody>
      </p:sp>
      <p:grpSp>
        <p:nvGrpSpPr>
          <p:cNvPr id="6" name="Group 5"/>
          <p:cNvGrpSpPr>
            <a:grpSpLocks noGrp="1" noUngrp="1" noChangeAspect="1"/>
          </p:cNvGrpSpPr>
          <p:nvPr/>
        </p:nvGrpSpPr>
        <p:grpSpPr>
          <a:xfrm>
            <a:off x="885448" y="4026326"/>
            <a:ext cx="1915263" cy="2297291"/>
            <a:chOff x="2327275" y="1919288"/>
            <a:chExt cx="1782763" cy="2138362"/>
          </a:xfrm>
        </p:grpSpPr>
        <p:pic>
          <p:nvPicPr>
            <p:cNvPr id="7" name="Picture 6" descr="1-4 Baseline vs Vaccine Antigen Response"/>
            <p:cNvPicPr>
              <a:picLocks noRot="1" noChangeAspect="1" noMove="1" noResize="1"/>
            </p:cNvPicPr>
            <p:nvPr isPhoto="1"/>
          </p:nvPicPr>
          <p:blipFill>
            <a:blip r:embed="rId2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7275" y="1919288"/>
              <a:ext cx="1782763" cy="1782762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327275" y="3714750"/>
              <a:ext cx="17827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70000" lnSpcReduction="20000"/>
            </a:bodyPr>
            <a:lstStyle/>
            <a:p>
              <a:pPr algn="ctr"/>
              <a:r>
                <a:rPr lang="en-US" sz="1600"/>
                <a:t>1-4 Baseline vs Vaccine Antigen Response</a:t>
              </a:r>
            </a:p>
          </p:txBody>
        </p:sp>
      </p:grpSp>
      <p:grpSp>
        <p:nvGrpSpPr>
          <p:cNvPr id="9" name="Group 8"/>
          <p:cNvGrpSpPr>
            <a:grpSpLocks noGrp="1" noUngrp="1" noChangeAspect="1"/>
          </p:cNvGrpSpPr>
          <p:nvPr/>
        </p:nvGrpSpPr>
        <p:grpSpPr>
          <a:xfrm>
            <a:off x="2800711" y="3991770"/>
            <a:ext cx="1923689" cy="2307398"/>
            <a:chOff x="8080375" y="1919288"/>
            <a:chExt cx="1782763" cy="2138362"/>
          </a:xfrm>
        </p:grpSpPr>
        <p:pic>
          <p:nvPicPr>
            <p:cNvPr id="10" name="Picture 9" descr="1-8 Baseline vs Vaccine Antigen Response"/>
            <p:cNvPicPr>
              <a:picLocks noRot="1" noChangeAspect="1" noMove="1" noResize="1"/>
            </p:cNvPicPr>
            <p:nvPr isPhoto="1"/>
          </p:nvPicPr>
          <p:blipFill>
            <a:blip r:embed="rId3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0375" y="1919288"/>
              <a:ext cx="1782763" cy="1782762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8080375" y="3714750"/>
              <a:ext cx="1782763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70000" lnSpcReduction="20000"/>
            </a:bodyPr>
            <a:lstStyle/>
            <a:p>
              <a:pPr algn="ctr"/>
              <a:r>
                <a:rPr lang="en-US" sz="1600"/>
                <a:t>1-8 Baseline vs Vaccine Antigen Response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 rot="16200000">
            <a:off x="604115" y="4841224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MFI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836710" y="4439145"/>
            <a:ext cx="0" cy="2857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2"/>
          <p:cNvSpPr txBox="1">
            <a:spLocks/>
          </p:cNvSpPr>
          <p:nvPr/>
        </p:nvSpPr>
        <p:spPr>
          <a:xfrm>
            <a:off x="609601" y="3761742"/>
            <a:ext cx="4520241" cy="44880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1600" kern="0" dirty="0">
                <a:solidFill>
                  <a:schemeClr val="tx1"/>
                </a:solidFill>
              </a:rPr>
              <a:t>Anti-AdV antibodies vs T cell response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743752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5452" y="728246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3657600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</a:t>
            </a: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xmlns="" id="{CB5814D2-7297-4C5F-8394-3BC9AFE189E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4880252" y="743752"/>
          <a:ext cx="35814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xmlns="" id="{FCA79077-C57D-48FB-8BB5-165E39D2336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591918" y="726166"/>
          <a:ext cx="3983534" cy="25321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98015468-065B-419F-B1E5-D5C80416CEDF}"/>
              </a:ext>
            </a:extLst>
          </p:cNvPr>
          <p:cNvSpPr txBox="1"/>
          <p:nvPr/>
        </p:nvSpPr>
        <p:spPr>
          <a:xfrm rot="16200000">
            <a:off x="330064" y="2014018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MFI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E13D0BC6-96BD-4B90-811B-7DABEA07495C}"/>
              </a:ext>
            </a:extLst>
          </p:cNvPr>
          <p:cNvCxnSpPr/>
          <p:nvPr/>
        </p:nvCxnSpPr>
        <p:spPr>
          <a:xfrm flipV="1">
            <a:off x="562659" y="1611939"/>
            <a:ext cx="0" cy="2857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30F8359-802D-44B4-8BD8-F770EBAD1894}"/>
              </a:ext>
            </a:extLst>
          </p:cNvPr>
          <p:cNvSpPr txBox="1"/>
          <p:nvPr/>
        </p:nvSpPr>
        <p:spPr>
          <a:xfrm rot="16200000">
            <a:off x="4569283" y="1976397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MFI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2B26BC50-42D3-4F74-9C76-6E08CE44EFB0}"/>
              </a:ext>
            </a:extLst>
          </p:cNvPr>
          <p:cNvCxnSpPr/>
          <p:nvPr/>
        </p:nvCxnSpPr>
        <p:spPr>
          <a:xfrm flipV="1">
            <a:off x="4801878" y="1574318"/>
            <a:ext cx="0" cy="2857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87A68CD-FC62-4238-9A2E-571800C885A9}"/>
              </a:ext>
            </a:extLst>
          </p:cNvPr>
          <p:cNvSpPr txBox="1"/>
          <p:nvPr/>
        </p:nvSpPr>
        <p:spPr>
          <a:xfrm>
            <a:off x="1983393" y="4079741"/>
            <a:ext cx="740908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p=0.51 ns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2F8AE84B-2BEB-4D4E-8EE1-53861345EAC8}"/>
              </a:ext>
            </a:extLst>
          </p:cNvPr>
          <p:cNvSpPr txBox="1"/>
          <p:nvPr/>
        </p:nvSpPr>
        <p:spPr>
          <a:xfrm>
            <a:off x="3907082" y="4074996"/>
            <a:ext cx="740908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dirty="0"/>
              <a:t>p=0.26 ns</a:t>
            </a:r>
          </a:p>
        </p:txBody>
      </p:sp>
    </p:spTree>
    <p:extLst>
      <p:ext uri="{BB962C8B-B14F-4D97-AF65-F5344CB8AC3E}">
        <p14:creationId xmlns:p14="http://schemas.microsoft.com/office/powerpoint/2010/main" val="3672839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2700</TotalTime>
  <Words>73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UPMC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Vujanovic, Lazar</dc:creator>
  <cp:lastModifiedBy>JABELLA</cp:lastModifiedBy>
  <cp:revision>104</cp:revision>
  <cp:lastPrinted>2018-07-09T20:30:32Z</cp:lastPrinted>
  <dcterms:created xsi:type="dcterms:W3CDTF">2017-07-06T18:20:25Z</dcterms:created>
  <dcterms:modified xsi:type="dcterms:W3CDTF">2019-03-04T05:15:49Z</dcterms:modified>
</cp:coreProperties>
</file>