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368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4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28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4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7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2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78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2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83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7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03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C5B62-D2D5-D74E-9F26-2AFBD610B56D}" type="datetimeFigureOut">
              <a:rPr lang="en-US" smtClean="0"/>
              <a:t>9/18/18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342F-5A13-E844-8418-67A465CA1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5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157340" y="4995674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</a:t>
            </a:r>
            <a:endParaRPr lang="en-US" sz="16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84594" y="3282356"/>
            <a:ext cx="33665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Supplementary Figures</a:t>
            </a:r>
          </a:p>
          <a:p>
            <a:pPr algn="ctr"/>
            <a:r>
              <a:rPr lang="en-US" sz="2400" dirty="0" smtClean="0"/>
              <a:t>Wang et 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6573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192667" y="7626804"/>
            <a:ext cx="2032729" cy="1464488"/>
            <a:chOff x="760966" y="1530354"/>
            <a:chExt cx="2032729" cy="1464488"/>
          </a:xfrm>
        </p:grpSpPr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2"/>
            <a:srcRect l="16459" t="17713" r="9823" b="11659"/>
            <a:stretch/>
          </p:blipFill>
          <p:spPr>
            <a:xfrm>
              <a:off x="1284091" y="1685699"/>
              <a:ext cx="1444752" cy="109728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06831" y="257850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85426" y="2234339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0.1</a:t>
              </a:r>
              <a:endParaRPr 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5426" y="1891873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0.2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85426" y="1563679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0.3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216646" y="2074674"/>
              <a:ext cx="13656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Spleen weight(g)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84018" y="2733232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71278" y="2724179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66370" y="7587559"/>
            <a:ext cx="2156643" cy="1510679"/>
            <a:chOff x="3080440" y="1444460"/>
            <a:chExt cx="2156643" cy="1510679"/>
          </a:xfrm>
        </p:grpSpPr>
        <p:pic>
          <p:nvPicPr>
            <p:cNvPr id="11" name="Picture 10"/>
            <p:cNvPicPr>
              <a:picLocks/>
            </p:cNvPicPr>
            <p:nvPr/>
          </p:nvPicPr>
          <p:blipFill rotWithShape="1">
            <a:blip r:embed="rId3"/>
            <a:srcRect l="19802" t="10099" r="3815" b="26269"/>
            <a:stretch/>
          </p:blipFill>
          <p:spPr>
            <a:xfrm>
              <a:off x="3742662" y="1631693"/>
              <a:ext cx="1444752" cy="109728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519326" y="253828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19326" y="22797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55137" y="2030470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55137" y="1778159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55137" y="1530353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2587407" y="1937493"/>
              <a:ext cx="14477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Number of </a:t>
              </a:r>
            </a:p>
            <a:p>
              <a:pPr algn="ctr"/>
              <a:r>
                <a:rPr lang="en-US" sz="1200" dirty="0" smtClean="0"/>
                <a:t>splenocytes (x10</a:t>
              </a:r>
              <a:r>
                <a:rPr lang="en-US" sz="1200" baseline="30000" dirty="0" smtClean="0"/>
                <a:t>8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827406" y="2693529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414666" y="2684476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866123" y="363632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</a:t>
            </a:r>
            <a:endParaRPr lang="en-US" sz="16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331105" y="519771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B.</a:t>
            </a:r>
            <a:endParaRPr lang="en-US" sz="1600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1166469" y="3742362"/>
            <a:ext cx="1999046" cy="1445567"/>
            <a:chOff x="1182965" y="3168308"/>
            <a:chExt cx="1999046" cy="1445567"/>
          </a:xfrm>
        </p:grpSpPr>
        <p:pic>
          <p:nvPicPr>
            <p:cNvPr id="55" name="Picture 54"/>
            <p:cNvPicPr>
              <a:picLocks/>
            </p:cNvPicPr>
            <p:nvPr/>
          </p:nvPicPr>
          <p:blipFill rotWithShape="1">
            <a:blip r:embed="rId4"/>
            <a:srcRect l="19422" t="9723" r="3071" b="31732"/>
            <a:stretch/>
          </p:blipFill>
          <p:spPr>
            <a:xfrm>
              <a:off x="1672600" y="3296909"/>
              <a:ext cx="1463040" cy="1097280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2126564" y="3271591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p=0.002</a:t>
              </a:r>
              <a:endParaRPr lang="en-US" sz="800" dirty="0"/>
            </a:p>
          </p:txBody>
        </p:sp>
        <p:cxnSp>
          <p:nvCxnSpPr>
            <p:cNvPr id="85" name="Straight Connector 84"/>
            <p:cNvCxnSpPr/>
            <p:nvPr/>
          </p:nvCxnSpPr>
          <p:spPr>
            <a:xfrm>
              <a:off x="2221642" y="3445307"/>
              <a:ext cx="36552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456268" y="420651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370682" y="393308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370682" y="3674839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70682" y="341677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</a:t>
              </a:r>
              <a:endParaRPr lang="en-US" sz="12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370682" y="3168308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740231" y="4352265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359594" y="4343212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52551" y="3686775"/>
              <a:ext cx="1137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 B220</a:t>
              </a:r>
              <a:r>
                <a:rPr lang="en-US" sz="1200" baseline="30000" dirty="0" smtClean="0"/>
                <a:t>+</a:t>
              </a:r>
              <a:endParaRPr lang="en-US" sz="1200" baseline="300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21569" y="3772440"/>
            <a:ext cx="2082154" cy="1369682"/>
            <a:chOff x="3238065" y="3198386"/>
            <a:chExt cx="2082154" cy="1369682"/>
          </a:xfrm>
        </p:grpSpPr>
        <p:pic>
          <p:nvPicPr>
            <p:cNvPr id="49" name="Picture 48"/>
            <p:cNvPicPr>
              <a:picLocks/>
            </p:cNvPicPr>
            <p:nvPr/>
          </p:nvPicPr>
          <p:blipFill rotWithShape="1">
            <a:blip r:embed="rId5"/>
            <a:srcRect l="18396" t="5591" r="4973" b="25186"/>
            <a:stretch/>
          </p:blipFill>
          <p:spPr>
            <a:xfrm>
              <a:off x="3852776" y="3271591"/>
              <a:ext cx="1371600" cy="1097280"/>
            </a:xfrm>
            <a:prstGeom prst="rect">
              <a:avLst/>
            </a:prstGeom>
          </p:spPr>
        </p:pic>
        <p:sp>
          <p:nvSpPr>
            <p:cNvPr id="86" name="TextBox 85"/>
            <p:cNvSpPr txBox="1"/>
            <p:nvPr/>
          </p:nvSpPr>
          <p:spPr>
            <a:xfrm>
              <a:off x="4266316" y="3253834"/>
              <a:ext cx="6154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p=0.0001</a:t>
              </a:r>
              <a:endParaRPr lang="en-US" sz="800" dirty="0"/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4361394" y="3427550"/>
              <a:ext cx="36552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3673834" y="417155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673834" y="397314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588248" y="379458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588248" y="341577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588248" y="3591958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588248" y="3198386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25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2803466" y="3632985"/>
              <a:ext cx="1330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% Marginal zone </a:t>
              </a:r>
            </a:p>
            <a:p>
              <a:pPr algn="ctr"/>
              <a:r>
                <a:rPr lang="en-US" sz="1200" dirty="0" smtClean="0"/>
                <a:t>B cells</a:t>
              </a:r>
              <a:endParaRPr lang="en-US" sz="12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912535" y="4306458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497802" y="4297405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07429" y="5460574"/>
            <a:ext cx="1910526" cy="1575677"/>
            <a:chOff x="1161629" y="4552818"/>
            <a:chExt cx="1910526" cy="1575677"/>
          </a:xfrm>
        </p:grpSpPr>
        <p:pic>
          <p:nvPicPr>
            <p:cNvPr id="73" name="Picture 72"/>
            <p:cNvPicPr>
              <a:picLocks/>
            </p:cNvPicPr>
            <p:nvPr/>
          </p:nvPicPr>
          <p:blipFill rotWithShape="1">
            <a:blip r:embed="rId6"/>
            <a:srcRect l="18893" t="6772" b="30307"/>
            <a:stretch/>
          </p:blipFill>
          <p:spPr>
            <a:xfrm>
              <a:off x="1653627" y="4626794"/>
              <a:ext cx="1371600" cy="1280160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1678777" y="5866885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79206" y="5866885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431686" y="568297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346100" y="527782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346100" y="4917828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346100" y="4552818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660907" y="5129233"/>
              <a:ext cx="12784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% CD4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T cells</a:t>
              </a:r>
              <a:endParaRPr lang="en-US" sz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340964" y="5431421"/>
            <a:ext cx="2099923" cy="1604830"/>
            <a:chOff x="3198799" y="4442300"/>
            <a:chExt cx="2099923" cy="1604830"/>
          </a:xfrm>
        </p:grpSpPr>
        <p:pic>
          <p:nvPicPr>
            <p:cNvPr id="77" name="Picture 76"/>
            <p:cNvPicPr>
              <a:picLocks/>
            </p:cNvPicPr>
            <p:nvPr/>
          </p:nvPicPr>
          <p:blipFill rotWithShape="1">
            <a:blip r:embed="rId7"/>
            <a:srcRect l="21282" t="9407" r="2850" b="31518"/>
            <a:stretch/>
          </p:blipFill>
          <p:spPr>
            <a:xfrm>
              <a:off x="3838980" y="4547144"/>
              <a:ext cx="1371600" cy="1280160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3889045" y="5785520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476305" y="5776467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637681" y="561367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637681" y="531745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573492" y="501785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573492" y="472782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573492" y="4442300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114" name="TextBox 113"/>
            <p:cNvSpPr txBox="1"/>
            <p:nvPr/>
          </p:nvSpPr>
          <p:spPr>
            <a:xfrm rot="16200000">
              <a:off x="2687306" y="5012889"/>
              <a:ext cx="14846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Number of </a:t>
              </a:r>
            </a:p>
            <a:p>
              <a:pPr algn="ctr"/>
              <a:r>
                <a:rPr lang="en-US" sz="1200" dirty="0" smtClean="0"/>
                <a:t>CD4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T cells (x10</a:t>
              </a:r>
              <a:r>
                <a:rPr lang="en-US" sz="1200" baseline="30000" dirty="0"/>
                <a:t>6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866123" y="742300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C.</a:t>
            </a:r>
            <a:endParaRPr lang="en-US" sz="1600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4424228" y="5411527"/>
            <a:ext cx="2143729" cy="1624724"/>
            <a:chOff x="1032938" y="6468022"/>
            <a:chExt cx="2143729" cy="1624724"/>
          </a:xfrm>
        </p:grpSpPr>
        <p:pic>
          <p:nvPicPr>
            <p:cNvPr id="130" name="Picture 129"/>
            <p:cNvPicPr>
              <a:picLocks/>
            </p:cNvPicPr>
            <p:nvPr/>
          </p:nvPicPr>
          <p:blipFill rotWithShape="1">
            <a:blip r:embed="rId8"/>
            <a:srcRect l="22725" t="9690" r="3873" b="31709"/>
            <a:stretch/>
          </p:blipFill>
          <p:spPr>
            <a:xfrm>
              <a:off x="1703461" y="6591045"/>
              <a:ext cx="1371600" cy="1280160"/>
            </a:xfrm>
            <a:prstGeom prst="rect">
              <a:avLst/>
            </a:prstGeom>
          </p:spPr>
        </p:pic>
        <p:sp>
          <p:nvSpPr>
            <p:cNvPr id="116" name="TextBox 115"/>
            <p:cNvSpPr txBox="1"/>
            <p:nvPr/>
          </p:nvSpPr>
          <p:spPr>
            <a:xfrm>
              <a:off x="1767146" y="7825755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283718" y="7831136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506049" y="764956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377708" y="7355118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0.5</a:t>
              </a:r>
              <a:endParaRPr lang="en-US" sz="1200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506049" y="707811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377708" y="6758072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1.5</a:t>
              </a:r>
              <a:endParaRPr lang="en-US" sz="1200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506049" y="646802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567018" y="6998977"/>
              <a:ext cx="13935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Number of </a:t>
              </a:r>
            </a:p>
            <a:p>
              <a:pPr algn="ctr"/>
              <a:r>
                <a:rPr lang="en-US" sz="1200" dirty="0" smtClean="0"/>
                <a:t>CD4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PD1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T cells</a:t>
              </a:r>
              <a:endParaRPr lang="en-US" sz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0" y="1201846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S1. Injection of aSLAMF3 in NP-OVA immunized mice reduces percentages of total and MZ B cells, while no effect on total CD4</a:t>
            </a:r>
            <a:r>
              <a:rPr lang="en-US" sz="1400" b="1" baseline="30000" dirty="0"/>
              <a:t>+ </a:t>
            </a:r>
            <a:r>
              <a:rPr lang="en-US" sz="1400" b="1" dirty="0"/>
              <a:t>T cells. </a:t>
            </a:r>
            <a:endParaRPr lang="en-US" sz="1400" dirty="0"/>
          </a:p>
          <a:p>
            <a:pPr algn="just"/>
            <a:r>
              <a:rPr lang="en-US" sz="1400" dirty="0"/>
              <a:t>WT mice were immunized with NP-OVA in CFA along with 200mg/mouse aSLAMF3 or </a:t>
            </a:r>
            <a:r>
              <a:rPr lang="en-US" sz="1400" dirty="0" err="1"/>
              <a:t>isotype</a:t>
            </a:r>
            <a:r>
              <a:rPr lang="en-US" sz="1400" dirty="0"/>
              <a:t> IgG1. Nine days later mice were euthanized and spleens were analyzed. </a:t>
            </a:r>
          </a:p>
          <a:p>
            <a:pPr algn="just"/>
            <a:r>
              <a:rPr lang="en-US" sz="1400" b="1" dirty="0"/>
              <a:t>A.</a:t>
            </a:r>
            <a:r>
              <a:rPr lang="en-US" sz="1400" dirty="0"/>
              <a:t> Percentages of total B cells (left) and marginal zone B cells (right) are as shown. </a:t>
            </a:r>
            <a:r>
              <a:rPr lang="en-US" sz="1400" b="1" dirty="0"/>
              <a:t>B.</a:t>
            </a:r>
            <a:r>
              <a:rPr lang="en-US" sz="1400" dirty="0"/>
              <a:t> Percentages and numbers of total CD4</a:t>
            </a:r>
            <a:r>
              <a:rPr lang="en-US" sz="1400" baseline="30000" dirty="0"/>
              <a:t>+</a:t>
            </a:r>
            <a:r>
              <a:rPr lang="en-US" sz="1400" dirty="0"/>
              <a:t> T cells from spleen of aSLAMF3 and </a:t>
            </a:r>
            <a:r>
              <a:rPr lang="en-US" sz="1400" dirty="0" err="1"/>
              <a:t>isotype</a:t>
            </a:r>
            <a:r>
              <a:rPr lang="en-US" sz="1400" dirty="0"/>
              <a:t> injected mice (left). Numbers of PD1</a:t>
            </a:r>
            <a:r>
              <a:rPr lang="en-US" sz="1400" baseline="30000" dirty="0"/>
              <a:t>+</a:t>
            </a:r>
            <a:r>
              <a:rPr lang="en-US" sz="1400" dirty="0"/>
              <a:t> CD4</a:t>
            </a:r>
            <a:r>
              <a:rPr lang="en-US" sz="1400" baseline="30000" dirty="0"/>
              <a:t>+</a:t>
            </a:r>
            <a:r>
              <a:rPr lang="en-US" sz="1400" dirty="0"/>
              <a:t> T cells (right) are shown.</a:t>
            </a:r>
            <a:r>
              <a:rPr lang="en-US" sz="1400" b="1" dirty="0"/>
              <a:t> C.</a:t>
            </a:r>
            <a:r>
              <a:rPr lang="en-US" sz="1400" dirty="0"/>
              <a:t> Spleen weight and total number of </a:t>
            </a:r>
            <a:r>
              <a:rPr lang="en-US" sz="1400" dirty="0" err="1"/>
              <a:t>splenocytes</a:t>
            </a:r>
            <a:r>
              <a:rPr lang="en-US" sz="1400" dirty="0"/>
              <a:t> from </a:t>
            </a:r>
            <a:r>
              <a:rPr lang="en-US" sz="1400" dirty="0" err="1"/>
              <a:t>isotype</a:t>
            </a:r>
            <a:r>
              <a:rPr lang="en-US" sz="1400" dirty="0"/>
              <a:t> and aSLAMF3 injected mice.</a:t>
            </a:r>
          </a:p>
        </p:txBody>
      </p:sp>
    </p:spTree>
    <p:extLst>
      <p:ext uri="{BB962C8B-B14F-4D97-AF65-F5344CB8AC3E}">
        <p14:creationId xmlns:p14="http://schemas.microsoft.com/office/powerpoint/2010/main" val="1083651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625254" y="6009311"/>
            <a:ext cx="184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 </a:t>
            </a:r>
            <a:endParaRPr lang="en-US" sz="1600" b="1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735" y="2967184"/>
            <a:ext cx="3373967" cy="84720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25254" y="4068181"/>
            <a:ext cx="1890838" cy="1591565"/>
            <a:chOff x="3174258" y="3274489"/>
            <a:chExt cx="1890838" cy="1591565"/>
          </a:xfrm>
        </p:grpSpPr>
        <p:pic>
          <p:nvPicPr>
            <p:cNvPr id="13" name="Picture 12"/>
            <p:cNvPicPr>
              <a:picLocks/>
            </p:cNvPicPr>
            <p:nvPr/>
          </p:nvPicPr>
          <p:blipFill rotWithShape="1">
            <a:blip r:embed="rId3"/>
            <a:srcRect l="16414" t="9775" r="3162" b="26277"/>
            <a:stretch/>
          </p:blipFill>
          <p:spPr>
            <a:xfrm>
              <a:off x="3608976" y="3382211"/>
              <a:ext cx="1371600" cy="128016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670684" y="4604444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i</a:t>
              </a:r>
              <a:r>
                <a:rPr lang="en-US" sz="1100" dirty="0" smtClean="0">
                  <a:latin typeface="Arial"/>
                  <a:cs typeface="Arial"/>
                </a:rPr>
                <a:t>sotype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42679" y="4604444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>
                  <a:latin typeface="Arial"/>
                  <a:cs typeface="Arial"/>
                </a:rPr>
                <a:t>SLAMF3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49830" y="3274489"/>
              <a:ext cx="501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p=0.01</a:t>
              </a:r>
              <a:endParaRPr lang="en-US" sz="800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4119758" y="3448205"/>
              <a:ext cx="36552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424311" y="445825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24311" y="422887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424311" y="398227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24311" y="375740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24311" y="351383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38725" y="3274489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3" name="TextBox 2"/>
            <p:cNvSpPr txBox="1"/>
            <p:nvPr/>
          </p:nvSpPr>
          <p:spPr>
            <a:xfrm rot="16200000">
              <a:off x="2689410" y="3867058"/>
              <a:ext cx="1246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 TFH cells</a:t>
              </a:r>
              <a:endParaRPr lang="en-US" sz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415277" y="4068181"/>
            <a:ext cx="1821841" cy="1603796"/>
            <a:chOff x="679810" y="5021397"/>
            <a:chExt cx="1821841" cy="1603796"/>
          </a:xfrm>
        </p:grpSpPr>
        <p:pic>
          <p:nvPicPr>
            <p:cNvPr id="18" name="Picture 17"/>
            <p:cNvPicPr>
              <a:picLocks/>
            </p:cNvPicPr>
            <p:nvPr/>
          </p:nvPicPr>
          <p:blipFill rotWithShape="1">
            <a:blip r:embed="rId4"/>
            <a:srcRect l="15445" t="9857" r="2905" b="25637"/>
            <a:stretch/>
          </p:blipFill>
          <p:spPr>
            <a:xfrm>
              <a:off x="1048937" y="5133924"/>
              <a:ext cx="1371600" cy="128016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436143" y="5096064"/>
              <a:ext cx="6154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p=0.0001</a:t>
              </a:r>
              <a:endParaRPr lang="en-US" sz="8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557585" y="5269780"/>
              <a:ext cx="36552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107239" y="6363583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i</a:t>
              </a:r>
              <a:r>
                <a:rPr lang="en-US" sz="1100" dirty="0" smtClean="0">
                  <a:latin typeface="Arial"/>
                  <a:cs typeface="Arial"/>
                </a:rPr>
                <a:t>sotype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79234" y="6363583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>
                  <a:latin typeface="Arial"/>
                  <a:cs typeface="Arial"/>
                </a:rPr>
                <a:t>SLAMF3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42925" y="621189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46376" y="599861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46376" y="574046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46376" y="551170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46376" y="527834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4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46376" y="502139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203480" y="5610253"/>
              <a:ext cx="12296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 GC B cells</a:t>
              </a:r>
              <a:endParaRPr lang="en-US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150420" y="4011338"/>
            <a:ext cx="1879806" cy="1660639"/>
            <a:chOff x="4263001" y="2892544"/>
            <a:chExt cx="1879806" cy="1660639"/>
          </a:xfrm>
        </p:grpSpPr>
        <p:pic>
          <p:nvPicPr>
            <p:cNvPr id="23" name="Picture 22"/>
            <p:cNvPicPr>
              <a:picLocks/>
            </p:cNvPicPr>
            <p:nvPr/>
          </p:nvPicPr>
          <p:blipFill rotWithShape="1">
            <a:blip r:embed="rId5"/>
            <a:srcRect l="18716" t="9857" r="2019" b="26624"/>
            <a:stretch/>
          </p:blipFill>
          <p:spPr>
            <a:xfrm>
              <a:off x="4737016" y="3028375"/>
              <a:ext cx="1371600" cy="128016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206551" y="2892544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p=0.008</a:t>
              </a:r>
              <a:endParaRPr lang="en-US" sz="8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5301629" y="3066260"/>
              <a:ext cx="365525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748395" y="4291573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i</a:t>
              </a:r>
              <a:r>
                <a:rPr lang="en-US" sz="1100" dirty="0" smtClean="0">
                  <a:latin typeface="Arial"/>
                  <a:cs typeface="Arial"/>
                </a:rPr>
                <a:t>sotype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320390" y="4291573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>
                  <a:latin typeface="Arial"/>
                  <a:cs typeface="Arial"/>
                </a:rPr>
                <a:t>SLAMF3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538010" y="412120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09669" y="3872008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0.2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09669" y="3612244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0.4</a:t>
              </a:r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409669" y="3393159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0.6</a:t>
              </a:r>
              <a:endParaRPr lang="en-US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409669" y="3157524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0.8</a:t>
              </a:r>
              <a:endParaRPr lang="en-US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409669" y="2927633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1.0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3734709" y="3531977"/>
              <a:ext cx="13335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 Plasma cells</a:t>
              </a:r>
              <a:endParaRPr lang="en-US" sz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74954" y="380814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21167" y="381439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B. 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05104" y="380861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C.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7009" y="914944"/>
            <a:ext cx="68579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S2. Anti-SLAMF3 injection 4 days after NP-OVA immunization inhibits GC B cell responses.</a:t>
            </a:r>
            <a:endParaRPr lang="en-US" sz="1400" dirty="0"/>
          </a:p>
          <a:p>
            <a:pPr algn="just"/>
            <a:r>
              <a:rPr lang="en-US" sz="1400" dirty="0"/>
              <a:t>WT mice were immunized with NP-OVA in CFA. Four days later 200mg/mouse aSLAMF3 or </a:t>
            </a:r>
            <a:r>
              <a:rPr lang="en-US" sz="1400" dirty="0" err="1"/>
              <a:t>isotype</a:t>
            </a:r>
            <a:r>
              <a:rPr lang="en-US" sz="1400" dirty="0"/>
              <a:t> IgG1 was injected. Mice were euthanized on day 9 and spleens were analyzed. Schematic outline is shown. Percentage of </a:t>
            </a:r>
            <a:r>
              <a:rPr lang="en-US" sz="1400" b="1" dirty="0"/>
              <a:t>A.</a:t>
            </a:r>
            <a:r>
              <a:rPr lang="en-US" sz="1400" dirty="0"/>
              <a:t> TFH cells, </a:t>
            </a:r>
            <a:r>
              <a:rPr lang="en-US" sz="1400" b="1" dirty="0"/>
              <a:t>B.</a:t>
            </a:r>
            <a:r>
              <a:rPr lang="en-US" sz="1400" dirty="0"/>
              <a:t> GC B cells, </a:t>
            </a:r>
            <a:r>
              <a:rPr lang="en-US" sz="1400" b="1" dirty="0"/>
              <a:t>C.</a:t>
            </a:r>
            <a:r>
              <a:rPr lang="en-US" sz="1400" dirty="0"/>
              <a:t> Plasma cells are as shown.</a:t>
            </a:r>
          </a:p>
        </p:txBody>
      </p:sp>
    </p:spTree>
    <p:extLst>
      <p:ext uri="{BB962C8B-B14F-4D97-AF65-F5344CB8AC3E}">
        <p14:creationId xmlns:p14="http://schemas.microsoft.com/office/powerpoint/2010/main" val="171515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94" y="311599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</a:t>
            </a:r>
            <a:endParaRPr lang="en-US" sz="16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579743" y="5740721"/>
            <a:ext cx="1046763" cy="1732264"/>
            <a:chOff x="833158" y="2651036"/>
            <a:chExt cx="1046763" cy="17322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7770" y="2949755"/>
              <a:ext cx="942475" cy="10972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 rot="10800000" flipV="1">
              <a:off x="867769" y="2651036"/>
              <a:ext cx="942475" cy="316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isotype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33158" y="4075523"/>
              <a:ext cx="10467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Symbol" charset="2"/>
                  <a:cs typeface="Symbol" charset="2"/>
                </a:rPr>
                <a:t>a</a:t>
              </a:r>
              <a:r>
                <a:rPr lang="en-US" sz="1400" dirty="0" smtClean="0"/>
                <a:t>SLAMF3</a:t>
              </a:r>
              <a:endParaRPr lang="en-US" sz="14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36942" y="5778754"/>
            <a:ext cx="1806960" cy="1757951"/>
            <a:chOff x="2176476" y="1609779"/>
            <a:chExt cx="1806960" cy="175795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822" t="8978" r="4082" b="31829"/>
            <a:stretch/>
          </p:blipFill>
          <p:spPr>
            <a:xfrm>
              <a:off x="2719969" y="1783996"/>
              <a:ext cx="1067451" cy="13716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698359" y="3090731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90487" y="3090731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9403" y="294406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81062" y="2531499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0.5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09403" y="210070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1062" y="1683454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1.5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451389" y="2334866"/>
              <a:ext cx="17579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Spleen weight(g)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98201" y="1743628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=0.001</a:t>
              </a:r>
              <a:endParaRPr lang="en-US" sz="8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3008124" y="1931326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4018078" y="312370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B.</a:t>
            </a:r>
            <a:endParaRPr lang="en-US" sz="1600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4414532" y="3292981"/>
            <a:ext cx="1960162" cy="1717918"/>
            <a:chOff x="379964" y="3798324"/>
            <a:chExt cx="1960162" cy="1717918"/>
          </a:xfrm>
        </p:grpSpPr>
        <p:sp>
          <p:nvSpPr>
            <p:cNvPr id="62" name="TextBox 61"/>
            <p:cNvSpPr txBox="1"/>
            <p:nvPr/>
          </p:nvSpPr>
          <p:spPr>
            <a:xfrm>
              <a:off x="806828" y="505003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06828" y="463494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06828" y="421690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06828" y="379832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648" t="15447" r="4067" b="24434"/>
            <a:stretch/>
          </p:blipFill>
          <p:spPr>
            <a:xfrm>
              <a:off x="1009151" y="3910300"/>
              <a:ext cx="1174533" cy="1371600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1014508" y="5254632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17709" y="5254632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-75003" y="4365267"/>
              <a:ext cx="137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Number of total</a:t>
              </a:r>
            </a:p>
            <a:p>
              <a:pPr algn="ctr"/>
              <a:r>
                <a:rPr lang="en-US" sz="1200" dirty="0" smtClean="0"/>
                <a:t>B cells (x10</a:t>
              </a:r>
              <a:r>
                <a:rPr lang="en-US" sz="1200" baseline="30000" dirty="0" smtClean="0"/>
                <a:t>7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97446" y="5809936"/>
            <a:ext cx="1912649" cy="1633816"/>
            <a:chOff x="4305607" y="1712938"/>
            <a:chExt cx="1912649" cy="163381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830" t="13964" r="5469" b="27876"/>
            <a:stretch/>
          </p:blipFill>
          <p:spPr>
            <a:xfrm>
              <a:off x="4905328" y="1827267"/>
              <a:ext cx="1130062" cy="1371600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 flipV="1">
              <a:off x="5278167" y="2021774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293225" y="1836622"/>
              <a:ext cx="501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=0.03</a:t>
              </a:r>
              <a:endParaRPr lang="en-US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11167" y="296495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11167" y="264887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1167" y="233156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711167" y="201924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11167" y="171293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3812574" y="2254011"/>
              <a:ext cx="14477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Number of </a:t>
              </a:r>
            </a:p>
            <a:p>
              <a:pPr algn="ctr"/>
              <a:r>
                <a:rPr lang="en-US" sz="1200" dirty="0" smtClean="0"/>
                <a:t>splenocytes (x10</a:t>
              </a:r>
              <a:r>
                <a:rPr lang="en-US" sz="1200" baseline="30000" dirty="0" smtClean="0"/>
                <a:t>8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933179" y="3085144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325307" y="3085144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6245" y="3597942"/>
            <a:ext cx="1799665" cy="1616026"/>
            <a:chOff x="2282667" y="3829982"/>
            <a:chExt cx="1799665" cy="1616026"/>
          </a:xfrm>
        </p:grpSpPr>
        <p:pic>
          <p:nvPicPr>
            <p:cNvPr id="72" name="Picture 71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570" t="8747" r="2426" b="31120"/>
            <a:stretch/>
          </p:blipFill>
          <p:spPr>
            <a:xfrm>
              <a:off x="2706258" y="3924631"/>
              <a:ext cx="1371600" cy="1280160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2756714" y="5184398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259915" y="5184398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93030" y="501374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493030" y="478437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493030" y="453776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493030" y="430098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493030" y="406932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407444" y="382998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88" name="TextBox 87"/>
            <p:cNvSpPr txBox="1"/>
            <p:nvPr/>
          </p:nvSpPr>
          <p:spPr>
            <a:xfrm rot="16200000">
              <a:off x="1797819" y="4422551"/>
              <a:ext cx="1246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 MZ B cells</a:t>
              </a:r>
              <a:endParaRPr lang="en-US" sz="12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124032" y="3853880"/>
              <a:ext cx="6154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=0.0001</a:t>
              </a:r>
              <a:endParaRPr lang="en-US" sz="800" dirty="0"/>
            </a:p>
          </p:txBody>
        </p:sp>
        <p:cxnSp>
          <p:nvCxnSpPr>
            <p:cNvPr id="90" name="Straight Connector 89"/>
            <p:cNvCxnSpPr/>
            <p:nvPr/>
          </p:nvCxnSpPr>
          <p:spPr>
            <a:xfrm flipV="1">
              <a:off x="3184255" y="4041578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2078756" y="3583639"/>
            <a:ext cx="2001107" cy="1628823"/>
            <a:chOff x="4101478" y="3815679"/>
            <a:chExt cx="2001107" cy="1628823"/>
          </a:xfrm>
        </p:grpSpPr>
        <p:pic>
          <p:nvPicPr>
            <p:cNvPr id="71" name="Picture 70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202" t="9096" r="2774" b="30629"/>
            <a:stretch/>
          </p:blipFill>
          <p:spPr>
            <a:xfrm>
              <a:off x="4730985" y="3923401"/>
              <a:ext cx="1371600" cy="1280160"/>
            </a:xfrm>
            <a:prstGeom prst="rect">
              <a:avLst/>
            </a:prstGeom>
          </p:spPr>
        </p:pic>
        <p:sp>
          <p:nvSpPr>
            <p:cNvPr id="91" name="TextBox 90"/>
            <p:cNvSpPr txBox="1"/>
            <p:nvPr/>
          </p:nvSpPr>
          <p:spPr>
            <a:xfrm>
              <a:off x="4776967" y="5182892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280168" y="5182892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529844" y="497652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529844" y="467626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444258" y="439926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444258" y="410698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444258" y="382998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98" name="TextBox 97"/>
            <p:cNvSpPr txBox="1"/>
            <p:nvPr/>
          </p:nvSpPr>
          <p:spPr>
            <a:xfrm rot="16200000">
              <a:off x="3708963" y="4306933"/>
              <a:ext cx="12466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Number of  MZ B cells (x10</a:t>
              </a:r>
              <a:r>
                <a:rPr lang="en-US" sz="1200" baseline="30000" dirty="0" smtClean="0"/>
                <a:t>5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5201299" y="3815679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=0.001</a:t>
              </a:r>
              <a:endParaRPr lang="en-US" sz="800" dirty="0"/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5211222" y="4003377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xtBox 100"/>
          <p:cNvSpPr txBox="1"/>
          <p:nvPr/>
        </p:nvSpPr>
        <p:spPr>
          <a:xfrm>
            <a:off x="96994" y="558571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C.</a:t>
            </a:r>
            <a:endParaRPr lang="en-US" sz="16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3443902" y="5502326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D.</a:t>
            </a:r>
            <a:endParaRPr lang="en-US" sz="1600" b="1" dirty="0"/>
          </a:p>
        </p:txBody>
      </p:sp>
      <p:sp>
        <p:nvSpPr>
          <p:cNvPr id="4" name="Rectangle 3"/>
          <p:cNvSpPr/>
          <p:nvPr/>
        </p:nvSpPr>
        <p:spPr>
          <a:xfrm>
            <a:off x="-6604" y="800419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S3. Two injections of aSLAMF3 expand number of total </a:t>
            </a:r>
            <a:r>
              <a:rPr lang="en-US" sz="1400" b="1" dirty="0" err="1"/>
              <a:t>splenocytes</a:t>
            </a:r>
            <a:r>
              <a:rPr lang="en-US" sz="1400" b="1" dirty="0"/>
              <a:t>, while has no effect on total B cell numbers in bm12 </a:t>
            </a:r>
            <a:r>
              <a:rPr lang="en-US" sz="1400" b="1" dirty="0" err="1"/>
              <a:t>cGVHD</a:t>
            </a:r>
            <a:r>
              <a:rPr lang="en-US" sz="1400" b="1" dirty="0"/>
              <a:t> model.</a:t>
            </a:r>
            <a:endParaRPr lang="en-US" sz="1400" dirty="0"/>
          </a:p>
          <a:p>
            <a:pPr algn="just"/>
            <a:r>
              <a:rPr lang="en-US" sz="1400" dirty="0"/>
              <a:t>6x10</a:t>
            </a:r>
            <a:r>
              <a:rPr lang="en-US" sz="1400" baseline="30000" dirty="0"/>
              <a:t>6 </a:t>
            </a:r>
            <a:r>
              <a:rPr lang="en-US" sz="1400" dirty="0"/>
              <a:t>CD4</a:t>
            </a:r>
            <a:r>
              <a:rPr lang="en-US" sz="1400" baseline="30000" dirty="0"/>
              <a:t>+</a:t>
            </a:r>
            <a:r>
              <a:rPr lang="en-US" sz="1400" dirty="0"/>
              <a:t> T cells isolated from </a:t>
            </a:r>
            <a:r>
              <a:rPr lang="en-US" sz="1400" i="1" dirty="0"/>
              <a:t>bm12 </a:t>
            </a:r>
            <a:r>
              <a:rPr lang="en-US" sz="1400" dirty="0"/>
              <a:t>female</a:t>
            </a:r>
            <a:r>
              <a:rPr lang="en-US" sz="1400" i="1" dirty="0"/>
              <a:t> </a:t>
            </a:r>
            <a:r>
              <a:rPr lang="en-US" sz="1400" dirty="0"/>
              <a:t>mice were transferred into B6 WT recipients by </a:t>
            </a:r>
            <a:r>
              <a:rPr lang="en-US" sz="1400" i="1" dirty="0" err="1"/>
              <a:t>i.p</a:t>
            </a:r>
            <a:r>
              <a:rPr lang="en-US" sz="1400" i="1" dirty="0"/>
              <a:t>.</a:t>
            </a:r>
            <a:r>
              <a:rPr lang="en-US" sz="1400" dirty="0"/>
              <a:t> injection. The recipients of bm12 CD4</a:t>
            </a:r>
            <a:r>
              <a:rPr lang="en-US" sz="1400" baseline="30000" dirty="0"/>
              <a:t>+</a:t>
            </a:r>
            <a:r>
              <a:rPr lang="en-US" sz="1400" dirty="0"/>
              <a:t> T cells were injected with anti-SLAMF3 or </a:t>
            </a:r>
            <a:r>
              <a:rPr lang="en-US" sz="1400" dirty="0" err="1"/>
              <a:t>Isotype</a:t>
            </a:r>
            <a:r>
              <a:rPr lang="en-US" sz="1400" dirty="0"/>
              <a:t> IgG1 (200mg/mouse) on days -1 and 14. Mice were euthanized on day 28. Spleens and serums were analyzed.</a:t>
            </a:r>
            <a:r>
              <a:rPr lang="en-US" sz="1400" b="1" dirty="0"/>
              <a:t> A.</a:t>
            </a:r>
            <a:r>
              <a:rPr lang="en-US" sz="1400" dirty="0"/>
              <a:t> Percentages and number of MZ B cells from </a:t>
            </a:r>
            <a:r>
              <a:rPr lang="en-US" sz="1400" dirty="0" err="1"/>
              <a:t>isotype</a:t>
            </a:r>
            <a:r>
              <a:rPr lang="en-US" sz="1400" dirty="0"/>
              <a:t> and aSLAMF3 injected mice.</a:t>
            </a:r>
            <a:r>
              <a:rPr lang="en-US" sz="1400" b="1" dirty="0"/>
              <a:t> B.</a:t>
            </a:r>
            <a:r>
              <a:rPr lang="en-US" sz="1400" dirty="0"/>
              <a:t> Number of total B cells.</a:t>
            </a:r>
            <a:r>
              <a:rPr lang="en-US" sz="1400" b="1" dirty="0"/>
              <a:t> C.</a:t>
            </a:r>
            <a:r>
              <a:rPr lang="en-US" sz="1400" dirty="0"/>
              <a:t> Spleen size and weight from </a:t>
            </a:r>
            <a:r>
              <a:rPr lang="en-US" sz="1400" dirty="0" err="1"/>
              <a:t>isotype</a:t>
            </a:r>
            <a:r>
              <a:rPr lang="en-US" sz="1400" dirty="0"/>
              <a:t> and aSLAMF3 injected mice. </a:t>
            </a:r>
            <a:r>
              <a:rPr lang="en-US" sz="1400" b="1" dirty="0"/>
              <a:t>D.</a:t>
            </a:r>
            <a:r>
              <a:rPr lang="en-US" sz="1400" dirty="0"/>
              <a:t> Number of total </a:t>
            </a:r>
            <a:r>
              <a:rPr lang="en-US" sz="1400" dirty="0" err="1"/>
              <a:t>splenocytes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6135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1226" y="2657019"/>
            <a:ext cx="2091879" cy="1604762"/>
            <a:chOff x="2905783" y="2058119"/>
            <a:chExt cx="2091879" cy="1604762"/>
          </a:xfrm>
        </p:grpSpPr>
        <p:pic>
          <p:nvPicPr>
            <p:cNvPr id="16" name="Picture 15"/>
            <p:cNvPicPr>
              <a:picLocks/>
            </p:cNvPicPr>
            <p:nvPr/>
          </p:nvPicPr>
          <p:blipFill rotWithShape="1">
            <a:blip r:embed="rId2"/>
            <a:srcRect l="24332" t="9650" r="3915" b="32049"/>
            <a:stretch/>
          </p:blipFill>
          <p:spPr>
            <a:xfrm>
              <a:off x="3515196" y="2179240"/>
              <a:ext cx="1371600" cy="128016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3317500" y="32550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17500" y="302570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17500" y="277909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317500" y="254232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317500" y="231065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31914" y="2071316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87305" y="3401271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04713" y="3401271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2394290" y="2598389"/>
              <a:ext cx="14846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Number of PD1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</a:t>
              </a:r>
            </a:p>
            <a:p>
              <a:pPr algn="ctr"/>
              <a:r>
                <a:rPr lang="en-US" sz="1200" dirty="0" smtClean="0"/>
                <a:t>CD4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T cells (x10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11215" y="2058119"/>
              <a:ext cx="501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=0.02</a:t>
              </a:r>
              <a:endParaRPr lang="en-US" sz="800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3971438" y="2245817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336166" y="2575234"/>
            <a:ext cx="2086532" cy="1686547"/>
            <a:chOff x="2336166" y="2575234"/>
            <a:chExt cx="2086532" cy="168654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3"/>
            <a:srcRect l="28383" t="8503" r="3335" b="31880"/>
            <a:stretch/>
          </p:blipFill>
          <p:spPr>
            <a:xfrm>
              <a:off x="2949892" y="2778140"/>
              <a:ext cx="1365250" cy="1279525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3012341" y="4000171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29749" y="4000171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325327" y="2763584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=0.005</a:t>
              </a:r>
              <a:endParaRPr lang="en-US" sz="800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3385550" y="2951282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742090" y="384178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42090" y="345497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656504" y="3052167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656504" y="2670216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1739088" y="3172312"/>
              <a:ext cx="16558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MFI PD1 </a:t>
              </a:r>
            </a:p>
            <a:p>
              <a:pPr algn="ctr"/>
              <a:r>
                <a:rPr lang="en-US" sz="1200" dirty="0" smtClean="0"/>
                <a:t>on CD4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 T cells(x10</a:t>
              </a:r>
              <a:r>
                <a:rPr lang="en-US" sz="1200" baseline="30000" dirty="0" smtClean="0"/>
                <a:t>3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15142" y="2660111"/>
            <a:ext cx="2121952" cy="1601670"/>
            <a:chOff x="4315142" y="2660111"/>
            <a:chExt cx="2121952" cy="1601670"/>
          </a:xfrm>
        </p:grpSpPr>
        <p:pic>
          <p:nvPicPr>
            <p:cNvPr id="32" name="Picture 31"/>
            <p:cNvPicPr>
              <a:picLocks/>
            </p:cNvPicPr>
            <p:nvPr/>
          </p:nvPicPr>
          <p:blipFill rotWithShape="1">
            <a:blip r:embed="rId4"/>
            <a:srcRect l="29419" t="8850" r="3244" b="31681"/>
            <a:stretch/>
          </p:blipFill>
          <p:spPr>
            <a:xfrm>
              <a:off x="4975828" y="2781950"/>
              <a:ext cx="1371600" cy="1276350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5026737" y="4000171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544145" y="4000171"/>
              <a:ext cx="892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  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756486" y="384178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756486" y="361301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670900" y="3373580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670900" y="288167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70900" y="312681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15</a:t>
              </a:r>
              <a:endParaRPr 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670900" y="266011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25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836385" y="3187387"/>
              <a:ext cx="14191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MFI PD1 </a:t>
              </a:r>
            </a:p>
            <a:p>
              <a:pPr algn="ctr"/>
              <a:r>
                <a:rPr lang="en-US" sz="1200" dirty="0" smtClean="0"/>
                <a:t>on Tfh cells (x10</a:t>
              </a:r>
              <a:r>
                <a:rPr lang="en-US" sz="1200" baseline="30000" dirty="0" smtClean="0"/>
                <a:t>3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373665" y="2763584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=0.009</a:t>
              </a:r>
              <a:endParaRPr lang="en-US" sz="800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V="1">
              <a:off x="5433888" y="2951282"/>
              <a:ext cx="48134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>
          <a:xfrm>
            <a:off x="358806" y="233166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</a:t>
            </a:r>
            <a:endParaRPr lang="en-US" sz="16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2187314" y="233166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B.</a:t>
            </a:r>
            <a:endParaRPr lang="en-US" sz="1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4227773" y="233166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C.</a:t>
            </a:r>
            <a:endParaRPr lang="en-US" sz="1600" b="1" dirty="0"/>
          </a:p>
        </p:txBody>
      </p:sp>
      <p:sp>
        <p:nvSpPr>
          <p:cNvPr id="3" name="Rectangle 2"/>
          <p:cNvSpPr/>
          <p:nvPr/>
        </p:nvSpPr>
        <p:spPr>
          <a:xfrm>
            <a:off x="0" y="871438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S4. Two injections of aSLAMF3 expand PD1</a:t>
            </a:r>
            <a:r>
              <a:rPr lang="en-US" sz="1400" b="1" baseline="30000" dirty="0"/>
              <a:t>+</a:t>
            </a:r>
            <a:r>
              <a:rPr lang="en-US" sz="1400" b="1" dirty="0"/>
              <a:t> CD4</a:t>
            </a:r>
            <a:r>
              <a:rPr lang="en-US" sz="1400" b="1" baseline="30000" dirty="0"/>
              <a:t>+</a:t>
            </a:r>
            <a:r>
              <a:rPr lang="en-US" sz="1400" b="1" dirty="0"/>
              <a:t> T cells and </a:t>
            </a:r>
            <a:r>
              <a:rPr lang="en-US" sz="1400" b="1" dirty="0" err="1"/>
              <a:t>upregulates</a:t>
            </a:r>
            <a:r>
              <a:rPr lang="en-US" sz="1400" b="1" dirty="0"/>
              <a:t> PD1 on TFH cells in bm12 </a:t>
            </a:r>
            <a:r>
              <a:rPr lang="en-US" sz="1400" b="1" dirty="0" err="1"/>
              <a:t>cGVHD</a:t>
            </a:r>
            <a:r>
              <a:rPr lang="en-US" sz="1400" b="1" dirty="0"/>
              <a:t> model.</a:t>
            </a:r>
            <a:endParaRPr lang="en-US" sz="1400" dirty="0"/>
          </a:p>
          <a:p>
            <a:pPr algn="just"/>
            <a:r>
              <a:rPr lang="en-US" sz="1400" dirty="0"/>
              <a:t>Anti-SLAMF3 or </a:t>
            </a:r>
            <a:r>
              <a:rPr lang="en-US" sz="1400" dirty="0" err="1"/>
              <a:t>isotype</a:t>
            </a:r>
            <a:r>
              <a:rPr lang="en-US" sz="1400" dirty="0"/>
              <a:t> injected bm12 CD4</a:t>
            </a:r>
            <a:r>
              <a:rPr lang="en-US" sz="1400" baseline="30000" dirty="0"/>
              <a:t>+</a:t>
            </a:r>
            <a:r>
              <a:rPr lang="en-US" sz="1400" dirty="0"/>
              <a:t> T cell transferred WT recipient mice were analyzed on day 14 when GC reactions peaked. </a:t>
            </a:r>
            <a:r>
              <a:rPr lang="en-US" sz="1400" b="1" dirty="0"/>
              <a:t>A.</a:t>
            </a:r>
            <a:r>
              <a:rPr lang="en-US" sz="1400" dirty="0"/>
              <a:t> Numbers of PD1</a:t>
            </a:r>
            <a:r>
              <a:rPr lang="en-US" sz="1400" baseline="30000" dirty="0"/>
              <a:t>+</a:t>
            </a:r>
            <a:r>
              <a:rPr lang="en-US" sz="1400" dirty="0"/>
              <a:t>CD4</a:t>
            </a:r>
            <a:r>
              <a:rPr lang="en-US" sz="1400" baseline="30000" dirty="0"/>
              <a:t>+</a:t>
            </a:r>
            <a:r>
              <a:rPr lang="en-US" sz="1400" dirty="0"/>
              <a:t> T cells in WT recipients. </a:t>
            </a:r>
            <a:r>
              <a:rPr lang="en-US" sz="1400" b="1" dirty="0"/>
              <a:t>B.</a:t>
            </a:r>
            <a:r>
              <a:rPr lang="en-US" sz="1400" dirty="0"/>
              <a:t> Expression of PD1 on CD4</a:t>
            </a:r>
            <a:r>
              <a:rPr lang="en-US" sz="1400" baseline="30000" dirty="0"/>
              <a:t>+</a:t>
            </a:r>
            <a:r>
              <a:rPr lang="en-US" sz="1400" dirty="0"/>
              <a:t> T cells and </a:t>
            </a:r>
            <a:r>
              <a:rPr lang="en-US" sz="1400" b="1" dirty="0"/>
              <a:t>C.</a:t>
            </a:r>
            <a:r>
              <a:rPr lang="en-US" sz="1400" dirty="0"/>
              <a:t> TFH cells are as shown.</a:t>
            </a:r>
          </a:p>
        </p:txBody>
      </p:sp>
    </p:spTree>
    <p:extLst>
      <p:ext uri="{BB962C8B-B14F-4D97-AF65-F5344CB8AC3E}">
        <p14:creationId xmlns:p14="http://schemas.microsoft.com/office/powerpoint/2010/main" val="2642559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>
            <a:off x="1711333" y="4589969"/>
            <a:ext cx="0" cy="3242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678008" y="2917405"/>
            <a:ext cx="2450476" cy="1696036"/>
            <a:chOff x="121025" y="1144210"/>
            <a:chExt cx="2450476" cy="1696036"/>
          </a:xfrm>
        </p:grpSpPr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901" t="8766" r="2956" b="31052"/>
            <a:stretch/>
          </p:blipFill>
          <p:spPr>
            <a:xfrm>
              <a:off x="625466" y="1235867"/>
              <a:ext cx="1828800" cy="13716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19201" y="239498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9002" y="196361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6384" y="155949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6384" y="1144210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60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8178" y="2578636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99456" y="2578636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49084" y="2568066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-354391" y="1815650"/>
              <a:ext cx="12278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%GC B cells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29800" y="1246391"/>
              <a:ext cx="6154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=0.0001</a:t>
              </a:r>
              <a:endParaRPr lang="en-US" sz="8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968221" y="1430463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714374" y="4788801"/>
            <a:ext cx="2341320" cy="1647939"/>
            <a:chOff x="2846217" y="1183347"/>
            <a:chExt cx="2341320" cy="1647939"/>
          </a:xfrm>
        </p:grpSpPr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291" t="8690" r="1412" b="31250"/>
            <a:stretch/>
          </p:blipFill>
          <p:spPr>
            <a:xfrm>
              <a:off x="3358737" y="1340233"/>
              <a:ext cx="1828800" cy="128016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3527348" y="2569676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92330" y="2563011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3832511" y="1361926"/>
              <a:ext cx="84473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112579" y="1183347"/>
              <a:ext cx="2930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ns</a:t>
              </a:r>
              <a:endParaRPr lang="en-US" sz="8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55372" y="241621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55372" y="218684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55372" y="194023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55372" y="170345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155372" y="147179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69786" y="1232451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2370801" y="1817261"/>
              <a:ext cx="12278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%GC B cells</a:t>
              </a:r>
              <a:endParaRPr lang="en-US" sz="12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151310" y="2892082"/>
            <a:ext cx="2598902" cy="1697887"/>
            <a:chOff x="3237399" y="3264283"/>
            <a:chExt cx="2598902" cy="1697887"/>
          </a:xfrm>
        </p:grpSpPr>
        <p:pic>
          <p:nvPicPr>
            <p:cNvPr id="18" name="Picture 17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555" t="9507" r="2758" b="31519"/>
            <a:stretch/>
          </p:blipFill>
          <p:spPr>
            <a:xfrm>
              <a:off x="3832511" y="3380154"/>
              <a:ext cx="1828800" cy="13716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3862978" y="4700560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64256" y="4700560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13884" y="4689990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19229" y="456206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19229" y="429208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619229" y="405207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19229" y="378066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619229" y="351610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2758180" y="3829195"/>
              <a:ext cx="1420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Number of GC B cells(x10</a:t>
              </a:r>
              <a:r>
                <a:rPr lang="en-US" sz="1200" baseline="30000" dirty="0" smtClean="0"/>
                <a:t>6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619229" y="326428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93129" y="3332028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=0.002</a:t>
              </a:r>
              <a:endParaRPr lang="en-US" sz="800" dirty="0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4231550" y="3516100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711277" y="6698672"/>
            <a:ext cx="2482473" cy="1695919"/>
            <a:chOff x="3192828" y="3049889"/>
            <a:chExt cx="2482473" cy="1695919"/>
          </a:xfrm>
        </p:grpSpPr>
        <p:pic>
          <p:nvPicPr>
            <p:cNvPr id="7" name="Picture 6"/>
            <p:cNvPicPr>
              <a:picLocks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402" t="9639" r="2294" b="31016"/>
            <a:stretch/>
          </p:blipFill>
          <p:spPr>
            <a:xfrm>
              <a:off x="3696184" y="3165760"/>
              <a:ext cx="1828800" cy="137160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3701978" y="4484198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03256" y="4484198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852884" y="4473628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469827" y="431549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384241" y="4054757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384241" y="3812390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384241" y="3563847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</a:t>
              </a:r>
              <a:endParaRPr lang="en-US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384241" y="3299509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384241" y="3049889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 rot="16200000">
              <a:off x="2648161" y="3680249"/>
              <a:ext cx="1366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%B220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CD86</a:t>
              </a:r>
              <a:r>
                <a:rPr lang="en-US" sz="1200" baseline="30000" dirty="0" smtClean="0"/>
                <a:t>+</a:t>
              </a:r>
              <a:endParaRPr lang="en-US" sz="1200" baseline="300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317748" y="3057238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=0.004</a:t>
              </a:r>
              <a:endParaRPr lang="en-US" sz="80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4056169" y="3241310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349223" y="6686826"/>
            <a:ext cx="2458077" cy="1699988"/>
            <a:chOff x="686679" y="5602914"/>
            <a:chExt cx="2458077" cy="1699988"/>
          </a:xfrm>
        </p:grpSpPr>
        <p:pic>
          <p:nvPicPr>
            <p:cNvPr id="8" name="Picture 7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465" t="8895" r="2415" b="31177"/>
            <a:stretch/>
          </p:blipFill>
          <p:spPr>
            <a:xfrm>
              <a:off x="1139704" y="5735117"/>
              <a:ext cx="1828800" cy="1371600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1171433" y="7041292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672711" y="7041292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22339" y="7030722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69804" y="688637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84218" y="662563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84218" y="6383265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</a:t>
              </a:r>
              <a:endParaRPr lang="en-US" sz="1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84218" y="6134722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30</a:t>
              </a:r>
              <a:endParaRPr lang="en-US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84218" y="587038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84218" y="562076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68731" y="6220862"/>
              <a:ext cx="16360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%B220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CD44</a:t>
              </a:r>
              <a:r>
                <a:rPr lang="en-US" sz="1200" baseline="30000" dirty="0" smtClean="0"/>
                <a:t>+</a:t>
              </a:r>
              <a:r>
                <a:rPr lang="en-US" sz="1200" dirty="0" smtClean="0"/>
                <a:t>CD69</a:t>
              </a:r>
              <a:r>
                <a:rPr lang="en-US" sz="1200" baseline="30000" dirty="0" smtClean="0"/>
                <a:t>+</a:t>
              </a:r>
              <a:endParaRPr lang="en-US" sz="1200" baseline="30000" dirty="0"/>
            </a:p>
            <a:p>
              <a:pPr algn="ctr"/>
              <a:endParaRPr lang="en-US" sz="1200" baseline="300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774921" y="5762662"/>
              <a:ext cx="6154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=0.0001</a:t>
              </a:r>
              <a:endParaRPr lang="en-US" sz="800" dirty="0"/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513342" y="5946734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623606" y="267601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A.</a:t>
            </a:r>
            <a:endParaRPr lang="en-US" sz="16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623606" y="6411230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B.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0" y="617599"/>
            <a:ext cx="685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S5.</a:t>
            </a:r>
            <a:r>
              <a:rPr lang="en-US" sz="1400" dirty="0"/>
              <a:t> </a:t>
            </a:r>
            <a:r>
              <a:rPr lang="en-US" sz="1400" b="1" dirty="0"/>
              <a:t>No effect of </a:t>
            </a:r>
            <a:r>
              <a:rPr lang="en-US" sz="1400" b="1" dirty="0">
                <a:latin typeface="Symbol" charset="2"/>
                <a:cs typeface="Symbol" charset="2"/>
              </a:rPr>
              <a:t>a</a:t>
            </a:r>
            <a:r>
              <a:rPr lang="en-US" sz="1400" b="1" dirty="0"/>
              <a:t>SLAMF1 in bm12 </a:t>
            </a:r>
            <a:r>
              <a:rPr lang="en-US" sz="1400" b="1" dirty="0" err="1"/>
              <a:t>cGVHD</a:t>
            </a:r>
            <a:r>
              <a:rPr lang="en-US" sz="1400" b="1" dirty="0"/>
              <a:t> model, serving as a control for the system.</a:t>
            </a:r>
            <a:endParaRPr lang="en-US" sz="1400" dirty="0"/>
          </a:p>
          <a:p>
            <a:pPr algn="just"/>
            <a:r>
              <a:rPr lang="en-US" sz="1400" dirty="0"/>
              <a:t>6x10</a:t>
            </a:r>
            <a:r>
              <a:rPr lang="en-US" sz="1400" baseline="30000" dirty="0"/>
              <a:t>6 </a:t>
            </a:r>
            <a:r>
              <a:rPr lang="en-US" sz="1400" dirty="0"/>
              <a:t>CD4</a:t>
            </a:r>
            <a:r>
              <a:rPr lang="en-US" sz="1400" baseline="30000" dirty="0"/>
              <a:t>+</a:t>
            </a:r>
            <a:r>
              <a:rPr lang="en-US" sz="1400" dirty="0"/>
              <a:t> T cells isolated from </a:t>
            </a:r>
            <a:r>
              <a:rPr lang="en-US" sz="1400" i="1" dirty="0"/>
              <a:t>bm12 </a:t>
            </a:r>
            <a:r>
              <a:rPr lang="en-US" sz="1400" dirty="0"/>
              <a:t>female</a:t>
            </a:r>
            <a:r>
              <a:rPr lang="en-US" sz="1400" i="1" dirty="0"/>
              <a:t> </a:t>
            </a:r>
            <a:r>
              <a:rPr lang="en-US" sz="1400" dirty="0"/>
              <a:t>mice were transferred into B6 WT recipients by </a:t>
            </a:r>
            <a:r>
              <a:rPr lang="en-US" sz="1400" i="1" dirty="0" err="1"/>
              <a:t>i.p</a:t>
            </a:r>
            <a:r>
              <a:rPr lang="en-US" sz="1400" i="1" dirty="0"/>
              <a:t>.</a:t>
            </a:r>
            <a:r>
              <a:rPr lang="en-US" sz="1400" dirty="0"/>
              <a:t> injection. The recipients of bm12 CD4</a:t>
            </a:r>
            <a:r>
              <a:rPr lang="en-US" sz="1400" baseline="30000" dirty="0"/>
              <a:t>+</a:t>
            </a:r>
            <a:r>
              <a:rPr lang="en-US" sz="1400" dirty="0"/>
              <a:t> T cells were injected with anti-SLAMF3, anti-SLAMF1 or </a:t>
            </a:r>
            <a:r>
              <a:rPr lang="en-US" sz="1400" dirty="0" err="1"/>
              <a:t>isotype</a:t>
            </a:r>
            <a:r>
              <a:rPr lang="en-US" sz="1400" dirty="0"/>
              <a:t> IgG1 (200mg/mouse) on days -1, 7, 14 and 21 days. Mice were euthanized on day 28. Spleens and serums were analyzed. </a:t>
            </a:r>
            <a:r>
              <a:rPr lang="en-US" sz="1400" b="1" dirty="0"/>
              <a:t>A.</a:t>
            </a:r>
            <a:r>
              <a:rPr lang="en-US" sz="1400" dirty="0"/>
              <a:t> Percentages of GC B and numbers of GC B cells in spleen of mice injected with aSLAMF3, aSLAMF1 or </a:t>
            </a:r>
            <a:r>
              <a:rPr lang="en-US" sz="1400" dirty="0" err="1"/>
              <a:t>isotype</a:t>
            </a:r>
            <a:r>
              <a:rPr lang="en-US" sz="1400" dirty="0"/>
              <a:t>. </a:t>
            </a:r>
            <a:r>
              <a:rPr lang="en-US" sz="1400" b="1" dirty="0"/>
              <a:t>B.</a:t>
            </a:r>
            <a:r>
              <a:rPr lang="en-US" sz="1400" dirty="0"/>
              <a:t> Percentages of B220</a:t>
            </a:r>
            <a:r>
              <a:rPr lang="en-US" sz="1400" baseline="30000" dirty="0"/>
              <a:t>+</a:t>
            </a:r>
            <a:r>
              <a:rPr lang="en-US" sz="1400" dirty="0"/>
              <a:t>CD86</a:t>
            </a:r>
            <a:r>
              <a:rPr lang="en-US" sz="1400" baseline="30000" dirty="0"/>
              <a:t>+</a:t>
            </a:r>
            <a:r>
              <a:rPr lang="en-US" sz="1400" dirty="0"/>
              <a:t> and B220</a:t>
            </a:r>
            <a:r>
              <a:rPr lang="en-US" sz="1400" baseline="30000" dirty="0"/>
              <a:t>+</a:t>
            </a:r>
            <a:r>
              <a:rPr lang="en-US" sz="1400" dirty="0"/>
              <a:t>CD44</a:t>
            </a:r>
            <a:r>
              <a:rPr lang="en-US" sz="1400" baseline="30000" dirty="0"/>
              <a:t>+</a:t>
            </a:r>
            <a:r>
              <a:rPr lang="en-US" sz="1400" dirty="0"/>
              <a:t>CD69</a:t>
            </a:r>
            <a:r>
              <a:rPr lang="en-US" sz="1400" baseline="30000" dirty="0"/>
              <a:t>+</a:t>
            </a:r>
            <a:r>
              <a:rPr lang="en-US" sz="1400" dirty="0"/>
              <a:t> B cells are as shown. </a:t>
            </a:r>
          </a:p>
        </p:txBody>
      </p:sp>
    </p:spTree>
    <p:extLst>
      <p:ext uri="{BB962C8B-B14F-4D97-AF65-F5344CB8AC3E}">
        <p14:creationId xmlns:p14="http://schemas.microsoft.com/office/powerpoint/2010/main" val="200118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117598" y="4690356"/>
            <a:ext cx="2491152" cy="1691481"/>
            <a:chOff x="3227007" y="4329880"/>
            <a:chExt cx="2491152" cy="1691481"/>
          </a:xfrm>
        </p:grpSpPr>
        <p:pic>
          <p:nvPicPr>
            <p:cNvPr id="8" name="Picture 7"/>
            <p:cNvPicPr>
              <a:picLocks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9270" t="9873" r="2499" b="31385"/>
            <a:stretch/>
          </p:blipFill>
          <p:spPr>
            <a:xfrm>
              <a:off x="3721348" y="4452917"/>
              <a:ext cx="1828800" cy="13716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744836" y="5759751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6114" y="5759751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95742" y="5749181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97172" y="561096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68831" y="534654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0.5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497172" y="509738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68831" y="4841335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1.5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97172" y="4597945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368831" y="4329880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2.5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2679707" y="5000218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Anti-</a:t>
              </a:r>
              <a:r>
                <a:rPr lang="en-US" sz="1200" dirty="0" err="1" smtClean="0"/>
                <a:t>dsDNA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29636" y="4422807"/>
              <a:ext cx="5013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=0.02</a:t>
              </a:r>
              <a:endParaRPr lang="en-US" sz="8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4068057" y="4606879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727887" y="2719243"/>
            <a:ext cx="2431934" cy="1717993"/>
            <a:chOff x="612865" y="4368135"/>
            <a:chExt cx="2431934" cy="1717993"/>
          </a:xfrm>
        </p:grpSpPr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946" t="9312" r="2379" b="31444"/>
            <a:stretch/>
          </p:blipFill>
          <p:spPr>
            <a:xfrm>
              <a:off x="1073869" y="4505796"/>
              <a:ext cx="1828800" cy="13716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097132" y="5824518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75961" y="5824518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22382" y="5813948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640663" y="4420756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=0.004</a:t>
              </a:r>
              <a:endParaRPr lang="en-US" sz="800" dirty="0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459764" y="4645134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883030" y="5649222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54689" y="5384796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0.5</a:t>
              </a:r>
              <a:endParaRPr lang="en-US" sz="12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83030" y="513564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4689" y="4879590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1.5</a:t>
              </a:r>
              <a:endParaRPr lang="en-US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83030" y="463620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54689" y="4368135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2.5</a:t>
              </a:r>
              <a:endParaRPr lang="en-US" sz="1200" dirty="0"/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65565" y="5038473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Anti-Chromatin</a:t>
              </a:r>
              <a:endParaRPr lang="en-US" sz="1200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472853" y="4962258"/>
              <a:ext cx="47665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582244" y="4771868"/>
              <a:ext cx="2930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ns</a:t>
              </a:r>
              <a:endParaRPr lang="en-US" sz="8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293469" y="2719243"/>
            <a:ext cx="2369541" cy="1706791"/>
            <a:chOff x="3238321" y="1750394"/>
            <a:chExt cx="2369541" cy="1706791"/>
          </a:xfrm>
        </p:grpSpPr>
        <p:pic>
          <p:nvPicPr>
            <p:cNvPr id="7" name="Picture 6"/>
            <p:cNvPicPr>
              <a:picLocks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74" t="9163" r="2241" b="31533"/>
            <a:stretch/>
          </p:blipFill>
          <p:spPr>
            <a:xfrm>
              <a:off x="3624117" y="1884590"/>
              <a:ext cx="1828800" cy="13716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634539" y="3195575"/>
              <a:ext cx="6316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isotype</a:t>
              </a:r>
              <a:endParaRPr lang="en-US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135817" y="3195575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SLAMF1</a:t>
              </a:r>
              <a:endParaRPr lang="en-US" sz="11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85445" y="3185005"/>
              <a:ext cx="822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cs typeface="Symbol" charset="2"/>
                </a:rPr>
                <a:t>a</a:t>
              </a:r>
              <a:r>
                <a:rPr lang="en-US" sz="1100" dirty="0" smtClean="0"/>
                <a:t>SLAMF3</a:t>
              </a:r>
              <a:endParaRPr lang="en-US" sz="11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93603" y="1826100"/>
              <a:ext cx="5583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p</a:t>
              </a:r>
              <a:r>
                <a:rPr lang="en-US" sz="800" dirty="0" smtClean="0"/>
                <a:t>=0.002</a:t>
              </a:r>
              <a:endParaRPr lang="en-US" sz="8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932024" y="2010172"/>
              <a:ext cx="108588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059668" y="2117421"/>
              <a:ext cx="29301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n</a:t>
              </a:r>
              <a:r>
                <a:rPr lang="en-US" sz="800" dirty="0" smtClean="0"/>
                <a:t>s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3921459" y="2307719"/>
              <a:ext cx="55678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3425311" y="304817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425311" y="2778197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25311" y="253818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</a:t>
              </a:r>
              <a:endParaRPr lang="en-US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425311" y="226677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</a:t>
              </a:r>
              <a:endParaRPr lang="en-US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25311" y="200221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</a:t>
              </a:r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2666769" y="2441591"/>
              <a:ext cx="1420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Anti-</a:t>
              </a:r>
              <a:r>
                <a:rPr lang="en-US" sz="1200" dirty="0" err="1" smtClean="0"/>
                <a:t>ssDNA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425311" y="175039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</a:t>
              </a:r>
              <a:endParaRPr lang="en-US" sz="120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896803"/>
            <a:ext cx="6858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Supplementary Figure S6. No effect of </a:t>
            </a:r>
            <a:r>
              <a:rPr lang="en-US" sz="1400" b="1" dirty="0">
                <a:latin typeface="Symbol" charset="2"/>
                <a:cs typeface="Symbol" charset="2"/>
              </a:rPr>
              <a:t>a</a:t>
            </a:r>
            <a:r>
              <a:rPr lang="en-US" sz="1400" b="1" dirty="0"/>
              <a:t>SLAMF1 on autoantibody production in bm12 </a:t>
            </a:r>
            <a:r>
              <a:rPr lang="en-US" sz="1400" b="1" dirty="0" err="1"/>
              <a:t>cGVHD</a:t>
            </a:r>
            <a:r>
              <a:rPr lang="en-US" sz="1400" b="1" dirty="0"/>
              <a:t> model as compared to </a:t>
            </a:r>
            <a:r>
              <a:rPr lang="en-US" sz="1400" b="1" dirty="0">
                <a:latin typeface="Symbol" charset="2"/>
                <a:cs typeface="Symbol" charset="2"/>
              </a:rPr>
              <a:t>a</a:t>
            </a:r>
            <a:r>
              <a:rPr lang="en-US" sz="1400" b="1" dirty="0"/>
              <a:t>SLAMF3 injected mice.</a:t>
            </a:r>
            <a:endParaRPr lang="en-US" sz="1400" dirty="0"/>
          </a:p>
          <a:p>
            <a:pPr algn="just"/>
            <a:r>
              <a:rPr lang="en-US" sz="1400" dirty="0"/>
              <a:t>6x10</a:t>
            </a:r>
            <a:r>
              <a:rPr lang="en-US" sz="1400" baseline="30000" dirty="0"/>
              <a:t>6 </a:t>
            </a:r>
            <a:r>
              <a:rPr lang="en-US" sz="1400" dirty="0"/>
              <a:t>CD4</a:t>
            </a:r>
            <a:r>
              <a:rPr lang="en-US" sz="1400" baseline="30000" dirty="0"/>
              <a:t>+</a:t>
            </a:r>
            <a:r>
              <a:rPr lang="en-US" sz="1400" dirty="0"/>
              <a:t> T cells isolated from </a:t>
            </a:r>
            <a:r>
              <a:rPr lang="en-US" sz="1400" i="1" dirty="0"/>
              <a:t>bm12 </a:t>
            </a:r>
            <a:r>
              <a:rPr lang="en-US" sz="1400" dirty="0"/>
              <a:t>female</a:t>
            </a:r>
            <a:r>
              <a:rPr lang="en-US" sz="1400" i="1" dirty="0"/>
              <a:t> </a:t>
            </a:r>
            <a:r>
              <a:rPr lang="en-US" sz="1400" dirty="0"/>
              <a:t>mice were transferred into B6 WT recipients by </a:t>
            </a:r>
            <a:r>
              <a:rPr lang="en-US" sz="1400" i="1" dirty="0" err="1"/>
              <a:t>i.p</a:t>
            </a:r>
            <a:r>
              <a:rPr lang="en-US" sz="1400" i="1" dirty="0"/>
              <a:t>.</a:t>
            </a:r>
            <a:r>
              <a:rPr lang="en-US" sz="1400" dirty="0"/>
              <a:t> injection. The recipients of bm12 CD4</a:t>
            </a:r>
            <a:r>
              <a:rPr lang="en-US" sz="1400" baseline="30000" dirty="0"/>
              <a:t>+</a:t>
            </a:r>
            <a:r>
              <a:rPr lang="en-US" sz="1400" dirty="0"/>
              <a:t> T cells were injected with anti-SLAMF3, anti-SLAMF1 or </a:t>
            </a:r>
            <a:r>
              <a:rPr lang="en-US" sz="1400" dirty="0" err="1"/>
              <a:t>isotype</a:t>
            </a:r>
            <a:r>
              <a:rPr lang="en-US" sz="1400" dirty="0"/>
              <a:t> IgG1 (200mg/mouse) on days -1, 7, 14 and 21 days. Mice were euthanized on day 28. Anti-Chromatin, anti-</a:t>
            </a:r>
            <a:r>
              <a:rPr lang="en-US" sz="1400" dirty="0" err="1"/>
              <a:t>ssDNA</a:t>
            </a:r>
            <a:r>
              <a:rPr lang="en-US" sz="1400" dirty="0"/>
              <a:t> and anti-</a:t>
            </a:r>
            <a:r>
              <a:rPr lang="en-US" sz="1400" dirty="0" err="1"/>
              <a:t>dsDNA</a:t>
            </a:r>
            <a:r>
              <a:rPr lang="en-US" sz="1400" dirty="0"/>
              <a:t> in the serum of recipient mice were determined by ELISA is shown.</a:t>
            </a:r>
          </a:p>
        </p:txBody>
      </p:sp>
    </p:spTree>
    <p:extLst>
      <p:ext uri="{BB962C8B-B14F-4D97-AF65-F5344CB8AC3E}">
        <p14:creationId xmlns:p14="http://schemas.microsoft.com/office/powerpoint/2010/main" val="291186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1141</Words>
  <Application>Microsoft Macintosh PowerPoint</Application>
  <PresentationFormat>On-screen Show (4:3)</PresentationFormat>
  <Paragraphs>288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Burcu Yigit</dc:creator>
  <cp:lastModifiedBy>Burcu Yigit</cp:lastModifiedBy>
  <cp:revision>1</cp:revision>
  <dcterms:created xsi:type="dcterms:W3CDTF">2018-09-18T18:52:24Z</dcterms:created>
  <dcterms:modified xsi:type="dcterms:W3CDTF">2018-09-18T18:53:01Z</dcterms:modified>
</cp:coreProperties>
</file>