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00080"/>
    <a:srgbClr val="8D2F5E"/>
    <a:srgbClr val="660033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46" autoAdjust="0"/>
    <p:restoredTop sz="69231" autoAdjust="0"/>
  </p:normalViewPr>
  <p:slideViewPr>
    <p:cSldViewPr snapToGrid="0">
      <p:cViewPr varScale="1">
        <p:scale>
          <a:sx n="56" d="100"/>
          <a:sy n="56" d="100"/>
        </p:scale>
        <p:origin x="206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>
              <a:defRPr sz="1200"/>
            </a:lvl1pPr>
          </a:lstStyle>
          <a:p>
            <a:fld id="{7B44EB4B-C655-4802-A819-57ADB9717C3C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32" tIns="45716" rIns="91432" bIns="45716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>
              <a:defRPr sz="1200"/>
            </a:lvl1pPr>
          </a:lstStyle>
          <a:p>
            <a:fld id="{838435B3-78AE-469C-A1AB-5152CDED4A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1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Supplemental Figure 2.  </a:t>
            </a:r>
            <a:r>
              <a:rPr lang="en-US" dirty="0"/>
              <a:t>Kaplan-Meier progression free survival (time to acquired resistance) in patients receiving first line versus salvage PD-1 axis inhibitor therapy.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435B3-78AE-469C-A1AB-5152CDED4A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607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273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712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7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20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0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18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6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7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305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9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110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0A2A6-B15E-484C-8C4B-B60AB235E41F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428E2-4E3E-438E-B460-144F9415DB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74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214885" y="507101"/>
          <a:ext cx="4795389" cy="1349318"/>
        </p:xfrm>
        <a:graphic>
          <a:graphicData uri="http://schemas.openxmlformats.org/drawingml/2006/table">
            <a:tbl>
              <a:tblPr firstRow="1" bandRow="1"/>
              <a:tblGrid>
                <a:gridCol w="2052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36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95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33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Salvage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(n = 17)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US" sz="1200" b="1" baseline="30000" dirty="0">
                          <a:solidFill>
                            <a:schemeClr val="tx1"/>
                          </a:solidFill>
                        </a:rPr>
                        <a:t>st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</a:rPr>
                        <a:t> Line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(n = 9)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200" b="1" dirty="0"/>
                        <a:t>Median</a:t>
                      </a:r>
                      <a:r>
                        <a:rPr lang="en-US" sz="1200" b="1" baseline="0" dirty="0"/>
                        <a:t> Time to AR (days)</a:t>
                      </a:r>
                      <a:endParaRPr lang="en-US" sz="1200" b="1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dirty="0"/>
                        <a:t>356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0" dirty="0"/>
                        <a:t>232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996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ea typeface="Times New Roman"/>
                        </a:rPr>
                        <a:t>p-=0.017,</a:t>
                      </a:r>
                      <a:r>
                        <a:rPr lang="en-US" sz="1200" b="1" baseline="0" dirty="0">
                          <a:ea typeface="Times New Roman"/>
                        </a:rPr>
                        <a:t> </a:t>
                      </a:r>
                      <a:r>
                        <a:rPr lang="en-US" sz="1200" b="1" dirty="0">
                          <a:ea typeface="Times New Roman"/>
                        </a:rPr>
                        <a:t>log-rank test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718801" y="6025805"/>
          <a:ext cx="786618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4412">
                  <a:extLst>
                    <a:ext uri="{9D8B030D-6E8A-4147-A177-3AD203B41FA5}">
                      <a16:colId xmlns:a16="http://schemas.microsoft.com/office/drawing/2014/main" val="1932251005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2761234456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4138875285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2645074896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3339680404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3566411755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2166893059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1797514107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3071416199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3241537101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1969254590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961378872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113170986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3633419100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310182146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1597795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408789" y="6057336"/>
            <a:ext cx="1418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Number at Risk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2718802" y="6365773"/>
          <a:ext cx="262206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4412">
                  <a:extLst>
                    <a:ext uri="{9D8B030D-6E8A-4147-A177-3AD203B41FA5}">
                      <a16:colId xmlns:a16="http://schemas.microsoft.com/office/drawing/2014/main" val="1932251005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2761234456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4138875285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2645074896"/>
                    </a:ext>
                  </a:extLst>
                </a:gridCol>
                <a:gridCol w="524412">
                  <a:extLst>
                    <a:ext uri="{9D8B030D-6E8A-4147-A177-3AD203B41FA5}">
                      <a16:colId xmlns:a16="http://schemas.microsoft.com/office/drawing/2014/main" val="33396804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</a:t>
                      </a:r>
                      <a:endParaRPr lang="en-US" sz="14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  <a:endParaRPr lang="en-US" sz="14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1597795"/>
                  </a:ext>
                </a:extLst>
              </a:tr>
            </a:tbl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/>
          </p:nvPr>
        </p:nvGraphicFramePr>
        <p:xfrm>
          <a:off x="1658523" y="-87376"/>
          <a:ext cx="9021200" cy="6370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4" name="Prism 7" r:id="rId4" imgW="3599183" imgH="2541689" progId="Prism7.Document">
                  <p:embed/>
                </p:oleObj>
              </mc:Choice>
              <mc:Fallback>
                <p:oleObj name="Prism 7" r:id="rId4" imgW="3599183" imgH="2541689" progId="Prism7.Document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58523" y="-87376"/>
                        <a:ext cx="9021200" cy="63709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355436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15427</TotalTime>
  <Words>91</Words>
  <Application>Microsoft Office PowerPoint</Application>
  <PresentationFormat>Widescreen</PresentationFormat>
  <Paragraphs>30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1_Office Theme</vt:lpstr>
      <vt:lpstr>Prism 7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Wurtz, Anna</dc:creator>
  <cp:lastModifiedBy>Gettinger, Scott</cp:lastModifiedBy>
  <cp:revision>118</cp:revision>
  <cp:lastPrinted>2017-05-18T14:51:59Z</cp:lastPrinted>
  <dcterms:created xsi:type="dcterms:W3CDTF">2017-01-27T20:01:48Z</dcterms:created>
  <dcterms:modified xsi:type="dcterms:W3CDTF">2018-01-29T21:59:44Z</dcterms:modified>
</cp:coreProperties>
</file>