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3.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notesSlides/notesSlide4.xml" ContentType="application/vnd.openxmlformats-officedocument.presentationml.notesSlide+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97" r:id="rId2"/>
    <p:sldId id="292" r:id="rId3"/>
    <p:sldId id="286" r:id="rId4"/>
    <p:sldId id="294" r:id="rId5"/>
    <p:sldId id="269" r:id="rId6"/>
    <p:sldId id="296" r:id="rId7"/>
  </p:sldIdLst>
  <p:sldSz cx="6858000" cy="9144000" type="letter"/>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696" userDrawn="1">
          <p15:clr>
            <a:srgbClr val="A4A3A4"/>
          </p15:clr>
        </p15:guide>
        <p15:guide id="2" pos="29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FF3300"/>
    <a:srgbClr val="3A06F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63" autoAdjust="0"/>
    <p:restoredTop sz="88863" autoAdjust="0"/>
  </p:normalViewPr>
  <p:slideViewPr>
    <p:cSldViewPr snapToGrid="0">
      <p:cViewPr>
        <p:scale>
          <a:sx n="75" d="100"/>
          <a:sy n="75" d="100"/>
        </p:scale>
        <p:origin x="-2850" y="60"/>
      </p:cViewPr>
      <p:guideLst>
        <p:guide orient="horz" pos="5759"/>
        <p:guide pos="268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file:///C:\Users\John\Desktop\Lizzie%20data\Mouse%20weights%20and%20survival%20analyses\Expt%202013-24%20nude%20PK%20mouse%20weights.xls" TargetMode="External"/></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12.xml.rels><?xml version="1.0" encoding="UTF-8" standalone="yes"?>
<Relationships xmlns="http://schemas.openxmlformats.org/package/2006/relationships"><Relationship Id="rId1" Type="http://schemas.openxmlformats.org/officeDocument/2006/relationships/oleObject" Target="file:///C:\Users\John\Desktop\Lizzie%20data\Pharmacokinetics\Sorafenib%20and%20N-oxide%20tumor%20and%20liver%20concentrations%20Sept%208%202014.xlsx" TargetMode="External"/></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2.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ohn\Desktop\Lizzie%20data\beta%20hCG-creatinine%20assays\Expt%202011-02%20normalized%20hCG.xls"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1" Type="http://schemas.openxmlformats.org/officeDocument/2006/relationships/oleObject" Target="file:///C:\Users\John\Desktop\Lizzie%20data\Pharmacokinetics\Expt%202013-24%20Additional%20PK%20tumor%20burden%20analyses.xlsx" TargetMode="Externa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714539395087313"/>
          <c:y val="5.0069925234203623E-2"/>
          <c:w val="0.79198502644033475"/>
          <c:h val="0.78453949784411214"/>
        </c:manualLayout>
      </c:layout>
      <c:scatterChart>
        <c:scatterStyle val="lineMarker"/>
        <c:varyColors val="0"/>
        <c:ser>
          <c:idx val="0"/>
          <c:order val="0"/>
          <c:tx>
            <c:v>Vehicle control</c:v>
          </c:tx>
          <c:spPr>
            <a:ln w="19050" cap="rnd">
              <a:solidFill>
                <a:srgbClr val="3A06F8"/>
              </a:solidFill>
              <a:prstDash val="dash"/>
              <a:round/>
            </a:ln>
            <a:effectLst/>
          </c:spPr>
          <c:marker>
            <c:symbol val="circle"/>
            <c:size val="5"/>
            <c:spPr>
              <a:solidFill>
                <a:srgbClr val="3A06F8"/>
              </a:solidFill>
              <a:ln w="9525">
                <a:solidFill>
                  <a:srgbClr val="3A06F8"/>
                </a:solidFill>
              </a:ln>
              <a:effectLst/>
            </c:spPr>
          </c:marker>
          <c:errBars>
            <c:errDir val="y"/>
            <c:errBarType val="both"/>
            <c:errValType val="cust"/>
            <c:noEndCap val="0"/>
            <c:plus>
              <c:numRef>
                <c:f>'For Publication'!$B$11:$G$11</c:f>
                <c:numCache>
                  <c:formatCode>General</c:formatCode>
                  <c:ptCount val="6"/>
                  <c:pt idx="0">
                    <c:v>3.231746100919012</c:v>
                  </c:pt>
                  <c:pt idx="1">
                    <c:v>14.957757402746157</c:v>
                  </c:pt>
                  <c:pt idx="2">
                    <c:v>43.105965077508408</c:v>
                  </c:pt>
                  <c:pt idx="3">
                    <c:v>266.623945973481</c:v>
                  </c:pt>
                  <c:pt idx="4">
                    <c:v>141.01969864062485</c:v>
                  </c:pt>
                </c:numCache>
              </c:numRef>
            </c:plus>
            <c:minus>
              <c:numRef>
                <c:f>'For Publication'!$B$11:$G$11</c:f>
                <c:numCache>
                  <c:formatCode>General</c:formatCode>
                  <c:ptCount val="6"/>
                  <c:pt idx="0">
                    <c:v>3.231746100919012</c:v>
                  </c:pt>
                  <c:pt idx="1">
                    <c:v>14.957757402746157</c:v>
                  </c:pt>
                  <c:pt idx="2">
                    <c:v>43.105965077508408</c:v>
                  </c:pt>
                  <c:pt idx="3">
                    <c:v>266.623945973481</c:v>
                  </c:pt>
                  <c:pt idx="4">
                    <c:v>141.01969864062485</c:v>
                  </c:pt>
                </c:numCache>
              </c:numRef>
            </c:minus>
            <c:spPr>
              <a:ln w="3175">
                <a:solidFill>
                  <a:srgbClr val="333333"/>
                </a:solidFill>
                <a:prstDash val="solid"/>
              </a:ln>
            </c:spPr>
          </c:errBars>
          <c:xVal>
            <c:numRef>
              <c:f>'For Publication'!$B$4:$N$4</c:f>
              <c:numCache>
                <c:formatCode>General</c:formatCode>
                <c:ptCount val="13"/>
                <c:pt idx="0">
                  <c:v>0</c:v>
                </c:pt>
                <c:pt idx="1">
                  <c:v>7</c:v>
                </c:pt>
                <c:pt idx="2">
                  <c:v>14</c:v>
                </c:pt>
                <c:pt idx="3">
                  <c:v>21</c:v>
                </c:pt>
                <c:pt idx="4">
                  <c:v>28</c:v>
                </c:pt>
                <c:pt idx="5">
                  <c:v>35</c:v>
                </c:pt>
                <c:pt idx="6">
                  <c:v>42</c:v>
                </c:pt>
                <c:pt idx="7">
                  <c:v>49</c:v>
                </c:pt>
                <c:pt idx="8">
                  <c:v>56</c:v>
                </c:pt>
                <c:pt idx="9">
                  <c:v>63</c:v>
                </c:pt>
                <c:pt idx="10">
                  <c:v>70</c:v>
                </c:pt>
                <c:pt idx="11">
                  <c:v>77</c:v>
                </c:pt>
                <c:pt idx="12">
                  <c:v>84</c:v>
                </c:pt>
              </c:numCache>
            </c:numRef>
          </c:xVal>
          <c:yVal>
            <c:numRef>
              <c:f>'For Publication'!$B$10:$G$10</c:f>
              <c:numCache>
                <c:formatCode>General</c:formatCode>
                <c:ptCount val="6"/>
                <c:pt idx="0">
                  <c:v>6.3849922432437118</c:v>
                </c:pt>
                <c:pt idx="1">
                  <c:v>31.965589357561253</c:v>
                </c:pt>
                <c:pt idx="2">
                  <c:v>80.470483932033986</c:v>
                </c:pt>
                <c:pt idx="3">
                  <c:v>388.25353979989643</c:v>
                </c:pt>
                <c:pt idx="4">
                  <c:v>671.52947464062504</c:v>
                </c:pt>
              </c:numCache>
            </c:numRef>
          </c:yVal>
          <c:smooth val="0"/>
        </c:ser>
        <c:ser>
          <c:idx val="1"/>
          <c:order val="1"/>
          <c:tx>
            <c:v>Sorafenib (30 mg/kg)</c:v>
          </c:tx>
          <c:spPr>
            <a:ln w="19050" cap="rnd">
              <a:solidFill>
                <a:srgbClr val="FF0000"/>
              </a:solidFill>
              <a:round/>
            </a:ln>
            <a:effectLst/>
          </c:spPr>
          <c:marker>
            <c:symbol val="square"/>
            <c:size val="5"/>
            <c:spPr>
              <a:solidFill>
                <a:srgbClr val="FF0000"/>
              </a:solidFill>
            </c:spPr>
          </c:marker>
          <c:errBars>
            <c:errDir val="y"/>
            <c:errBarType val="both"/>
            <c:errValType val="cust"/>
            <c:noEndCap val="0"/>
            <c:plus>
              <c:numRef>
                <c:f>'For Publication'!$Q$24:$AC$24</c:f>
                <c:numCache>
                  <c:formatCode>General</c:formatCode>
                  <c:ptCount val="13"/>
                  <c:pt idx="0">
                    <c:v>1.4903577730765603</c:v>
                  </c:pt>
                  <c:pt idx="1">
                    <c:v>2.9065056336802173</c:v>
                  </c:pt>
                  <c:pt idx="2">
                    <c:v>6.9565649737817123</c:v>
                  </c:pt>
                  <c:pt idx="3">
                    <c:v>8.0107717112173589</c:v>
                  </c:pt>
                  <c:pt idx="4">
                    <c:v>9.007571898268429</c:v>
                  </c:pt>
                  <c:pt idx="5">
                    <c:v>7.424077831966855</c:v>
                  </c:pt>
                  <c:pt idx="6">
                    <c:v>14.478653227485974</c:v>
                  </c:pt>
                  <c:pt idx="7">
                    <c:v>27.208199739138578</c:v>
                  </c:pt>
                  <c:pt idx="8">
                    <c:v>47.369251389047029</c:v>
                  </c:pt>
                  <c:pt idx="9">
                    <c:v>129.12800241139033</c:v>
                  </c:pt>
                  <c:pt idx="10">
                    <c:v>74.229711403745867</c:v>
                  </c:pt>
                  <c:pt idx="11">
                    <c:v>103.22697288965347</c:v>
                  </c:pt>
                  <c:pt idx="12">
                    <c:v>75.010884221307734</c:v>
                  </c:pt>
                </c:numCache>
              </c:numRef>
            </c:plus>
            <c:minus>
              <c:numRef>
                <c:f>'For Publication'!$Q$24:$AC$24</c:f>
                <c:numCache>
                  <c:formatCode>General</c:formatCode>
                  <c:ptCount val="13"/>
                  <c:pt idx="0">
                    <c:v>1.4903577730765603</c:v>
                  </c:pt>
                  <c:pt idx="1">
                    <c:v>2.9065056336802173</c:v>
                  </c:pt>
                  <c:pt idx="2">
                    <c:v>6.9565649737817123</c:v>
                  </c:pt>
                  <c:pt idx="3">
                    <c:v>8.0107717112173589</c:v>
                  </c:pt>
                  <c:pt idx="4">
                    <c:v>9.007571898268429</c:v>
                  </c:pt>
                  <c:pt idx="5">
                    <c:v>7.424077831966855</c:v>
                  </c:pt>
                  <c:pt idx="6">
                    <c:v>14.478653227485974</c:v>
                  </c:pt>
                  <c:pt idx="7">
                    <c:v>27.208199739138578</c:v>
                  </c:pt>
                  <c:pt idx="8">
                    <c:v>47.369251389047029</c:v>
                  </c:pt>
                  <c:pt idx="9">
                    <c:v>129.12800241139033</c:v>
                  </c:pt>
                  <c:pt idx="10">
                    <c:v>74.229711403745867</c:v>
                  </c:pt>
                  <c:pt idx="11">
                    <c:v>103.22697288965347</c:v>
                  </c:pt>
                  <c:pt idx="12">
                    <c:v>75.010884221307734</c:v>
                  </c:pt>
                </c:numCache>
              </c:numRef>
            </c:minus>
            <c:spPr>
              <a:ln w="3175">
                <a:solidFill>
                  <a:srgbClr val="333333"/>
                </a:solidFill>
                <a:prstDash val="solid"/>
              </a:ln>
            </c:spPr>
          </c:errBars>
          <c:xVal>
            <c:numRef>
              <c:f>'For Publication'!$B$4:$N$4</c:f>
              <c:numCache>
                <c:formatCode>General</c:formatCode>
                <c:ptCount val="13"/>
                <c:pt idx="0">
                  <c:v>0</c:v>
                </c:pt>
                <c:pt idx="1">
                  <c:v>7</c:v>
                </c:pt>
                <c:pt idx="2">
                  <c:v>14</c:v>
                </c:pt>
                <c:pt idx="3">
                  <c:v>21</c:v>
                </c:pt>
                <c:pt idx="4">
                  <c:v>28</c:v>
                </c:pt>
                <c:pt idx="5">
                  <c:v>35</c:v>
                </c:pt>
                <c:pt idx="6">
                  <c:v>42</c:v>
                </c:pt>
                <c:pt idx="7">
                  <c:v>49</c:v>
                </c:pt>
                <c:pt idx="8">
                  <c:v>56</c:v>
                </c:pt>
                <c:pt idx="9">
                  <c:v>63</c:v>
                </c:pt>
                <c:pt idx="10">
                  <c:v>70</c:v>
                </c:pt>
                <c:pt idx="11">
                  <c:v>77</c:v>
                </c:pt>
                <c:pt idx="12">
                  <c:v>84</c:v>
                </c:pt>
              </c:numCache>
            </c:numRef>
          </c:xVal>
          <c:yVal>
            <c:numRef>
              <c:f>'For Publication'!$Q$23:$AC$23</c:f>
              <c:numCache>
                <c:formatCode>General</c:formatCode>
                <c:ptCount val="13"/>
                <c:pt idx="0">
                  <c:v>3.4711622267969466</c:v>
                </c:pt>
                <c:pt idx="1">
                  <c:v>23.738877523678397</c:v>
                </c:pt>
                <c:pt idx="2">
                  <c:v>29.02748763413468</c:v>
                </c:pt>
                <c:pt idx="3">
                  <c:v>43.638508026243166</c:v>
                </c:pt>
                <c:pt idx="4">
                  <c:v>52.399949787467577</c:v>
                </c:pt>
                <c:pt idx="5">
                  <c:v>43.876568135234436</c:v>
                </c:pt>
                <c:pt idx="6">
                  <c:v>111.91041479573956</c:v>
                </c:pt>
                <c:pt idx="7">
                  <c:v>141.8492917899593</c:v>
                </c:pt>
                <c:pt idx="8">
                  <c:v>301.90454219981353</c:v>
                </c:pt>
                <c:pt idx="9">
                  <c:v>493.84359154263893</c:v>
                </c:pt>
                <c:pt idx="10">
                  <c:v>539.96499230492998</c:v>
                </c:pt>
                <c:pt idx="11">
                  <c:v>389.43829700512322</c:v>
                </c:pt>
                <c:pt idx="12">
                  <c:v>221.6405823030303</c:v>
                </c:pt>
              </c:numCache>
            </c:numRef>
          </c:yVal>
          <c:smooth val="0"/>
        </c:ser>
        <c:ser>
          <c:idx val="2"/>
          <c:order val="2"/>
          <c:tx>
            <c:v>Sorafenib treatment interval</c:v>
          </c:tx>
          <c:spPr>
            <a:ln w="38100" cap="rnd">
              <a:solidFill>
                <a:schemeClr val="bg1">
                  <a:lumMod val="65000"/>
                </a:schemeClr>
              </a:solidFill>
              <a:round/>
            </a:ln>
            <a:effectLst/>
          </c:spPr>
          <c:marker>
            <c:symbol val="none"/>
          </c:marker>
          <c:xVal>
            <c:numRef>
              <c:f>'For Publication'!$A$45:$B$45</c:f>
              <c:numCache>
                <c:formatCode>General</c:formatCode>
                <c:ptCount val="2"/>
                <c:pt idx="0">
                  <c:v>0</c:v>
                </c:pt>
                <c:pt idx="1">
                  <c:v>19</c:v>
                </c:pt>
              </c:numCache>
            </c:numRef>
          </c:xVal>
          <c:yVal>
            <c:numRef>
              <c:f>'For Publication'!$A$46:$B$46</c:f>
              <c:numCache>
                <c:formatCode>General</c:formatCode>
                <c:ptCount val="2"/>
                <c:pt idx="0">
                  <c:v>900</c:v>
                </c:pt>
                <c:pt idx="1">
                  <c:v>900</c:v>
                </c:pt>
              </c:numCache>
            </c:numRef>
          </c:yVal>
          <c:smooth val="0"/>
        </c:ser>
        <c:ser>
          <c:idx val="3"/>
          <c:order val="3"/>
          <c:tx>
            <c:v>seg 2</c:v>
          </c:tx>
          <c:spPr>
            <a:ln w="38100" cap="rnd">
              <a:solidFill>
                <a:schemeClr val="bg1">
                  <a:lumMod val="65000"/>
                </a:schemeClr>
              </a:solidFill>
              <a:round/>
            </a:ln>
            <a:effectLst/>
          </c:spPr>
          <c:marker>
            <c:symbol val="none"/>
          </c:marker>
          <c:xVal>
            <c:numRef>
              <c:f>'For Publication'!$C$45:$D$45</c:f>
              <c:numCache>
                <c:formatCode>General</c:formatCode>
                <c:ptCount val="2"/>
                <c:pt idx="0">
                  <c:v>24</c:v>
                </c:pt>
                <c:pt idx="1">
                  <c:v>41</c:v>
                </c:pt>
              </c:numCache>
            </c:numRef>
          </c:xVal>
          <c:yVal>
            <c:numRef>
              <c:f>'For Publication'!$C$46:$D$46</c:f>
              <c:numCache>
                <c:formatCode>General</c:formatCode>
                <c:ptCount val="2"/>
                <c:pt idx="0">
                  <c:v>900</c:v>
                </c:pt>
                <c:pt idx="1">
                  <c:v>900</c:v>
                </c:pt>
              </c:numCache>
            </c:numRef>
          </c:yVal>
          <c:smooth val="0"/>
        </c:ser>
        <c:ser>
          <c:idx val="4"/>
          <c:order val="4"/>
          <c:tx>
            <c:v>seg 3</c:v>
          </c:tx>
          <c:spPr>
            <a:ln w="38100" cap="rnd">
              <a:solidFill>
                <a:schemeClr val="bg1">
                  <a:lumMod val="65000"/>
                </a:schemeClr>
              </a:solidFill>
              <a:round/>
            </a:ln>
            <a:effectLst/>
          </c:spPr>
          <c:marker>
            <c:symbol val="none"/>
          </c:marker>
          <c:xVal>
            <c:numRef>
              <c:f>'For Publication'!$E$45:$F$45</c:f>
              <c:numCache>
                <c:formatCode>General</c:formatCode>
                <c:ptCount val="2"/>
                <c:pt idx="0">
                  <c:v>47</c:v>
                </c:pt>
                <c:pt idx="1">
                  <c:v>58</c:v>
                </c:pt>
              </c:numCache>
            </c:numRef>
          </c:xVal>
          <c:yVal>
            <c:numRef>
              <c:f>'For Publication'!$E$46:$F$46</c:f>
              <c:numCache>
                <c:formatCode>General</c:formatCode>
                <c:ptCount val="2"/>
                <c:pt idx="0">
                  <c:v>900</c:v>
                </c:pt>
                <c:pt idx="1">
                  <c:v>900</c:v>
                </c:pt>
              </c:numCache>
            </c:numRef>
          </c:yVal>
          <c:smooth val="0"/>
        </c:ser>
        <c:ser>
          <c:idx val="5"/>
          <c:order val="5"/>
          <c:tx>
            <c:v>seg 4</c:v>
          </c:tx>
          <c:spPr>
            <a:ln w="38100" cap="rnd">
              <a:solidFill>
                <a:schemeClr val="bg1">
                  <a:lumMod val="65000"/>
                </a:schemeClr>
              </a:solidFill>
              <a:round/>
            </a:ln>
            <a:effectLst/>
          </c:spPr>
          <c:marker>
            <c:symbol val="none"/>
          </c:marker>
          <c:xVal>
            <c:numRef>
              <c:f>'For Publication'!$G$45:$H$45</c:f>
              <c:numCache>
                <c:formatCode>General</c:formatCode>
                <c:ptCount val="2"/>
                <c:pt idx="0">
                  <c:v>63</c:v>
                </c:pt>
                <c:pt idx="1">
                  <c:v>69</c:v>
                </c:pt>
              </c:numCache>
            </c:numRef>
          </c:xVal>
          <c:yVal>
            <c:numRef>
              <c:f>'For Publication'!$G$46:$H$46</c:f>
              <c:numCache>
                <c:formatCode>General</c:formatCode>
                <c:ptCount val="2"/>
                <c:pt idx="0">
                  <c:v>900</c:v>
                </c:pt>
                <c:pt idx="1">
                  <c:v>900</c:v>
                </c:pt>
              </c:numCache>
            </c:numRef>
          </c:yVal>
          <c:smooth val="0"/>
        </c:ser>
        <c:ser>
          <c:idx val="6"/>
          <c:order val="6"/>
          <c:tx>
            <c:v>seg 5</c:v>
          </c:tx>
          <c:spPr>
            <a:ln w="38100" cap="rnd">
              <a:solidFill>
                <a:schemeClr val="bg1">
                  <a:lumMod val="65000"/>
                </a:schemeClr>
              </a:solidFill>
              <a:round/>
            </a:ln>
            <a:effectLst/>
          </c:spPr>
          <c:marker>
            <c:symbol val="none"/>
          </c:marker>
          <c:xVal>
            <c:numRef>
              <c:f>'For Publication'!$I$45:$J$45</c:f>
              <c:numCache>
                <c:formatCode>General</c:formatCode>
                <c:ptCount val="2"/>
                <c:pt idx="0">
                  <c:v>73</c:v>
                </c:pt>
                <c:pt idx="1">
                  <c:v>76</c:v>
                </c:pt>
              </c:numCache>
            </c:numRef>
          </c:xVal>
          <c:yVal>
            <c:numRef>
              <c:f>'For Publication'!$I$46:$J$46</c:f>
              <c:numCache>
                <c:formatCode>General</c:formatCode>
                <c:ptCount val="2"/>
                <c:pt idx="0">
                  <c:v>900</c:v>
                </c:pt>
                <c:pt idx="1">
                  <c:v>900</c:v>
                </c:pt>
              </c:numCache>
            </c:numRef>
          </c:yVal>
          <c:smooth val="0"/>
        </c:ser>
        <c:ser>
          <c:idx val="7"/>
          <c:order val="7"/>
          <c:tx>
            <c:v>seg 6</c:v>
          </c:tx>
          <c:spPr>
            <a:ln w="38100" cap="rnd">
              <a:solidFill>
                <a:schemeClr val="bg1">
                  <a:lumMod val="65000"/>
                </a:schemeClr>
              </a:solidFill>
              <a:round/>
            </a:ln>
            <a:effectLst/>
          </c:spPr>
          <c:marker>
            <c:symbol val="none"/>
          </c:marker>
          <c:xVal>
            <c:numRef>
              <c:f>'For Publication'!$K$45:$L$45</c:f>
              <c:numCache>
                <c:formatCode>General</c:formatCode>
                <c:ptCount val="2"/>
                <c:pt idx="0">
                  <c:v>80</c:v>
                </c:pt>
                <c:pt idx="1">
                  <c:v>86</c:v>
                </c:pt>
              </c:numCache>
            </c:numRef>
          </c:xVal>
          <c:yVal>
            <c:numRef>
              <c:f>'For Publication'!$K$46:$L$46</c:f>
              <c:numCache>
                <c:formatCode>General</c:formatCode>
                <c:ptCount val="2"/>
                <c:pt idx="0">
                  <c:v>900</c:v>
                </c:pt>
                <c:pt idx="1">
                  <c:v>900</c:v>
                </c:pt>
              </c:numCache>
            </c:numRef>
          </c:yVal>
          <c:smooth val="0"/>
        </c:ser>
        <c:dLbls>
          <c:showLegendKey val="0"/>
          <c:showVal val="0"/>
          <c:showCatName val="0"/>
          <c:showSerName val="0"/>
          <c:showPercent val="0"/>
          <c:showBubbleSize val="0"/>
        </c:dLbls>
        <c:axId val="55745152"/>
        <c:axId val="55759616"/>
      </c:scatterChart>
      <c:valAx>
        <c:axId val="55745152"/>
        <c:scaling>
          <c:orientation val="minMax"/>
          <c:max val="86"/>
          <c:min val="0"/>
        </c:scaling>
        <c:delete val="0"/>
        <c:axPos val="b"/>
        <c:title>
          <c:tx>
            <c:rich>
              <a:bodyPr/>
              <a:lstStyle/>
              <a:p>
                <a:pPr>
                  <a:defRPr sz="1000" b="0" i="0" u="none" strike="noStrike" baseline="0">
                    <a:solidFill>
                      <a:srgbClr val="333333"/>
                    </a:solidFill>
                    <a:latin typeface="Times New Roman"/>
                    <a:ea typeface="Times New Roman"/>
                    <a:cs typeface="Times New Roman"/>
                  </a:defRPr>
                </a:pPr>
                <a:r>
                  <a:rPr lang="en-US" dirty="0"/>
                  <a:t>day of </a:t>
                </a:r>
                <a:r>
                  <a:rPr lang="en-US" dirty="0" smtClean="0"/>
                  <a:t>therapy</a:t>
                </a:r>
                <a:endParaRPr lang="en-US" dirty="0"/>
              </a:p>
            </c:rich>
          </c:tx>
          <c:layout>
            <c:manualLayout>
              <c:xMode val="edge"/>
              <c:yMode val="edge"/>
              <c:x val="0.41283212081711262"/>
              <c:y val="0.91571754561607632"/>
            </c:manualLayout>
          </c:layout>
          <c:overlay val="0"/>
          <c:spPr>
            <a:noFill/>
            <a:ln w="25400">
              <a:noFill/>
            </a:ln>
          </c:spPr>
        </c:title>
        <c:numFmt formatCode="General" sourceLinked="1"/>
        <c:majorTickMark val="out"/>
        <c:minorTickMark val="none"/>
        <c:tickLblPos val="nextTo"/>
        <c:spPr>
          <a:noFill/>
          <a:ln w="9525" cap="flat" cmpd="sng" algn="ctr">
            <a:solidFill>
              <a:schemeClr val="tx1"/>
            </a:solidFill>
            <a:round/>
          </a:ln>
          <a:effectLst/>
        </c:spPr>
        <c:txPr>
          <a:bodyPr rot="0" vert="horz"/>
          <a:lstStyle/>
          <a:p>
            <a:pPr>
              <a:defRPr sz="900" b="0" i="0" u="none" strike="noStrike" baseline="0">
                <a:solidFill>
                  <a:srgbClr val="333333"/>
                </a:solidFill>
                <a:latin typeface="Times New Roman"/>
                <a:ea typeface="Times New Roman"/>
                <a:cs typeface="Times New Roman"/>
              </a:defRPr>
            </a:pPr>
            <a:endParaRPr lang="en-US"/>
          </a:p>
        </c:txPr>
        <c:crossAx val="55759616"/>
        <c:crosses val="autoZero"/>
        <c:crossBetween val="midCat"/>
        <c:majorUnit val="10"/>
      </c:valAx>
      <c:valAx>
        <c:axId val="55759616"/>
        <c:scaling>
          <c:orientation val="minMax"/>
          <c:max val="920"/>
          <c:min val="0"/>
        </c:scaling>
        <c:delete val="0"/>
        <c:axPos val="l"/>
        <c:title>
          <c:tx>
            <c:rich>
              <a:bodyPr/>
              <a:lstStyle/>
              <a:p>
                <a:pPr>
                  <a:defRPr sz="900" b="0" i="0" u="none" strike="noStrike" baseline="0">
                    <a:solidFill>
                      <a:srgbClr val="333333"/>
                    </a:solidFill>
                    <a:latin typeface="Times New Roman"/>
                    <a:ea typeface="Times New Roman"/>
                    <a:cs typeface="Times New Roman"/>
                  </a:defRPr>
                </a:pPr>
                <a:r>
                  <a:rPr lang="en-US" sz="900" baseline="0" dirty="0" smtClean="0"/>
                  <a:t>urinary h</a:t>
                </a:r>
                <a:r>
                  <a:rPr lang="en-US" sz="900" dirty="0" smtClean="0"/>
                  <a:t>CG/creatinine</a:t>
                </a:r>
                <a:r>
                  <a:rPr lang="en-US" sz="900" baseline="0" dirty="0" smtClean="0"/>
                  <a:t> (</a:t>
                </a:r>
                <a:r>
                  <a:rPr lang="en-US" sz="900" baseline="0" dirty="0" err="1" smtClean="0"/>
                  <a:t>mIU</a:t>
                </a:r>
                <a:r>
                  <a:rPr lang="en-US" sz="900" baseline="0" dirty="0" smtClean="0"/>
                  <a:t>/mg)</a:t>
                </a:r>
                <a:endParaRPr lang="en-US" sz="900" dirty="0"/>
              </a:p>
            </c:rich>
          </c:tx>
          <c:layout>
            <c:manualLayout>
              <c:xMode val="edge"/>
              <c:yMode val="edge"/>
              <c:x val="1.1677022745369187E-2"/>
              <c:y val="0.14446902563210248"/>
            </c:manualLayout>
          </c:layout>
          <c:overlay val="0"/>
          <c:spPr>
            <a:noFill/>
            <a:ln w="25400">
              <a:noFill/>
            </a:ln>
          </c:spPr>
        </c:title>
        <c:numFmt formatCode="General" sourceLinked="1"/>
        <c:majorTickMark val="out"/>
        <c:minorTickMark val="none"/>
        <c:tickLblPos val="nextTo"/>
        <c:spPr>
          <a:noFill/>
          <a:ln w="9525" cap="flat" cmpd="sng" algn="ctr">
            <a:solidFill>
              <a:schemeClr val="tx1"/>
            </a:solidFill>
            <a:round/>
          </a:ln>
          <a:effectLst/>
        </c:spPr>
        <c:txPr>
          <a:bodyPr rot="0" vert="horz"/>
          <a:lstStyle/>
          <a:p>
            <a:pPr>
              <a:defRPr sz="900" b="0" i="0" u="none" strike="noStrike" baseline="0">
                <a:solidFill>
                  <a:srgbClr val="333333"/>
                </a:solidFill>
                <a:latin typeface="Times New Roman"/>
                <a:ea typeface="Times New Roman"/>
                <a:cs typeface="Times New Roman"/>
              </a:defRPr>
            </a:pPr>
            <a:endParaRPr lang="en-US"/>
          </a:p>
        </c:txPr>
        <c:crossAx val="55745152"/>
        <c:crosses val="autoZero"/>
        <c:crossBetween val="midCat"/>
      </c:valAx>
      <c:spPr>
        <a:noFill/>
        <a:ln w="25400">
          <a:noFill/>
        </a:ln>
      </c:spPr>
    </c:plotArea>
    <c:legend>
      <c:legendPos val="t"/>
      <c:legendEntry>
        <c:idx val="3"/>
        <c:delete val="1"/>
      </c:legendEntry>
      <c:legendEntry>
        <c:idx val="4"/>
        <c:delete val="1"/>
      </c:legendEntry>
      <c:legendEntry>
        <c:idx val="5"/>
        <c:delete val="1"/>
      </c:legendEntry>
      <c:legendEntry>
        <c:idx val="6"/>
        <c:delete val="1"/>
      </c:legendEntry>
      <c:legendEntry>
        <c:idx val="7"/>
        <c:delete val="1"/>
      </c:legendEntry>
      <c:layout>
        <c:manualLayout>
          <c:xMode val="edge"/>
          <c:yMode val="edge"/>
          <c:x val="0.43399183468992925"/>
          <c:y val="8.5485032591518864E-2"/>
          <c:w val="0.56068829685624444"/>
          <c:h val="0.19464669098939824"/>
        </c:manualLayout>
      </c:layout>
      <c:overlay val="0"/>
      <c:spPr>
        <a:noFill/>
        <a:ln w="25400">
          <a:noFill/>
        </a:ln>
      </c:spPr>
      <c:txPr>
        <a:bodyPr/>
        <a:lstStyle/>
        <a:p>
          <a:pPr>
            <a:defRPr sz="825" b="0" i="0" u="none" strike="noStrike" baseline="0">
              <a:solidFill>
                <a:srgbClr val="333333"/>
              </a:solidFill>
              <a:latin typeface="Times New Roman"/>
              <a:ea typeface="Times New Roman"/>
              <a:cs typeface="Times New Roman"/>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000" b="0" i="0" u="none" strike="noStrike" baseline="0">
          <a:solidFill>
            <a:srgbClr val="000000"/>
          </a:solidFill>
          <a:latin typeface="Times New Roman"/>
          <a:ea typeface="Times New Roman"/>
          <a:cs typeface="Times New Roman"/>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98533067715965"/>
          <c:y val="3.3465533522190748E-2"/>
          <c:w val="0.72299939083620079"/>
          <c:h val="0.72094479610757578"/>
        </c:manualLayout>
      </c:layout>
      <c:scatterChart>
        <c:scatterStyle val="lineMarker"/>
        <c:varyColors val="0"/>
        <c:ser>
          <c:idx val="0"/>
          <c:order val="0"/>
          <c:tx>
            <c:v>HCC - 30 mg/kg sorafenib</c:v>
          </c:tx>
          <c:spPr>
            <a:ln w="12700">
              <a:solidFill>
                <a:srgbClr val="FF0000"/>
              </a:solidFill>
            </a:ln>
          </c:spPr>
          <c:marker>
            <c:symbol val="square"/>
            <c:size val="3"/>
            <c:spPr>
              <a:solidFill>
                <a:srgbClr val="FF0000"/>
              </a:solidFill>
              <a:ln>
                <a:solidFill>
                  <a:srgbClr val="FF0000"/>
                </a:solidFill>
              </a:ln>
            </c:spPr>
          </c:marker>
          <c:errBars>
            <c:errDir val="y"/>
            <c:errBarType val="both"/>
            <c:errValType val="cust"/>
            <c:noEndCap val="0"/>
            <c:plus>
              <c:numRef>
                <c:f>'% weight loss'!$B$31:$U$31</c:f>
                <c:numCache>
                  <c:formatCode>General</c:formatCode>
                  <c:ptCount val="20"/>
                  <c:pt idx="0">
                    <c:v>4.992036408320584E-3</c:v>
                  </c:pt>
                  <c:pt idx="1">
                    <c:v>6.7672786855726228E-3</c:v>
                  </c:pt>
                  <c:pt idx="2">
                    <c:v>6.6332818278690394E-3</c:v>
                  </c:pt>
                  <c:pt idx="3">
                    <c:v>4.6260218603794917E-3</c:v>
                  </c:pt>
                  <c:pt idx="4">
                    <c:v>0</c:v>
                  </c:pt>
                  <c:pt idx="5">
                    <c:v>4.796034389058422E-3</c:v>
                  </c:pt>
                  <c:pt idx="6">
                    <c:v>9.8103964818042882E-3</c:v>
                  </c:pt>
                  <c:pt idx="7">
                    <c:v>1.0796069099655234E-2</c:v>
                  </c:pt>
                  <c:pt idx="8">
                    <c:v>1.2078084099389914E-2</c:v>
                  </c:pt>
                  <c:pt idx="9">
                    <c:v>1.2311331944534152E-2</c:v>
                  </c:pt>
                  <c:pt idx="10">
                    <c:v>1.2918450238448249E-2</c:v>
                  </c:pt>
                  <c:pt idx="11">
                    <c:v>1.272487366615052E-2</c:v>
                  </c:pt>
                  <c:pt idx="12">
                    <c:v>1.4171475734027111E-2</c:v>
                  </c:pt>
                  <c:pt idx="13">
                    <c:v>1.5431520706964364E-2</c:v>
                  </c:pt>
                  <c:pt idx="14">
                    <c:v>2.1481934917406968E-2</c:v>
                  </c:pt>
                  <c:pt idx="15">
                    <c:v>1.1285114190535897E-2</c:v>
                  </c:pt>
                  <c:pt idx="16">
                    <c:v>1.3218833898993573E-2</c:v>
                  </c:pt>
                  <c:pt idx="17">
                    <c:v>2.0689330450028513E-2</c:v>
                  </c:pt>
                </c:numCache>
              </c:numRef>
            </c:plus>
            <c:minus>
              <c:numRef>
                <c:f>'% weight loss'!$B$31:$U$31</c:f>
                <c:numCache>
                  <c:formatCode>General</c:formatCode>
                  <c:ptCount val="20"/>
                  <c:pt idx="0">
                    <c:v>4.992036408320584E-3</c:v>
                  </c:pt>
                  <c:pt idx="1">
                    <c:v>6.7672786855726228E-3</c:v>
                  </c:pt>
                  <c:pt idx="2">
                    <c:v>6.6332818278690394E-3</c:v>
                  </c:pt>
                  <c:pt idx="3">
                    <c:v>4.6260218603794917E-3</c:v>
                  </c:pt>
                  <c:pt idx="4">
                    <c:v>0</c:v>
                  </c:pt>
                  <c:pt idx="5">
                    <c:v>4.796034389058422E-3</c:v>
                  </c:pt>
                  <c:pt idx="6">
                    <c:v>9.8103964818042882E-3</c:v>
                  </c:pt>
                  <c:pt idx="7">
                    <c:v>1.0796069099655234E-2</c:v>
                  </c:pt>
                  <c:pt idx="8">
                    <c:v>1.2078084099389914E-2</c:v>
                  </c:pt>
                  <c:pt idx="9">
                    <c:v>1.2311331944534152E-2</c:v>
                  </c:pt>
                  <c:pt idx="10">
                    <c:v>1.2918450238448249E-2</c:v>
                  </c:pt>
                  <c:pt idx="11">
                    <c:v>1.272487366615052E-2</c:v>
                  </c:pt>
                  <c:pt idx="12">
                    <c:v>1.4171475734027111E-2</c:v>
                  </c:pt>
                  <c:pt idx="13">
                    <c:v>1.5431520706964364E-2</c:v>
                  </c:pt>
                  <c:pt idx="14">
                    <c:v>2.1481934917406968E-2</c:v>
                  </c:pt>
                  <c:pt idx="15">
                    <c:v>1.1285114190535897E-2</c:v>
                  </c:pt>
                  <c:pt idx="16">
                    <c:v>1.3218833898993573E-2</c:v>
                  </c:pt>
                  <c:pt idx="17">
                    <c:v>2.0689330450028513E-2</c:v>
                  </c:pt>
                </c:numCache>
              </c:numRef>
            </c:minus>
          </c:errBars>
          <c:xVal>
            <c:numRef>
              <c:f>'% weight loss'!$B$6:$T$6</c:f>
              <c:numCache>
                <c:formatCode>0</c:formatCode>
                <c:ptCount val="19"/>
                <c:pt idx="0">
                  <c:v>-23</c:v>
                </c:pt>
                <c:pt idx="1">
                  <c:v>-21</c:v>
                </c:pt>
                <c:pt idx="2">
                  <c:v>-16</c:v>
                </c:pt>
                <c:pt idx="3">
                  <c:v>-13</c:v>
                </c:pt>
                <c:pt idx="4">
                  <c:v>0</c:v>
                </c:pt>
                <c:pt idx="5">
                  <c:v>6</c:v>
                </c:pt>
                <c:pt idx="6">
                  <c:v>15</c:v>
                </c:pt>
                <c:pt idx="7">
                  <c:v>21</c:v>
                </c:pt>
                <c:pt idx="8">
                  <c:v>28</c:v>
                </c:pt>
                <c:pt idx="9">
                  <c:v>34</c:v>
                </c:pt>
                <c:pt idx="10">
                  <c:v>39</c:v>
                </c:pt>
                <c:pt idx="11">
                  <c:v>40</c:v>
                </c:pt>
                <c:pt idx="12">
                  <c:v>44</c:v>
                </c:pt>
                <c:pt idx="13">
                  <c:v>46</c:v>
                </c:pt>
                <c:pt idx="14">
                  <c:v>51</c:v>
                </c:pt>
                <c:pt idx="15">
                  <c:v>56</c:v>
                </c:pt>
                <c:pt idx="16">
                  <c:v>60</c:v>
                </c:pt>
                <c:pt idx="17">
                  <c:v>72</c:v>
                </c:pt>
              </c:numCache>
            </c:numRef>
          </c:xVal>
          <c:yVal>
            <c:numRef>
              <c:f>'% weight loss'!$B$30:$T$30</c:f>
              <c:numCache>
                <c:formatCode>0.0%</c:formatCode>
                <c:ptCount val="19"/>
                <c:pt idx="0">
                  <c:v>0.90976425130595306</c:v>
                </c:pt>
                <c:pt idx="1">
                  <c:v>0.90863675064193006</c:v>
                </c:pt>
                <c:pt idx="2">
                  <c:v>0.95135518516364181</c:v>
                </c:pt>
                <c:pt idx="3">
                  <c:v>0.96322710294966896</c:v>
                </c:pt>
                <c:pt idx="4">
                  <c:v>1</c:v>
                </c:pt>
                <c:pt idx="5">
                  <c:v>0.99470828440919057</c:v>
                </c:pt>
                <c:pt idx="6">
                  <c:v>0.95923653882476723</c:v>
                </c:pt>
                <c:pt idx="7">
                  <c:v>0.94703422887197519</c:v>
                </c:pt>
                <c:pt idx="8">
                  <c:v>0.90051731581637595</c:v>
                </c:pt>
                <c:pt idx="9">
                  <c:v>0.92214785917538689</c:v>
                </c:pt>
                <c:pt idx="10">
                  <c:v>0.9201004156692455</c:v>
                </c:pt>
                <c:pt idx="11">
                  <c:v>0.92672858239182321</c:v>
                </c:pt>
                <c:pt idx="12">
                  <c:v>0.89294366156905536</c:v>
                </c:pt>
                <c:pt idx="13">
                  <c:v>0.88309761368791029</c:v>
                </c:pt>
                <c:pt idx="14">
                  <c:v>0.91538070060881194</c:v>
                </c:pt>
                <c:pt idx="15">
                  <c:v>0.92120397608633309</c:v>
                </c:pt>
                <c:pt idx="16">
                  <c:v>0.90457322005811014</c:v>
                </c:pt>
                <c:pt idx="17">
                  <c:v>0.91576055111335053</c:v>
                </c:pt>
              </c:numCache>
            </c:numRef>
          </c:yVal>
          <c:smooth val="0"/>
        </c:ser>
        <c:ser>
          <c:idx val="2"/>
          <c:order val="1"/>
          <c:tx>
            <c:v>Tumor-free - 30 mg/kg sorafenib</c:v>
          </c:tx>
          <c:spPr>
            <a:ln w="12700">
              <a:solidFill>
                <a:schemeClr val="tx1"/>
              </a:solidFill>
              <a:prstDash val="solid"/>
            </a:ln>
          </c:spPr>
          <c:marker>
            <c:symbol val="diamond"/>
            <c:size val="4"/>
            <c:spPr>
              <a:solidFill>
                <a:schemeClr val="tx1"/>
              </a:solidFill>
              <a:ln>
                <a:solidFill>
                  <a:schemeClr val="tx1"/>
                </a:solidFill>
                <a:prstDash val="solid"/>
              </a:ln>
            </c:spPr>
          </c:marker>
          <c:errBars>
            <c:errDir val="y"/>
            <c:errBarType val="both"/>
            <c:errValType val="cust"/>
            <c:noEndCap val="0"/>
            <c:plus>
              <c:numRef>
                <c:f>'% weight loss'!$B$48:$X$48</c:f>
                <c:numCache>
                  <c:formatCode>General</c:formatCode>
                  <c:ptCount val="23"/>
                  <c:pt idx="0">
                    <c:v>1.0514869991768445E-2</c:v>
                  </c:pt>
                  <c:pt idx="1">
                    <c:v>0</c:v>
                  </c:pt>
                  <c:pt idx="2">
                    <c:v>5.7979694094143905E-3</c:v>
                  </c:pt>
                  <c:pt idx="3">
                    <c:v>2.4395994443824842E-2</c:v>
                  </c:pt>
                  <c:pt idx="4">
                    <c:v>2.8134264627045488E-2</c:v>
                  </c:pt>
                  <c:pt idx="5">
                    <c:v>1.675189278447279E-2</c:v>
                  </c:pt>
                  <c:pt idx="6">
                    <c:v>2.7979397794194512E-2</c:v>
                  </c:pt>
                  <c:pt idx="7">
                    <c:v>3.1479999598474827E-2</c:v>
                  </c:pt>
                  <c:pt idx="8">
                    <c:v>2.3916681498495292E-2</c:v>
                  </c:pt>
                  <c:pt idx="9">
                    <c:v>2.8891133973169579E-2</c:v>
                  </c:pt>
                  <c:pt idx="10">
                    <c:v>2.8698165286207465E-2</c:v>
                  </c:pt>
                  <c:pt idx="11">
                    <c:v>3.0775016234843248E-2</c:v>
                  </c:pt>
                  <c:pt idx="12">
                    <c:v>2.832623386069091E-2</c:v>
                  </c:pt>
                  <c:pt idx="13">
                    <c:v>4.0588075852178614E-2</c:v>
                  </c:pt>
                  <c:pt idx="14">
                    <c:v>4.8310672151728774E-2</c:v>
                  </c:pt>
                </c:numCache>
              </c:numRef>
            </c:plus>
            <c:minus>
              <c:numRef>
                <c:f>'% weight loss'!$B$48:$X$48</c:f>
                <c:numCache>
                  <c:formatCode>General</c:formatCode>
                  <c:ptCount val="23"/>
                  <c:pt idx="0">
                    <c:v>1.0514869991768445E-2</c:v>
                  </c:pt>
                  <c:pt idx="1">
                    <c:v>0</c:v>
                  </c:pt>
                  <c:pt idx="2">
                    <c:v>5.7979694094143905E-3</c:v>
                  </c:pt>
                  <c:pt idx="3">
                    <c:v>2.4395994443824842E-2</c:v>
                  </c:pt>
                  <c:pt idx="4">
                    <c:v>2.8134264627045488E-2</c:v>
                  </c:pt>
                  <c:pt idx="5">
                    <c:v>1.675189278447279E-2</c:v>
                  </c:pt>
                  <c:pt idx="6">
                    <c:v>2.7979397794194512E-2</c:v>
                  </c:pt>
                  <c:pt idx="7">
                    <c:v>3.1479999598474827E-2</c:v>
                  </c:pt>
                  <c:pt idx="8">
                    <c:v>2.3916681498495292E-2</c:v>
                  </c:pt>
                  <c:pt idx="9">
                    <c:v>2.8891133973169579E-2</c:v>
                  </c:pt>
                  <c:pt idx="10">
                    <c:v>2.8698165286207465E-2</c:v>
                  </c:pt>
                  <c:pt idx="11">
                    <c:v>3.0775016234843248E-2</c:v>
                  </c:pt>
                  <c:pt idx="12">
                    <c:v>2.832623386069091E-2</c:v>
                  </c:pt>
                  <c:pt idx="13">
                    <c:v>4.0588075852178614E-2</c:v>
                  </c:pt>
                  <c:pt idx="14">
                    <c:v>4.8310672151728774E-2</c:v>
                  </c:pt>
                </c:numCache>
              </c:numRef>
            </c:minus>
            <c:spPr>
              <a:ln w="3175">
                <a:solidFill>
                  <a:srgbClr val="000000"/>
                </a:solidFill>
                <a:prstDash val="solid"/>
              </a:ln>
            </c:spPr>
          </c:errBars>
          <c:xVal>
            <c:numRef>
              <c:f>'% weight loss'!$B$35:$T$35</c:f>
              <c:numCache>
                <c:formatCode>General</c:formatCode>
                <c:ptCount val="19"/>
                <c:pt idx="0">
                  <c:v>-16</c:v>
                </c:pt>
                <c:pt idx="1">
                  <c:v>0</c:v>
                </c:pt>
                <c:pt idx="2">
                  <c:v>6</c:v>
                </c:pt>
                <c:pt idx="3">
                  <c:v>15</c:v>
                </c:pt>
                <c:pt idx="4">
                  <c:v>21</c:v>
                </c:pt>
                <c:pt idx="5">
                  <c:v>28</c:v>
                </c:pt>
                <c:pt idx="6">
                  <c:v>34</c:v>
                </c:pt>
                <c:pt idx="7">
                  <c:v>39</c:v>
                </c:pt>
                <c:pt idx="8">
                  <c:v>40</c:v>
                </c:pt>
                <c:pt idx="9">
                  <c:v>44</c:v>
                </c:pt>
                <c:pt idx="10">
                  <c:v>46</c:v>
                </c:pt>
                <c:pt idx="11">
                  <c:v>51</c:v>
                </c:pt>
                <c:pt idx="12">
                  <c:v>56</c:v>
                </c:pt>
                <c:pt idx="13">
                  <c:v>60</c:v>
                </c:pt>
                <c:pt idx="14">
                  <c:v>72</c:v>
                </c:pt>
              </c:numCache>
            </c:numRef>
          </c:xVal>
          <c:yVal>
            <c:numRef>
              <c:f>'% weight loss'!$B$47:$T$47</c:f>
              <c:numCache>
                <c:formatCode>0.0%</c:formatCode>
                <c:ptCount val="19"/>
                <c:pt idx="0">
                  <c:v>0.93300101041574113</c:v>
                </c:pt>
                <c:pt idx="1">
                  <c:v>1</c:v>
                </c:pt>
                <c:pt idx="2">
                  <c:v>0.97425679678339028</c:v>
                </c:pt>
                <c:pt idx="3">
                  <c:v>0.96184540601430801</c:v>
                </c:pt>
                <c:pt idx="4">
                  <c:v>0.95572137775291943</c:v>
                </c:pt>
                <c:pt idx="5">
                  <c:v>0.93122059918465205</c:v>
                </c:pt>
                <c:pt idx="6">
                  <c:v>0.95553088328245794</c:v>
                </c:pt>
                <c:pt idx="7">
                  <c:v>0.96254107337645056</c:v>
                </c:pt>
                <c:pt idx="8">
                  <c:v>0.97523823847487656</c:v>
                </c:pt>
                <c:pt idx="9">
                  <c:v>0.91944243001144399</c:v>
                </c:pt>
                <c:pt idx="10">
                  <c:v>0.90553709565755125</c:v>
                </c:pt>
                <c:pt idx="11">
                  <c:v>0.95372055027917246</c:v>
                </c:pt>
                <c:pt idx="12">
                  <c:v>0.93571293872557781</c:v>
                </c:pt>
                <c:pt idx="13">
                  <c:v>0.92304971747261932</c:v>
                </c:pt>
                <c:pt idx="14">
                  <c:v>0.94461868605983701</c:v>
                </c:pt>
              </c:numCache>
            </c:numRef>
          </c:yVal>
          <c:smooth val="0"/>
        </c:ser>
        <c:dLbls>
          <c:showLegendKey val="0"/>
          <c:showVal val="0"/>
          <c:showCatName val="0"/>
          <c:showSerName val="0"/>
          <c:showPercent val="0"/>
          <c:showBubbleSize val="0"/>
        </c:dLbls>
        <c:axId val="56554624"/>
        <c:axId val="56556544"/>
      </c:scatterChart>
      <c:valAx>
        <c:axId val="56554624"/>
        <c:scaling>
          <c:orientation val="minMax"/>
          <c:max val="73"/>
          <c:min val="0"/>
        </c:scaling>
        <c:delete val="0"/>
        <c:axPos val="b"/>
        <c:title>
          <c:tx>
            <c:rich>
              <a:bodyPr/>
              <a:lstStyle/>
              <a:p>
                <a:pPr>
                  <a:defRPr/>
                </a:pPr>
                <a:r>
                  <a:rPr lang="en-CA"/>
                  <a:t>day of treatment</a:t>
                </a:r>
              </a:p>
            </c:rich>
          </c:tx>
          <c:layout>
            <c:manualLayout>
              <c:xMode val="edge"/>
              <c:yMode val="edge"/>
              <c:x val="0.38983874248191297"/>
              <c:y val="0.91916902738432482"/>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a:pPr>
            <a:endParaRPr lang="en-US"/>
          </a:p>
        </c:txPr>
        <c:crossAx val="56556544"/>
        <c:crosses val="autoZero"/>
        <c:crossBetween val="midCat"/>
        <c:majorUnit val="10"/>
      </c:valAx>
      <c:valAx>
        <c:axId val="56556544"/>
        <c:scaling>
          <c:orientation val="minMax"/>
          <c:max val="1"/>
          <c:min val="0.70000000000000007"/>
        </c:scaling>
        <c:delete val="0"/>
        <c:axPos val="l"/>
        <c:title>
          <c:tx>
            <c:rich>
              <a:bodyPr/>
              <a:lstStyle/>
              <a:p>
                <a:pPr>
                  <a:defRPr/>
                </a:pPr>
                <a:r>
                  <a:rPr lang="en-CA"/>
                  <a:t>% weight loss</a:t>
                </a:r>
              </a:p>
            </c:rich>
          </c:tx>
          <c:layout>
            <c:manualLayout>
              <c:xMode val="edge"/>
              <c:yMode val="edge"/>
              <c:x val="8.4043194891939206E-4"/>
              <c:y val="0.15493713405957685"/>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a:pPr>
            <a:endParaRPr lang="en-US"/>
          </a:p>
        </c:txPr>
        <c:crossAx val="56554624"/>
        <c:crosses val="autoZero"/>
        <c:crossBetween val="midCat"/>
        <c:majorUnit val="0.1"/>
      </c:valAx>
      <c:spPr>
        <a:noFill/>
        <a:ln w="25400">
          <a:noFill/>
        </a:ln>
      </c:spPr>
    </c:plotArea>
    <c:legend>
      <c:legendPos val="r"/>
      <c:layout>
        <c:manualLayout>
          <c:xMode val="edge"/>
          <c:yMode val="edge"/>
          <c:x val="0.19618982727928086"/>
          <c:y val="0.44973799672999565"/>
          <c:w val="0.7921325147043774"/>
          <c:h val="0.2725995050460282"/>
        </c:manualLayout>
      </c:layout>
      <c:overlay val="0"/>
      <c:spPr>
        <a:noFill/>
        <a:ln w="25400">
          <a:noFill/>
        </a:ln>
      </c:spPr>
    </c:legend>
    <c:plotVisOnly val="1"/>
    <c:dispBlanksAs val="gap"/>
    <c:showDLblsOverMax val="0"/>
  </c:chart>
  <c:spPr>
    <a:solidFill>
      <a:srgbClr val="FFFFFF"/>
    </a:solidFill>
    <a:ln w="3175">
      <a:noFill/>
      <a:prstDash val="solid"/>
    </a:ln>
  </c:spPr>
  <c:txPr>
    <a:bodyPr/>
    <a:lstStyle/>
    <a:p>
      <a:pPr>
        <a:defRPr sz="1000" b="0" i="0" u="none" strike="noStrike" baseline="0">
          <a:solidFill>
            <a:srgbClr val="000000"/>
          </a:solidFill>
          <a:latin typeface="Times New Roman"/>
          <a:ea typeface="Times New Roman"/>
          <a:cs typeface="Times New Roman"/>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6989839538941627E-2"/>
          <c:y val="2.6923583328743887E-2"/>
          <c:w val="0.82927161016784479"/>
          <c:h val="0.61932164057482608"/>
        </c:manualLayout>
      </c:layout>
      <c:scatterChart>
        <c:scatterStyle val="lineMarker"/>
        <c:varyColors val="0"/>
        <c:ser>
          <c:idx val="2"/>
          <c:order val="0"/>
          <c:tx>
            <c:v>Vehicle control</c:v>
          </c:tx>
          <c:spPr>
            <a:ln w="19050">
              <a:solidFill>
                <a:srgbClr val="2D1DFB"/>
              </a:solidFill>
              <a:prstDash val="solid"/>
            </a:ln>
          </c:spPr>
          <c:marker>
            <c:symbol val="triangle"/>
            <c:size val="5"/>
            <c:spPr>
              <a:solidFill>
                <a:srgbClr val="2D1DFB"/>
              </a:solidFill>
              <a:ln>
                <a:solidFill>
                  <a:srgbClr val="2D1DFB"/>
                </a:solidFill>
                <a:prstDash val="solid"/>
              </a:ln>
            </c:spPr>
          </c:marker>
          <c:errBars>
            <c:errDir val="y"/>
            <c:errBarType val="both"/>
            <c:errValType val="cust"/>
            <c:noEndCap val="0"/>
            <c:plus>
              <c:numRef>
                <c:f>'NUDE Trended Report fix C5 sick'!$B$90:$P$90</c:f>
                <c:numCache>
                  <c:formatCode>General</c:formatCode>
                  <c:ptCount val="15"/>
                  <c:pt idx="0">
                    <c:v>16.916823897565333</c:v>
                  </c:pt>
                  <c:pt idx="1">
                    <c:v>595.91020556682247</c:v>
                  </c:pt>
                  <c:pt idx="4">
                    <c:v>0</c:v>
                  </c:pt>
                </c:numCache>
              </c:numRef>
            </c:plus>
            <c:minus>
              <c:numRef>
                <c:f>'NUDE Trended Report fix C5 sick'!$B$90:$P$90</c:f>
                <c:numCache>
                  <c:formatCode>General</c:formatCode>
                  <c:ptCount val="15"/>
                  <c:pt idx="0">
                    <c:v>16.916823897565333</c:v>
                  </c:pt>
                  <c:pt idx="1">
                    <c:v>595.91020556682247</c:v>
                  </c:pt>
                  <c:pt idx="4">
                    <c:v>0</c:v>
                  </c:pt>
                </c:numCache>
              </c:numRef>
            </c:minus>
            <c:spPr>
              <a:ln w="6350">
                <a:solidFill>
                  <a:srgbClr val="000000"/>
                </a:solidFill>
                <a:prstDash val="solid"/>
              </a:ln>
            </c:spPr>
          </c:errBars>
          <c:xVal>
            <c:numRef>
              <c:f>'NUDE Trended Report fix C5 sick'!$B$4:$P$4</c:f>
              <c:numCache>
                <c:formatCode>General</c:formatCode>
                <c:ptCount val="15"/>
                <c:pt idx="0">
                  <c:v>-3</c:v>
                </c:pt>
                <c:pt idx="1">
                  <c:v>8</c:v>
                </c:pt>
                <c:pt idx="2">
                  <c:v>12</c:v>
                </c:pt>
              </c:numCache>
            </c:numRef>
          </c:xVal>
          <c:yVal>
            <c:numRef>
              <c:f>'NUDE Trended Report fix C5 sick'!$B$88:$P$88</c:f>
              <c:numCache>
                <c:formatCode>General</c:formatCode>
                <c:ptCount val="15"/>
                <c:pt idx="0">
                  <c:v>36.096338283166112</c:v>
                </c:pt>
                <c:pt idx="1">
                  <c:v>1138.7626621219779</c:v>
                </c:pt>
                <c:pt idx="4">
                  <c:v>0</c:v>
                </c:pt>
                <c:pt idx="12">
                  <c:v>0</c:v>
                </c:pt>
                <c:pt idx="13">
                  <c:v>2.9109947668979603</c:v>
                </c:pt>
                <c:pt idx="14">
                  <c:v>19.16030098891769</c:v>
                </c:pt>
              </c:numCache>
            </c:numRef>
          </c:yVal>
          <c:smooth val="0"/>
        </c:ser>
        <c:ser>
          <c:idx val="1"/>
          <c:order val="1"/>
          <c:tx>
            <c:v>Early progressor - 30 mg/kg</c:v>
          </c:tx>
          <c:spPr>
            <a:ln w="19050">
              <a:solidFill>
                <a:schemeClr val="tx1"/>
              </a:solidFill>
              <a:prstDash val="solid"/>
            </a:ln>
          </c:spPr>
          <c:marker>
            <c:symbol val="square"/>
            <c:size val="5"/>
            <c:spPr>
              <a:solidFill>
                <a:schemeClr val="tx1"/>
              </a:solidFill>
              <a:ln>
                <a:solidFill>
                  <a:schemeClr val="tx1"/>
                </a:solidFill>
                <a:prstDash val="solid"/>
              </a:ln>
            </c:spPr>
          </c:marker>
          <c:errBars>
            <c:errDir val="y"/>
            <c:errBarType val="both"/>
            <c:errValType val="cust"/>
            <c:noEndCap val="0"/>
            <c:plus>
              <c:numRef>
                <c:f>'NUDE Trended Report fix C5 sick'!$B$253:$N$253</c:f>
                <c:numCache>
                  <c:formatCode>General</c:formatCode>
                  <c:ptCount val="13"/>
                  <c:pt idx="0">
                    <c:v>4.5397652580490586</c:v>
                  </c:pt>
                  <c:pt idx="1">
                    <c:v>17.990316339157374</c:v>
                  </c:pt>
                  <c:pt idx="2">
                    <c:v>24.33836242555844</c:v>
                  </c:pt>
                  <c:pt idx="3">
                    <c:v>25.922183063347831</c:v>
                  </c:pt>
                  <c:pt idx="4">
                    <c:v>115.86469752816885</c:v>
                  </c:pt>
                  <c:pt idx="5">
                    <c:v>187.87246233166957</c:v>
                  </c:pt>
                  <c:pt idx="6">
                    <c:v>144.72761589969284</c:v>
                  </c:pt>
                  <c:pt idx="7">
                    <c:v>510.43986722787201</c:v>
                  </c:pt>
                  <c:pt idx="8">
                    <c:v>195.64466228141293</c:v>
                  </c:pt>
                  <c:pt idx="9">
                    <c:v>23.206448516847534</c:v>
                  </c:pt>
                  <c:pt idx="10">
                    <c:v>279.8795693586589</c:v>
                  </c:pt>
                </c:numCache>
              </c:numRef>
            </c:plus>
            <c:minus>
              <c:numRef>
                <c:f>'NUDE Trended Report fix C5 sick'!$B$253:$N$253</c:f>
                <c:numCache>
                  <c:formatCode>General</c:formatCode>
                  <c:ptCount val="13"/>
                  <c:pt idx="0">
                    <c:v>4.5397652580490586</c:v>
                  </c:pt>
                  <c:pt idx="1">
                    <c:v>17.990316339157374</c:v>
                  </c:pt>
                  <c:pt idx="2">
                    <c:v>24.33836242555844</c:v>
                  </c:pt>
                  <c:pt idx="3">
                    <c:v>25.922183063347831</c:v>
                  </c:pt>
                  <c:pt idx="4">
                    <c:v>115.86469752816885</c:v>
                  </c:pt>
                  <c:pt idx="5">
                    <c:v>187.87246233166957</c:v>
                  </c:pt>
                  <c:pt idx="6">
                    <c:v>144.72761589969284</c:v>
                  </c:pt>
                  <c:pt idx="7">
                    <c:v>510.43986722787201</c:v>
                  </c:pt>
                  <c:pt idx="8">
                    <c:v>195.64466228141293</c:v>
                  </c:pt>
                  <c:pt idx="9">
                    <c:v>23.206448516847534</c:v>
                  </c:pt>
                  <c:pt idx="10">
                    <c:v>279.8795693586589</c:v>
                  </c:pt>
                </c:numCache>
              </c:numRef>
            </c:minus>
            <c:spPr>
              <a:ln w="3175">
                <a:solidFill>
                  <a:srgbClr val="000000"/>
                </a:solidFill>
                <a:prstDash val="solid"/>
              </a:ln>
            </c:spPr>
          </c:errBars>
          <c:xVal>
            <c:numRef>
              <c:f>'NUDE Trended Report fix C5 sick'!$B$98:$O$98</c:f>
              <c:numCache>
                <c:formatCode>General</c:formatCode>
                <c:ptCount val="14"/>
                <c:pt idx="0">
                  <c:v>-3</c:v>
                </c:pt>
                <c:pt idx="1">
                  <c:v>8</c:v>
                </c:pt>
                <c:pt idx="2">
                  <c:v>15</c:v>
                </c:pt>
                <c:pt idx="3">
                  <c:v>22</c:v>
                </c:pt>
                <c:pt idx="4">
                  <c:v>26</c:v>
                </c:pt>
                <c:pt idx="5">
                  <c:v>33</c:v>
                </c:pt>
                <c:pt idx="6">
                  <c:v>40</c:v>
                </c:pt>
                <c:pt idx="7">
                  <c:v>47</c:v>
                </c:pt>
                <c:pt idx="8">
                  <c:v>56</c:v>
                </c:pt>
                <c:pt idx="9">
                  <c:v>61</c:v>
                </c:pt>
                <c:pt idx="10">
                  <c:v>70</c:v>
                </c:pt>
              </c:numCache>
            </c:numRef>
          </c:xVal>
          <c:yVal>
            <c:numRef>
              <c:f>'NUDE Trended Report fix C5 sick'!$B$252:$N$252</c:f>
              <c:numCache>
                <c:formatCode>General</c:formatCode>
                <c:ptCount val="13"/>
                <c:pt idx="0">
                  <c:v>12.349044096432221</c:v>
                </c:pt>
                <c:pt idx="1">
                  <c:v>90.415613170654012</c:v>
                </c:pt>
                <c:pt idx="2">
                  <c:v>99.963177288743637</c:v>
                </c:pt>
                <c:pt idx="3">
                  <c:v>169.07047899647466</c:v>
                </c:pt>
                <c:pt idx="4">
                  <c:v>596.19842734972588</c:v>
                </c:pt>
                <c:pt idx="5">
                  <c:v>589.75846469263502</c:v>
                </c:pt>
                <c:pt idx="6">
                  <c:v>619.00929906572105</c:v>
                </c:pt>
                <c:pt idx="7">
                  <c:v>1237.0558473451833</c:v>
                </c:pt>
                <c:pt idx="8">
                  <c:v>873.60837859297339</c:v>
                </c:pt>
                <c:pt idx="9">
                  <c:v>776.73612361454514</c:v>
                </c:pt>
                <c:pt idx="10">
                  <c:v>763.66348085799484</c:v>
                </c:pt>
              </c:numCache>
            </c:numRef>
          </c:yVal>
          <c:smooth val="0"/>
        </c:ser>
        <c:ser>
          <c:idx val="4"/>
          <c:order val="2"/>
          <c:tx>
            <c:v>Early progressor - 30 to 60 mg/kg</c:v>
          </c:tx>
          <c:spPr>
            <a:ln w="19050">
              <a:solidFill>
                <a:schemeClr val="tx1"/>
              </a:solidFill>
              <a:prstDash val="sysDash"/>
            </a:ln>
          </c:spPr>
          <c:marker>
            <c:symbol val="star"/>
            <c:size val="5"/>
            <c:spPr>
              <a:solidFill>
                <a:srgbClr val="FFFFFF"/>
              </a:solidFill>
              <a:ln>
                <a:solidFill>
                  <a:schemeClr val="tx1"/>
                </a:solidFill>
                <a:prstDash val="solid"/>
              </a:ln>
            </c:spPr>
          </c:marker>
          <c:errBars>
            <c:errDir val="y"/>
            <c:errBarType val="both"/>
            <c:errValType val="cust"/>
            <c:noEndCap val="0"/>
            <c:plus>
              <c:numRef>
                <c:f>'NUDE Trended Report fix C5 sick'!$B$219:$O$219</c:f>
                <c:numCache>
                  <c:formatCode>General</c:formatCode>
                  <c:ptCount val="14"/>
                  <c:pt idx="0">
                    <c:v>3.8835535388248172</c:v>
                  </c:pt>
                  <c:pt idx="1">
                    <c:v>38.494796434868981</c:v>
                  </c:pt>
                  <c:pt idx="2">
                    <c:v>74.746681449570119</c:v>
                  </c:pt>
                  <c:pt idx="3">
                    <c:v>44.26201952470862</c:v>
                  </c:pt>
                  <c:pt idx="4">
                    <c:v>123.53915671410405</c:v>
                  </c:pt>
                  <c:pt idx="5">
                    <c:v>106.24805720972327</c:v>
                  </c:pt>
                  <c:pt idx="6">
                    <c:v>85.86523449596568</c:v>
                  </c:pt>
                  <c:pt idx="7">
                    <c:v>205.61951991907011</c:v>
                  </c:pt>
                  <c:pt idx="8">
                    <c:v>161.26229446539716</c:v>
                  </c:pt>
                </c:numCache>
              </c:numRef>
            </c:plus>
            <c:minus>
              <c:numRef>
                <c:f>'NUDE Trended Report fix C5 sick'!$B$219:$O$219</c:f>
                <c:numCache>
                  <c:formatCode>General</c:formatCode>
                  <c:ptCount val="14"/>
                  <c:pt idx="0">
                    <c:v>3.8835535388248172</c:v>
                  </c:pt>
                  <c:pt idx="1">
                    <c:v>38.494796434868981</c:v>
                  </c:pt>
                  <c:pt idx="2">
                    <c:v>74.746681449570119</c:v>
                  </c:pt>
                  <c:pt idx="3">
                    <c:v>44.26201952470862</c:v>
                  </c:pt>
                  <c:pt idx="4">
                    <c:v>123.53915671410405</c:v>
                  </c:pt>
                  <c:pt idx="5">
                    <c:v>106.24805720972327</c:v>
                  </c:pt>
                  <c:pt idx="6">
                    <c:v>85.86523449596568</c:v>
                  </c:pt>
                  <c:pt idx="7">
                    <c:v>205.61951991907011</c:v>
                  </c:pt>
                  <c:pt idx="8">
                    <c:v>161.26229446539716</c:v>
                  </c:pt>
                </c:numCache>
              </c:numRef>
            </c:minus>
            <c:spPr>
              <a:ln w="3175">
                <a:solidFill>
                  <a:srgbClr val="000000"/>
                </a:solidFill>
                <a:prstDash val="solid"/>
              </a:ln>
            </c:spPr>
          </c:errBars>
          <c:xVal>
            <c:numRef>
              <c:f>'NUDE Trended Report fix C5 sick'!$B$98:$N$98</c:f>
              <c:numCache>
                <c:formatCode>General</c:formatCode>
                <c:ptCount val="13"/>
                <c:pt idx="0">
                  <c:v>-3</c:v>
                </c:pt>
                <c:pt idx="1">
                  <c:v>8</c:v>
                </c:pt>
                <c:pt idx="2">
                  <c:v>15</c:v>
                </c:pt>
                <c:pt idx="3">
                  <c:v>22</c:v>
                </c:pt>
                <c:pt idx="4">
                  <c:v>26</c:v>
                </c:pt>
                <c:pt idx="5">
                  <c:v>33</c:v>
                </c:pt>
                <c:pt idx="6">
                  <c:v>40</c:v>
                </c:pt>
                <c:pt idx="7">
                  <c:v>47</c:v>
                </c:pt>
                <c:pt idx="8">
                  <c:v>56</c:v>
                </c:pt>
                <c:pt idx="9">
                  <c:v>61</c:v>
                </c:pt>
                <c:pt idx="10">
                  <c:v>70</c:v>
                </c:pt>
              </c:numCache>
            </c:numRef>
          </c:xVal>
          <c:yVal>
            <c:numRef>
              <c:f>'NUDE Trended Report fix C5 sick'!$B$218:$O$218</c:f>
              <c:numCache>
                <c:formatCode>General</c:formatCode>
                <c:ptCount val="14"/>
                <c:pt idx="0">
                  <c:v>9.3904906737395031</c:v>
                </c:pt>
                <c:pt idx="1">
                  <c:v>115.95130942458749</c:v>
                </c:pt>
                <c:pt idx="2">
                  <c:v>173.7501661006614</c:v>
                </c:pt>
                <c:pt idx="3">
                  <c:v>184.13447539013535</c:v>
                </c:pt>
                <c:pt idx="4">
                  <c:v>569.40888493161629</c:v>
                </c:pt>
                <c:pt idx="5">
                  <c:v>259.36074491396573</c:v>
                </c:pt>
                <c:pt idx="6">
                  <c:v>255.52192224835292</c:v>
                </c:pt>
                <c:pt idx="7">
                  <c:v>540.21607442622962</c:v>
                </c:pt>
                <c:pt idx="8">
                  <c:v>671.95934570770123</c:v>
                </c:pt>
              </c:numCache>
            </c:numRef>
          </c:yVal>
          <c:smooth val="0"/>
        </c:ser>
        <c:ser>
          <c:idx val="0"/>
          <c:order val="3"/>
          <c:tx>
            <c:v>Late progressor - 30 mg/kg</c:v>
          </c:tx>
          <c:spPr>
            <a:ln w="19050">
              <a:solidFill>
                <a:srgbClr val="FF0000"/>
              </a:solidFill>
              <a:prstDash val="solid"/>
            </a:ln>
          </c:spPr>
          <c:marker>
            <c:symbol val="diamond"/>
            <c:size val="5"/>
            <c:spPr>
              <a:solidFill>
                <a:srgbClr val="FF0000"/>
              </a:solidFill>
              <a:ln>
                <a:solidFill>
                  <a:srgbClr val="FF0000"/>
                </a:solidFill>
                <a:prstDash val="solid"/>
              </a:ln>
            </c:spPr>
          </c:marker>
          <c:errBars>
            <c:errDir val="y"/>
            <c:errBarType val="both"/>
            <c:errValType val="cust"/>
            <c:noEndCap val="0"/>
            <c:plus>
              <c:numRef>
                <c:f>'NUDE Trended Report fix C5 sick'!$B$273:$N$273</c:f>
                <c:numCache>
                  <c:formatCode>General</c:formatCode>
                  <c:ptCount val="13"/>
                  <c:pt idx="0">
                    <c:v>1.3603277453733145</c:v>
                  </c:pt>
                  <c:pt idx="1">
                    <c:v>25.842818790189334</c:v>
                  </c:pt>
                  <c:pt idx="2">
                    <c:v>21.866545520267081</c:v>
                  </c:pt>
                  <c:pt idx="3">
                    <c:v>16.121523045575298</c:v>
                  </c:pt>
                  <c:pt idx="4">
                    <c:v>28.061920909511539</c:v>
                  </c:pt>
                  <c:pt idx="5">
                    <c:v>45.08263699376797</c:v>
                  </c:pt>
                  <c:pt idx="6">
                    <c:v>33.781822295755155</c:v>
                  </c:pt>
                  <c:pt idx="7">
                    <c:v>72.47581332000513</c:v>
                  </c:pt>
                  <c:pt idx="8">
                    <c:v>156.05578105954183</c:v>
                  </c:pt>
                  <c:pt idx="9">
                    <c:v>122.44889792439143</c:v>
                  </c:pt>
                  <c:pt idx="10">
                    <c:v>129.90021871946161</c:v>
                  </c:pt>
                </c:numCache>
              </c:numRef>
            </c:plus>
            <c:minus>
              <c:numRef>
                <c:f>'NUDE Trended Report fix C5 sick'!$B$273:$N$273</c:f>
                <c:numCache>
                  <c:formatCode>General</c:formatCode>
                  <c:ptCount val="13"/>
                  <c:pt idx="0">
                    <c:v>1.3603277453733145</c:v>
                  </c:pt>
                  <c:pt idx="1">
                    <c:v>25.842818790189334</c:v>
                  </c:pt>
                  <c:pt idx="2">
                    <c:v>21.866545520267081</c:v>
                  </c:pt>
                  <c:pt idx="3">
                    <c:v>16.121523045575298</c:v>
                  </c:pt>
                  <c:pt idx="4">
                    <c:v>28.061920909511539</c:v>
                  </c:pt>
                  <c:pt idx="5">
                    <c:v>45.08263699376797</c:v>
                  </c:pt>
                  <c:pt idx="6">
                    <c:v>33.781822295755155</c:v>
                  </c:pt>
                  <c:pt idx="7">
                    <c:v>72.47581332000513</c:v>
                  </c:pt>
                  <c:pt idx="8">
                    <c:v>156.05578105954183</c:v>
                  </c:pt>
                  <c:pt idx="9">
                    <c:v>122.44889792439143</c:v>
                  </c:pt>
                  <c:pt idx="10">
                    <c:v>129.90021871946161</c:v>
                  </c:pt>
                </c:numCache>
              </c:numRef>
            </c:minus>
            <c:spPr>
              <a:ln w="3175">
                <a:solidFill>
                  <a:srgbClr val="000000"/>
                </a:solidFill>
                <a:prstDash val="solid"/>
              </a:ln>
            </c:spPr>
          </c:errBars>
          <c:xVal>
            <c:numRef>
              <c:f>'NUDE Trended Report fix C5 sick'!$B$98:$M$98</c:f>
              <c:numCache>
                <c:formatCode>General</c:formatCode>
                <c:ptCount val="12"/>
                <c:pt idx="0">
                  <c:v>-3</c:v>
                </c:pt>
                <c:pt idx="1">
                  <c:v>8</c:v>
                </c:pt>
                <c:pt idx="2">
                  <c:v>15</c:v>
                </c:pt>
                <c:pt idx="3">
                  <c:v>22</c:v>
                </c:pt>
                <c:pt idx="4">
                  <c:v>26</c:v>
                </c:pt>
                <c:pt idx="5">
                  <c:v>33</c:v>
                </c:pt>
                <c:pt idx="6">
                  <c:v>40</c:v>
                </c:pt>
                <c:pt idx="7">
                  <c:v>47</c:v>
                </c:pt>
                <c:pt idx="8">
                  <c:v>56</c:v>
                </c:pt>
                <c:pt idx="9">
                  <c:v>61</c:v>
                </c:pt>
                <c:pt idx="10">
                  <c:v>70</c:v>
                </c:pt>
              </c:numCache>
            </c:numRef>
          </c:xVal>
          <c:yVal>
            <c:numRef>
              <c:f>'NUDE Trended Report fix C5 sick'!$B$272:$N$272</c:f>
              <c:numCache>
                <c:formatCode>General</c:formatCode>
                <c:ptCount val="13"/>
                <c:pt idx="0">
                  <c:v>3.5337776107909771</c:v>
                </c:pt>
                <c:pt idx="1">
                  <c:v>60.55149391633789</c:v>
                </c:pt>
                <c:pt idx="2">
                  <c:v>43.396999648937417</c:v>
                </c:pt>
                <c:pt idx="3">
                  <c:v>46.422606836468759</c:v>
                </c:pt>
                <c:pt idx="4">
                  <c:v>95.801336387763271</c:v>
                </c:pt>
                <c:pt idx="5">
                  <c:v>124.23661847790831</c:v>
                </c:pt>
                <c:pt idx="6">
                  <c:v>119.50511576650491</c:v>
                </c:pt>
                <c:pt idx="7">
                  <c:v>334.07095684302334</c:v>
                </c:pt>
                <c:pt idx="8">
                  <c:v>325.8846015707187</c:v>
                </c:pt>
                <c:pt idx="9">
                  <c:v>218.24006178188625</c:v>
                </c:pt>
                <c:pt idx="10">
                  <c:v>444.00977783299402</c:v>
                </c:pt>
              </c:numCache>
            </c:numRef>
          </c:yVal>
          <c:smooth val="0"/>
        </c:ser>
        <c:ser>
          <c:idx val="3"/>
          <c:order val="4"/>
          <c:tx>
            <c:v>Late progressor - 30 to 60 mg/kg</c:v>
          </c:tx>
          <c:spPr>
            <a:ln w="19050">
              <a:solidFill>
                <a:srgbClr val="FF0000"/>
              </a:solidFill>
              <a:prstDash val="dash"/>
            </a:ln>
          </c:spPr>
          <c:marker>
            <c:symbol val="triangle"/>
            <c:size val="5"/>
            <c:spPr>
              <a:solidFill>
                <a:srgbClr val="FF0000"/>
              </a:solidFill>
              <a:ln>
                <a:solidFill>
                  <a:srgbClr val="FF0000"/>
                </a:solidFill>
                <a:prstDash val="solid"/>
              </a:ln>
            </c:spPr>
          </c:marker>
          <c:errBars>
            <c:errDir val="y"/>
            <c:errBarType val="both"/>
            <c:errValType val="cust"/>
            <c:noEndCap val="0"/>
            <c:plus>
              <c:numRef>
                <c:f>'NUDE Trended Report fix C5 sick'!$B$238:$N$238</c:f>
                <c:numCache>
                  <c:formatCode>General</c:formatCode>
                  <c:ptCount val="13"/>
                  <c:pt idx="0">
                    <c:v>3.2314917250451378</c:v>
                  </c:pt>
                  <c:pt idx="1">
                    <c:v>19.595456066988</c:v>
                  </c:pt>
                  <c:pt idx="2">
                    <c:v>15.651779337423331</c:v>
                  </c:pt>
                  <c:pt idx="3">
                    <c:v>14.171960524841351</c:v>
                  </c:pt>
                  <c:pt idx="4">
                    <c:v>35.121056288602865</c:v>
                  </c:pt>
                  <c:pt idx="5">
                    <c:v>20.13138563092313</c:v>
                  </c:pt>
                  <c:pt idx="6">
                    <c:v>17.079750634282398</c:v>
                  </c:pt>
                  <c:pt idx="7">
                    <c:v>84.186638289121589</c:v>
                  </c:pt>
                  <c:pt idx="8">
                    <c:v>23.211733799365938</c:v>
                  </c:pt>
                </c:numCache>
              </c:numRef>
            </c:plus>
            <c:minus>
              <c:numRef>
                <c:f>'NUDE Trended Report fix C5 sick'!$B$238:$O$238</c:f>
                <c:numCache>
                  <c:formatCode>General</c:formatCode>
                  <c:ptCount val="14"/>
                  <c:pt idx="0">
                    <c:v>3.2314917250451378</c:v>
                  </c:pt>
                  <c:pt idx="1">
                    <c:v>19.595456066988</c:v>
                  </c:pt>
                  <c:pt idx="2">
                    <c:v>15.651779337423331</c:v>
                  </c:pt>
                  <c:pt idx="3">
                    <c:v>14.171960524841351</c:v>
                  </c:pt>
                  <c:pt idx="4">
                    <c:v>35.121056288602865</c:v>
                  </c:pt>
                  <c:pt idx="5">
                    <c:v>20.13138563092313</c:v>
                  </c:pt>
                  <c:pt idx="6">
                    <c:v>17.079750634282398</c:v>
                  </c:pt>
                  <c:pt idx="7">
                    <c:v>84.186638289121589</c:v>
                  </c:pt>
                  <c:pt idx="8">
                    <c:v>23.211733799365938</c:v>
                  </c:pt>
                </c:numCache>
              </c:numRef>
            </c:minus>
            <c:spPr>
              <a:ln w="12700">
                <a:solidFill>
                  <a:srgbClr val="000000"/>
                </a:solidFill>
                <a:prstDash val="solid"/>
              </a:ln>
            </c:spPr>
          </c:errBars>
          <c:xVal>
            <c:numRef>
              <c:f>'NUDE Trended Report fix C5 sick'!$B$98:$N$98</c:f>
              <c:numCache>
                <c:formatCode>General</c:formatCode>
                <c:ptCount val="13"/>
                <c:pt idx="0">
                  <c:v>-3</c:v>
                </c:pt>
                <c:pt idx="1">
                  <c:v>8</c:v>
                </c:pt>
                <c:pt idx="2">
                  <c:v>15</c:v>
                </c:pt>
                <c:pt idx="3">
                  <c:v>22</c:v>
                </c:pt>
                <c:pt idx="4">
                  <c:v>26</c:v>
                </c:pt>
                <c:pt idx="5">
                  <c:v>33</c:v>
                </c:pt>
                <c:pt idx="6">
                  <c:v>40</c:v>
                </c:pt>
                <c:pt idx="7">
                  <c:v>47</c:v>
                </c:pt>
                <c:pt idx="8">
                  <c:v>56</c:v>
                </c:pt>
                <c:pt idx="9">
                  <c:v>61</c:v>
                </c:pt>
                <c:pt idx="10">
                  <c:v>70</c:v>
                </c:pt>
              </c:numCache>
            </c:numRef>
          </c:xVal>
          <c:yVal>
            <c:numRef>
              <c:f>'NUDE Trended Report fix C5 sick'!$B$237:$N$237</c:f>
              <c:numCache>
                <c:formatCode>General</c:formatCode>
                <c:ptCount val="13"/>
                <c:pt idx="0">
                  <c:v>6.5331417427229903</c:v>
                </c:pt>
                <c:pt idx="1">
                  <c:v>59.985596183809449</c:v>
                </c:pt>
                <c:pt idx="2">
                  <c:v>49.669845701687578</c:v>
                </c:pt>
                <c:pt idx="3">
                  <c:v>56.195395701256146</c:v>
                </c:pt>
                <c:pt idx="4">
                  <c:v>116.00798622394191</c:v>
                </c:pt>
                <c:pt idx="5">
                  <c:v>57.589954863378871</c:v>
                </c:pt>
                <c:pt idx="6">
                  <c:v>67.819435692190297</c:v>
                </c:pt>
                <c:pt idx="7">
                  <c:v>219.72882802593827</c:v>
                </c:pt>
                <c:pt idx="8">
                  <c:v>288.80548258333334</c:v>
                </c:pt>
                <c:pt idx="9">
                  <c:v>481.87586467532458</c:v>
                </c:pt>
                <c:pt idx="10">
                  <c:v>304.19237551515158</c:v>
                </c:pt>
              </c:numCache>
            </c:numRef>
          </c:yVal>
          <c:smooth val="0"/>
        </c:ser>
        <c:dLbls>
          <c:showLegendKey val="0"/>
          <c:showVal val="0"/>
          <c:showCatName val="0"/>
          <c:showSerName val="0"/>
          <c:showPercent val="0"/>
          <c:showBubbleSize val="0"/>
        </c:dLbls>
        <c:axId val="194078592"/>
        <c:axId val="194112512"/>
      </c:scatterChart>
      <c:valAx>
        <c:axId val="194078592"/>
        <c:scaling>
          <c:orientation val="minMax"/>
          <c:max val="71"/>
          <c:min val="-10"/>
        </c:scaling>
        <c:delete val="0"/>
        <c:axPos val="b"/>
        <c:title>
          <c:tx>
            <c:rich>
              <a:bodyPr/>
              <a:lstStyle/>
              <a:p>
                <a:pPr>
                  <a:defRPr sz="1050" b="0" i="0" u="none" strike="noStrike" baseline="0">
                    <a:solidFill>
                      <a:srgbClr val="000000"/>
                    </a:solidFill>
                    <a:latin typeface="Times New Roman"/>
                    <a:ea typeface="Times New Roman"/>
                    <a:cs typeface="Times New Roman"/>
                  </a:defRPr>
                </a:pPr>
                <a:r>
                  <a:rPr lang="en-CA"/>
                  <a:t>day of treatment</a:t>
                </a:r>
              </a:p>
            </c:rich>
          </c:tx>
          <c:layout>
            <c:manualLayout>
              <c:xMode val="edge"/>
              <c:yMode val="edge"/>
              <c:x val="0.35346634165108948"/>
              <c:y val="0.7179165446499169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50" b="0" i="0" u="none" strike="noStrike" baseline="0">
                <a:solidFill>
                  <a:srgbClr val="000000"/>
                </a:solidFill>
                <a:latin typeface="Times New Roman"/>
                <a:ea typeface="Times New Roman"/>
                <a:cs typeface="Times New Roman"/>
              </a:defRPr>
            </a:pPr>
            <a:endParaRPr lang="en-US"/>
          </a:p>
        </c:txPr>
        <c:crossAx val="194112512"/>
        <c:crosses val="autoZero"/>
        <c:crossBetween val="midCat"/>
      </c:valAx>
      <c:valAx>
        <c:axId val="194112512"/>
        <c:scaling>
          <c:orientation val="minMax"/>
          <c:max val="2000"/>
          <c:min val="0"/>
        </c:scaling>
        <c:delete val="0"/>
        <c:axPos val="l"/>
        <c:title>
          <c:tx>
            <c:rich>
              <a:bodyPr/>
              <a:lstStyle/>
              <a:p>
                <a:pPr>
                  <a:defRPr sz="1050" b="0" i="0" u="none" strike="noStrike" baseline="0">
                    <a:solidFill>
                      <a:srgbClr val="000000"/>
                    </a:solidFill>
                    <a:latin typeface="Times New Roman"/>
                    <a:ea typeface="Times New Roman"/>
                    <a:cs typeface="Times New Roman"/>
                  </a:defRPr>
                </a:pPr>
                <a:r>
                  <a:rPr lang="en-CA"/>
                  <a:t>urinary hCG/creatinine</a:t>
                </a:r>
                <a:r>
                  <a:rPr lang="en-CA" baseline="0"/>
                  <a:t> (mIU/mg)</a:t>
                </a:r>
                <a:endParaRPr lang="en-CA"/>
              </a:p>
            </c:rich>
          </c:tx>
          <c:layout>
            <c:manualLayout>
              <c:xMode val="edge"/>
              <c:yMode val="edge"/>
              <c:x val="5.454034066399556E-3"/>
              <c:y val="0"/>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50" b="0" i="0" u="none" strike="noStrike" baseline="0">
                <a:solidFill>
                  <a:srgbClr val="000000"/>
                </a:solidFill>
                <a:latin typeface="Times New Roman"/>
                <a:ea typeface="Times New Roman"/>
                <a:cs typeface="Times New Roman"/>
              </a:defRPr>
            </a:pPr>
            <a:endParaRPr lang="en-US"/>
          </a:p>
        </c:txPr>
        <c:crossAx val="194078592"/>
        <c:crosses val="autoZero"/>
        <c:crossBetween val="midCat"/>
        <c:majorUnit val="500"/>
      </c:valAx>
      <c:spPr>
        <a:noFill/>
        <a:ln w="25400">
          <a:noFill/>
        </a:ln>
      </c:spPr>
    </c:plotArea>
    <c:legend>
      <c:legendPos val="r"/>
      <c:layout>
        <c:manualLayout>
          <c:xMode val="edge"/>
          <c:yMode val="edge"/>
          <c:x val="0"/>
          <c:y val="0.80748914833431118"/>
          <c:w val="1"/>
          <c:h val="0.19251085166568885"/>
        </c:manualLayout>
      </c:layout>
      <c:overlay val="0"/>
      <c:spPr>
        <a:noFill/>
        <a:ln w="25400">
          <a:noFill/>
        </a:ln>
      </c:spPr>
      <c:txPr>
        <a:bodyPr/>
        <a:lstStyle/>
        <a:p>
          <a:pPr>
            <a:defRPr sz="965" b="0" i="0" u="none" strike="noStrike" baseline="0">
              <a:solidFill>
                <a:srgbClr val="000000"/>
              </a:solidFill>
              <a:latin typeface="Times New Roman"/>
              <a:ea typeface="Times New Roman"/>
              <a:cs typeface="Times New Roman"/>
            </a:defRPr>
          </a:pPr>
          <a:endParaRPr lang="en-US"/>
        </a:p>
      </c:txPr>
    </c:legend>
    <c:plotVisOnly val="1"/>
    <c:dispBlanksAs val="gap"/>
    <c:showDLblsOverMax val="0"/>
  </c:chart>
  <c:spPr>
    <a:solidFill>
      <a:srgbClr val="FFFFFF"/>
    </a:solidFill>
    <a:ln w="3175">
      <a:noFill/>
      <a:prstDash val="solid"/>
    </a:ln>
  </c:spPr>
  <c:txPr>
    <a:bodyPr/>
    <a:lstStyle/>
    <a:p>
      <a:pPr>
        <a:defRPr sz="1050" b="0" i="0" u="none" strike="noStrike" baseline="0">
          <a:solidFill>
            <a:srgbClr val="000000"/>
          </a:solidFill>
          <a:latin typeface="Times New Roman"/>
          <a:ea typeface="Times New Roman"/>
          <a:cs typeface="Times New Roman"/>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44822039125085"/>
          <c:y val="5.1056457512714426E-2"/>
          <c:w val="0.67608323677763238"/>
          <c:h val="0.82328711415213263"/>
        </c:manualLayout>
      </c:layout>
      <c:barChart>
        <c:barDir val="col"/>
        <c:grouping val="clustered"/>
        <c:varyColors val="0"/>
        <c:ser>
          <c:idx val="0"/>
          <c:order val="0"/>
          <c:tx>
            <c:v>Early Progressor</c:v>
          </c:tx>
          <c:spPr>
            <a:solidFill>
              <a:srgbClr val="FF0000"/>
            </a:solidFill>
            <a:ln>
              <a:solidFill>
                <a:schemeClr val="tx1"/>
              </a:solidFill>
            </a:ln>
          </c:spPr>
          <c:invertIfNegative val="0"/>
          <c:errBars>
            <c:errBarType val="plus"/>
            <c:errValType val="cust"/>
            <c:noEndCap val="0"/>
            <c:plus>
              <c:numRef>
                <c:f>('early vs. late progressor'!$K$19,'early vs. late progressor'!$V$17,'early vs. late progressor'!$AG$17)</c:f>
                <c:numCache>
                  <c:formatCode>General</c:formatCode>
                  <c:ptCount val="3"/>
                  <c:pt idx="0">
                    <c:v>2294.2408112488974</c:v>
                  </c:pt>
                  <c:pt idx="1">
                    <c:v>4397.3552801655724</c:v>
                  </c:pt>
                  <c:pt idx="2">
                    <c:v>272.02941017470886</c:v>
                  </c:pt>
                </c:numCache>
              </c:numRef>
            </c:plus>
            <c:minus>
              <c:numRef>
                <c:f>('early vs. late progressor'!$K$19,'early vs. late progressor'!$V$17,'early vs. late progressor'!$AG$17)</c:f>
                <c:numCache>
                  <c:formatCode>General</c:formatCode>
                  <c:ptCount val="3"/>
                  <c:pt idx="0">
                    <c:v>2294.2408112488974</c:v>
                  </c:pt>
                  <c:pt idx="1">
                    <c:v>4397.3552801655724</c:v>
                  </c:pt>
                  <c:pt idx="2">
                    <c:v>272.02941017470886</c:v>
                  </c:pt>
                </c:numCache>
              </c:numRef>
            </c:minus>
          </c:errBars>
          <c:cat>
            <c:strRef>
              <c:f>'early vs. late progressor'!$AE$6:$AE$8</c:f>
              <c:strCache>
                <c:ptCount val="3"/>
                <c:pt idx="0">
                  <c:v>Tumor</c:v>
                </c:pt>
                <c:pt idx="1">
                  <c:v>Liver</c:v>
                </c:pt>
                <c:pt idx="2">
                  <c:v>Plasma</c:v>
                </c:pt>
              </c:strCache>
            </c:strRef>
          </c:cat>
          <c:val>
            <c:numRef>
              <c:f>('early vs. late progressor'!$K$18,'early vs. late progressor'!$V$16,'early vs. late progressor'!$AG$16)</c:f>
              <c:numCache>
                <c:formatCode>General</c:formatCode>
                <c:ptCount val="3"/>
                <c:pt idx="0">
                  <c:v>13168</c:v>
                </c:pt>
                <c:pt idx="1">
                  <c:v>47031.4</c:v>
                </c:pt>
                <c:pt idx="2">
                  <c:v>19000</c:v>
                </c:pt>
              </c:numCache>
            </c:numRef>
          </c:val>
        </c:ser>
        <c:ser>
          <c:idx val="1"/>
          <c:order val="1"/>
          <c:tx>
            <c:v>Late Progressor</c:v>
          </c:tx>
          <c:spPr>
            <a:solidFill>
              <a:schemeClr val="tx1">
                <a:lumMod val="50000"/>
                <a:lumOff val="50000"/>
              </a:schemeClr>
            </a:solidFill>
            <a:ln>
              <a:solidFill>
                <a:schemeClr val="tx1"/>
              </a:solidFill>
            </a:ln>
          </c:spPr>
          <c:invertIfNegative val="0"/>
          <c:errBars>
            <c:errBarType val="plus"/>
            <c:errValType val="cust"/>
            <c:noEndCap val="0"/>
            <c:plus>
              <c:numRef>
                <c:f>('early vs. late progressor'!$K$28,'early vs. late progressor'!$V$28,'early vs. late progressor'!$AG$28)</c:f>
                <c:numCache>
                  <c:formatCode>General</c:formatCode>
                  <c:ptCount val="3"/>
                  <c:pt idx="0">
                    <c:v>6562.5358157752808</c:v>
                  </c:pt>
                  <c:pt idx="1">
                    <c:v>5583.3990221011391</c:v>
                  </c:pt>
                  <c:pt idx="2">
                    <c:v>901.84995056457888</c:v>
                  </c:pt>
                </c:numCache>
              </c:numRef>
            </c:plus>
            <c:minus>
              <c:numRef>
                <c:f>('early vs. late progressor'!$K$28,'early vs. late progressor'!$V$28,'early vs. late progressor'!$AG$28)</c:f>
                <c:numCache>
                  <c:formatCode>General</c:formatCode>
                  <c:ptCount val="3"/>
                  <c:pt idx="0">
                    <c:v>6562.5358157752808</c:v>
                  </c:pt>
                  <c:pt idx="1">
                    <c:v>5583.3990221011391</c:v>
                  </c:pt>
                  <c:pt idx="2">
                    <c:v>901.84995056457888</c:v>
                  </c:pt>
                </c:numCache>
              </c:numRef>
            </c:minus>
          </c:errBars>
          <c:cat>
            <c:strRef>
              <c:f>'early vs. late progressor'!$AE$6:$AE$8</c:f>
              <c:strCache>
                <c:ptCount val="3"/>
                <c:pt idx="0">
                  <c:v>Tumor</c:v>
                </c:pt>
                <c:pt idx="1">
                  <c:v>Liver</c:v>
                </c:pt>
                <c:pt idx="2">
                  <c:v>Plasma</c:v>
                </c:pt>
              </c:strCache>
            </c:strRef>
          </c:cat>
          <c:val>
            <c:numRef>
              <c:f>('early vs. late progressor'!$K$27,'early vs. late progressor'!$V$27,'early vs. late progressor'!$AG$27)</c:f>
              <c:numCache>
                <c:formatCode>General</c:formatCode>
                <c:ptCount val="3"/>
                <c:pt idx="0">
                  <c:v>22159</c:v>
                </c:pt>
                <c:pt idx="1">
                  <c:v>55176.800000000003</c:v>
                </c:pt>
                <c:pt idx="2">
                  <c:v>15900</c:v>
                </c:pt>
              </c:numCache>
            </c:numRef>
          </c:val>
        </c:ser>
        <c:dLbls>
          <c:showLegendKey val="0"/>
          <c:showVal val="0"/>
          <c:showCatName val="0"/>
          <c:showSerName val="0"/>
          <c:showPercent val="0"/>
          <c:showBubbleSize val="0"/>
        </c:dLbls>
        <c:gapWidth val="72"/>
        <c:axId val="76815360"/>
        <c:axId val="76965376"/>
      </c:barChart>
      <c:catAx>
        <c:axId val="76815360"/>
        <c:scaling>
          <c:orientation val="minMax"/>
        </c:scaling>
        <c:delete val="0"/>
        <c:axPos val="b"/>
        <c:numFmt formatCode="General" sourceLinked="1"/>
        <c:majorTickMark val="out"/>
        <c:minorTickMark val="none"/>
        <c:tickLblPos val="nextTo"/>
        <c:spPr>
          <a:ln>
            <a:solidFill>
              <a:schemeClr val="tx1"/>
            </a:solidFill>
          </a:ln>
        </c:spPr>
        <c:crossAx val="76965376"/>
        <c:crosses val="autoZero"/>
        <c:auto val="1"/>
        <c:lblAlgn val="ctr"/>
        <c:lblOffset val="100"/>
        <c:noMultiLvlLbl val="0"/>
      </c:catAx>
      <c:valAx>
        <c:axId val="76965376"/>
        <c:scaling>
          <c:orientation val="minMax"/>
          <c:max val="100000"/>
        </c:scaling>
        <c:delete val="0"/>
        <c:axPos val="l"/>
        <c:title>
          <c:tx>
            <c:rich>
              <a:bodyPr rot="-5400000" vert="horz"/>
              <a:lstStyle/>
              <a:p>
                <a:pPr>
                  <a:defRPr b="0"/>
                </a:pPr>
                <a:r>
                  <a:rPr lang="en-CA" b="0"/>
                  <a:t>Total sorafenib (ng/ml)</a:t>
                </a:r>
              </a:p>
            </c:rich>
          </c:tx>
          <c:layout>
            <c:manualLayout>
              <c:xMode val="edge"/>
              <c:yMode val="edge"/>
              <c:x val="0"/>
              <c:y val="0.14756507018277273"/>
            </c:manualLayout>
          </c:layout>
          <c:overlay val="0"/>
        </c:title>
        <c:numFmt formatCode="General" sourceLinked="1"/>
        <c:majorTickMark val="out"/>
        <c:minorTickMark val="none"/>
        <c:tickLblPos val="nextTo"/>
        <c:spPr>
          <a:ln>
            <a:solidFill>
              <a:schemeClr val="tx1"/>
            </a:solidFill>
          </a:ln>
        </c:spPr>
        <c:crossAx val="76815360"/>
        <c:crosses val="autoZero"/>
        <c:crossBetween val="between"/>
        <c:majorUnit val="20000"/>
      </c:valAx>
    </c:plotArea>
    <c:legend>
      <c:legendPos val="r"/>
      <c:layout>
        <c:manualLayout>
          <c:xMode val="edge"/>
          <c:yMode val="edge"/>
          <c:x val="0.29906601783570197"/>
          <c:y val="4.7965025402113289E-2"/>
          <c:w val="0.64506095156135712"/>
          <c:h val="0.1631524767353216"/>
        </c:manualLayout>
      </c:layout>
      <c:overlay val="0"/>
    </c:legend>
    <c:plotVisOnly val="1"/>
    <c:dispBlanksAs val="gap"/>
    <c:showDLblsOverMax val="0"/>
  </c:chart>
  <c:spPr>
    <a:ln>
      <a:noFill/>
    </a:ln>
  </c:spPr>
  <c:txPr>
    <a:bodyPr/>
    <a:lstStyle/>
    <a:p>
      <a:pPr>
        <a:defRPr sz="100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1"/>
            </a:pPr>
            <a:r>
              <a:rPr lang="en-CA" b="1"/>
              <a:t>Tissue Sorafenib N-oxide</a:t>
            </a:r>
          </a:p>
        </c:rich>
      </c:tx>
      <c:layout>
        <c:manualLayout>
          <c:xMode val="edge"/>
          <c:yMode val="edge"/>
          <c:x val="0.23084556174571666"/>
          <c:y val="0"/>
        </c:manualLayout>
      </c:layout>
      <c:overlay val="1"/>
    </c:title>
    <c:autoTitleDeleted val="0"/>
    <c:plotArea>
      <c:layout>
        <c:manualLayout>
          <c:layoutTarget val="inner"/>
          <c:xMode val="edge"/>
          <c:yMode val="edge"/>
          <c:x val="0.24867775548019572"/>
          <c:y val="9.7197156924727468E-2"/>
          <c:w val="0.61991975701559887"/>
          <c:h val="0.76334073675423586"/>
        </c:manualLayout>
      </c:layout>
      <c:lineChart>
        <c:grouping val="standard"/>
        <c:varyColors val="0"/>
        <c:ser>
          <c:idx val="2"/>
          <c:order val="0"/>
          <c:tx>
            <c:v>Liver (tumor-free)</c:v>
          </c:tx>
          <c:spPr>
            <a:ln>
              <a:solidFill>
                <a:sysClr val="windowText" lastClr="000000"/>
              </a:solidFill>
              <a:prstDash val="solid"/>
            </a:ln>
          </c:spPr>
          <c:marker>
            <c:spPr>
              <a:solidFill>
                <a:schemeClr val="tx1"/>
              </a:solidFill>
              <a:ln>
                <a:solidFill>
                  <a:sysClr val="windowText" lastClr="000000"/>
                </a:solidFill>
                <a:prstDash val="sysDash"/>
              </a:ln>
            </c:spPr>
          </c:marker>
          <c:errBars>
            <c:errDir val="y"/>
            <c:errBarType val="both"/>
            <c:errValType val="cust"/>
            <c:noEndCap val="0"/>
            <c:plus>
              <c:numRef>
                <c:f>'% sorafenib Noxide'!$X$49:$Y$49</c:f>
                <c:numCache>
                  <c:formatCode>General</c:formatCode>
                  <c:ptCount val="2"/>
                  <c:pt idx="0">
                    <c:v>3.9420072938695294E-3</c:v>
                  </c:pt>
                  <c:pt idx="1">
                    <c:v>4.863545742574628E-3</c:v>
                  </c:pt>
                </c:numCache>
              </c:numRef>
            </c:plus>
            <c:minus>
              <c:numRef>
                <c:f>'% sorafenib Noxide'!$X$49:$Y$49</c:f>
                <c:numCache>
                  <c:formatCode>General</c:formatCode>
                  <c:ptCount val="2"/>
                  <c:pt idx="0">
                    <c:v>3.9420072938695294E-3</c:v>
                  </c:pt>
                  <c:pt idx="1">
                    <c:v>4.863545742574628E-3</c:v>
                  </c:pt>
                </c:numCache>
              </c:numRef>
            </c:minus>
          </c:errBars>
          <c:cat>
            <c:strRef>
              <c:f>'% sorafenib Noxide'!$L$10:$M$10</c:f>
              <c:strCache>
                <c:ptCount val="2"/>
                <c:pt idx="0">
                  <c:v>Resistant</c:v>
                </c:pt>
                <c:pt idx="1">
                  <c:v>Dose escalated</c:v>
                </c:pt>
              </c:strCache>
            </c:strRef>
          </c:cat>
          <c:val>
            <c:numRef>
              <c:f>'% sorafenib Noxide'!$X$48:$Y$48</c:f>
              <c:numCache>
                <c:formatCode>General</c:formatCode>
                <c:ptCount val="2"/>
                <c:pt idx="0">
                  <c:v>2.4798283771704357E-2</c:v>
                </c:pt>
                <c:pt idx="1">
                  <c:v>4.721112569317186E-2</c:v>
                </c:pt>
              </c:numCache>
            </c:numRef>
          </c:val>
          <c:smooth val="0"/>
        </c:ser>
        <c:ser>
          <c:idx val="1"/>
          <c:order val="1"/>
          <c:tx>
            <c:v>Liver (HCC)</c:v>
          </c:tx>
          <c:spPr>
            <a:ln>
              <a:solidFill>
                <a:srgbClr val="FF0000"/>
              </a:solidFill>
              <a:prstDash val="solid"/>
            </a:ln>
          </c:spPr>
          <c:marker>
            <c:symbol val="square"/>
            <c:size val="5"/>
            <c:spPr>
              <a:solidFill>
                <a:srgbClr val="FF0000"/>
              </a:solidFill>
              <a:ln>
                <a:solidFill>
                  <a:srgbClr val="FF0000"/>
                </a:solidFill>
                <a:prstDash val="sysDash"/>
              </a:ln>
            </c:spPr>
          </c:marker>
          <c:errBars>
            <c:errDir val="y"/>
            <c:errBarType val="both"/>
            <c:errValType val="cust"/>
            <c:noEndCap val="0"/>
            <c:plus>
              <c:numRef>
                <c:f>'% sorafenib Noxide'!$AO$21:$AP$21</c:f>
                <c:numCache>
                  <c:formatCode>General</c:formatCode>
                  <c:ptCount val="2"/>
                  <c:pt idx="0">
                    <c:v>2.9866580383756326E-3</c:v>
                  </c:pt>
                  <c:pt idx="1">
                    <c:v>4.3467442506902338E-3</c:v>
                  </c:pt>
                </c:numCache>
              </c:numRef>
            </c:plus>
            <c:minus>
              <c:numRef>
                <c:f>'% sorafenib Noxide'!$AO$21:$AP$21</c:f>
                <c:numCache>
                  <c:formatCode>General</c:formatCode>
                  <c:ptCount val="2"/>
                  <c:pt idx="0">
                    <c:v>2.9866580383756326E-3</c:v>
                  </c:pt>
                  <c:pt idx="1">
                    <c:v>4.3467442506902338E-3</c:v>
                  </c:pt>
                </c:numCache>
              </c:numRef>
            </c:minus>
          </c:errBars>
          <c:cat>
            <c:strRef>
              <c:f>'% sorafenib Noxide'!$L$10:$M$10</c:f>
              <c:strCache>
                <c:ptCount val="2"/>
                <c:pt idx="0">
                  <c:v>Resistant</c:v>
                </c:pt>
                <c:pt idx="1">
                  <c:v>Dose escalated</c:v>
                </c:pt>
              </c:strCache>
            </c:strRef>
          </c:cat>
          <c:val>
            <c:numRef>
              <c:f>'% sorafenib Noxide'!$AO$20:$AP$20</c:f>
              <c:numCache>
                <c:formatCode>General</c:formatCode>
                <c:ptCount val="2"/>
                <c:pt idx="0">
                  <c:v>2.5407157070741829E-2</c:v>
                </c:pt>
                <c:pt idx="1">
                  <c:v>3.307732270360416E-2</c:v>
                </c:pt>
              </c:numCache>
            </c:numRef>
          </c:val>
          <c:smooth val="0"/>
        </c:ser>
        <c:ser>
          <c:idx val="0"/>
          <c:order val="2"/>
          <c:tx>
            <c:v>Tumor (HCC)</c:v>
          </c:tx>
          <c:spPr>
            <a:ln>
              <a:solidFill>
                <a:srgbClr val="FF0000"/>
              </a:solidFill>
              <a:prstDash val="sysDot"/>
            </a:ln>
          </c:spPr>
          <c:marker>
            <c:spPr>
              <a:solidFill>
                <a:srgbClr val="FF0000"/>
              </a:solidFill>
              <a:ln>
                <a:solidFill>
                  <a:srgbClr val="FF0000"/>
                </a:solidFill>
                <a:prstDash val="sysDot"/>
              </a:ln>
            </c:spPr>
          </c:marker>
          <c:errBars>
            <c:errDir val="y"/>
            <c:errBarType val="both"/>
            <c:errValType val="cust"/>
            <c:noEndCap val="0"/>
            <c:plus>
              <c:numRef>
                <c:f>'% sorafenib Noxide'!$X$21:$Y$21</c:f>
                <c:numCache>
                  <c:formatCode>General</c:formatCode>
                  <c:ptCount val="2"/>
                  <c:pt idx="0">
                    <c:v>3.252096539356813E-3</c:v>
                  </c:pt>
                  <c:pt idx="1">
                    <c:v>4.2738589635359448E-3</c:v>
                  </c:pt>
                </c:numCache>
              </c:numRef>
            </c:plus>
            <c:minus>
              <c:numRef>
                <c:f>'% sorafenib Noxide'!$X$21:$Y$21</c:f>
                <c:numCache>
                  <c:formatCode>General</c:formatCode>
                  <c:ptCount val="2"/>
                  <c:pt idx="0">
                    <c:v>3.252096539356813E-3</c:v>
                  </c:pt>
                  <c:pt idx="1">
                    <c:v>4.2738589635359448E-3</c:v>
                  </c:pt>
                </c:numCache>
              </c:numRef>
            </c:minus>
          </c:errBars>
          <c:cat>
            <c:strRef>
              <c:f>'% sorafenib Noxide'!$L$10:$M$10</c:f>
              <c:strCache>
                <c:ptCount val="2"/>
                <c:pt idx="0">
                  <c:v>Resistant</c:v>
                </c:pt>
                <c:pt idx="1">
                  <c:v>Dose escalated</c:v>
                </c:pt>
              </c:strCache>
            </c:strRef>
          </c:cat>
          <c:val>
            <c:numRef>
              <c:f>'% sorafenib Noxide'!$X$20:$Y$20</c:f>
              <c:numCache>
                <c:formatCode>General</c:formatCode>
                <c:ptCount val="2"/>
                <c:pt idx="0" formatCode="0.000%">
                  <c:v>2.280381580293591E-2</c:v>
                </c:pt>
                <c:pt idx="1">
                  <c:v>2.9601660967364767E-2</c:v>
                </c:pt>
              </c:numCache>
            </c:numRef>
          </c:val>
          <c:smooth val="0"/>
        </c:ser>
        <c:dLbls>
          <c:showLegendKey val="0"/>
          <c:showVal val="0"/>
          <c:showCatName val="0"/>
          <c:showSerName val="0"/>
          <c:showPercent val="0"/>
          <c:showBubbleSize val="0"/>
        </c:dLbls>
        <c:marker val="1"/>
        <c:smooth val="0"/>
        <c:axId val="77626368"/>
        <c:axId val="77632256"/>
      </c:lineChart>
      <c:catAx>
        <c:axId val="77626368"/>
        <c:scaling>
          <c:orientation val="minMax"/>
        </c:scaling>
        <c:delete val="0"/>
        <c:axPos val="b"/>
        <c:majorTickMark val="out"/>
        <c:minorTickMark val="none"/>
        <c:tickLblPos val="nextTo"/>
        <c:spPr>
          <a:ln>
            <a:solidFill>
              <a:sysClr val="windowText" lastClr="000000"/>
            </a:solidFill>
          </a:ln>
        </c:spPr>
        <c:crossAx val="77632256"/>
        <c:crosses val="autoZero"/>
        <c:auto val="1"/>
        <c:lblAlgn val="ctr"/>
        <c:lblOffset val="100"/>
        <c:noMultiLvlLbl val="0"/>
      </c:catAx>
      <c:valAx>
        <c:axId val="77632256"/>
        <c:scaling>
          <c:orientation val="minMax"/>
          <c:min val="0"/>
        </c:scaling>
        <c:delete val="0"/>
        <c:axPos val="l"/>
        <c:title>
          <c:tx>
            <c:rich>
              <a:bodyPr rot="-5400000" vert="horz"/>
              <a:lstStyle/>
              <a:p>
                <a:pPr>
                  <a:defRPr/>
                </a:pPr>
                <a:r>
                  <a:rPr lang="en-CA"/>
                  <a:t>% sorafenib N-oxide</a:t>
                </a:r>
              </a:p>
            </c:rich>
          </c:tx>
          <c:layout>
            <c:manualLayout>
              <c:xMode val="edge"/>
              <c:yMode val="edge"/>
              <c:x val="2.7777777777777779E-3"/>
              <c:y val="0.28514071157771947"/>
            </c:manualLayout>
          </c:layout>
          <c:overlay val="0"/>
        </c:title>
        <c:numFmt formatCode="0%" sourceLinked="0"/>
        <c:majorTickMark val="out"/>
        <c:minorTickMark val="none"/>
        <c:tickLblPos val="nextTo"/>
        <c:spPr>
          <a:ln>
            <a:solidFill>
              <a:sysClr val="windowText" lastClr="000000"/>
            </a:solidFill>
          </a:ln>
        </c:spPr>
        <c:crossAx val="77626368"/>
        <c:crosses val="autoZero"/>
        <c:crossBetween val="between"/>
        <c:majorUnit val="1.0000000000000002E-2"/>
      </c:valAx>
    </c:plotArea>
    <c:legend>
      <c:legendPos val="r"/>
      <c:layout>
        <c:manualLayout>
          <c:xMode val="edge"/>
          <c:yMode val="edge"/>
          <c:x val="0.29227018378125363"/>
          <c:y val="0.63028795293610029"/>
          <c:w val="0.66555624393376533"/>
          <c:h val="0.21110115187946502"/>
        </c:manualLayout>
      </c:layout>
      <c:overlay val="0"/>
    </c:legend>
    <c:plotVisOnly val="1"/>
    <c:dispBlanksAs val="gap"/>
    <c:showDLblsOverMax val="0"/>
  </c:chart>
  <c:spPr>
    <a:ln>
      <a:noFill/>
    </a:ln>
  </c:spPr>
  <c:txPr>
    <a:bodyPr/>
    <a:lstStyle/>
    <a:p>
      <a:pPr>
        <a:defRPr sz="900" b="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a:pPr>
            <a:r>
              <a:rPr lang="en-CA" sz="1400" b="1"/>
              <a:t>Tumor Mouse P-VEGFR2</a:t>
            </a:r>
          </a:p>
        </c:rich>
      </c:tx>
      <c:layout>
        <c:manualLayout>
          <c:xMode val="edge"/>
          <c:yMode val="edge"/>
          <c:x val="0.2413901237756175"/>
          <c:y val="8.9338284690864914E-3"/>
        </c:manualLayout>
      </c:layout>
      <c:overlay val="0"/>
    </c:title>
    <c:autoTitleDeleted val="0"/>
    <c:plotArea>
      <c:layout>
        <c:manualLayout>
          <c:layoutTarget val="inner"/>
          <c:xMode val="edge"/>
          <c:yMode val="edge"/>
          <c:x val="0.17740969251587768"/>
          <c:y val="9.0279169357053268E-2"/>
          <c:w val="0.79381399133127462"/>
          <c:h val="0.74431031195944186"/>
        </c:manualLayout>
      </c:layout>
      <c:barChart>
        <c:barDir val="col"/>
        <c:grouping val="clustered"/>
        <c:varyColors val="0"/>
        <c:ser>
          <c:idx val="2"/>
          <c:order val="0"/>
          <c:spPr>
            <a:solidFill>
              <a:schemeClr val="tx1"/>
            </a:solidFill>
          </c:spPr>
          <c:invertIfNegative val="0"/>
          <c:errBars>
            <c:errBarType val="plus"/>
            <c:errValType val="cust"/>
            <c:noEndCap val="0"/>
            <c:plus>
              <c:numRef>
                <c:f>'PTyr-VEGFR2'!$K$14:$K$18</c:f>
                <c:numCache>
                  <c:formatCode>General</c:formatCode>
                  <c:ptCount val="5"/>
                  <c:pt idx="0">
                    <c:v>0.17915278034107085</c:v>
                  </c:pt>
                  <c:pt idx="1">
                    <c:v>9.0186465518946893E-2</c:v>
                  </c:pt>
                  <c:pt idx="2">
                    <c:v>7.946015380533708E-2</c:v>
                  </c:pt>
                  <c:pt idx="3">
                    <c:v>5.8762581621677162E-2</c:v>
                  </c:pt>
                </c:numCache>
              </c:numRef>
            </c:plus>
            <c:minus>
              <c:numRef>
                <c:f>'PTyr-VEGFR2'!$K$14:$K$17</c:f>
                <c:numCache>
                  <c:formatCode>General</c:formatCode>
                  <c:ptCount val="4"/>
                  <c:pt idx="0">
                    <c:v>0.17915278034107085</c:v>
                  </c:pt>
                  <c:pt idx="1">
                    <c:v>9.0186465518946893E-2</c:v>
                  </c:pt>
                  <c:pt idx="2">
                    <c:v>7.946015380533708E-2</c:v>
                  </c:pt>
                  <c:pt idx="3">
                    <c:v>5.8762581621677162E-2</c:v>
                  </c:pt>
                </c:numCache>
              </c:numRef>
            </c:minus>
          </c:errBars>
          <c:cat>
            <c:strRef>
              <c:f>'PTyr-VEGFR2'!$I$14:$I$17</c:f>
              <c:strCache>
                <c:ptCount val="4"/>
                <c:pt idx="0">
                  <c:v>Control</c:v>
                </c:pt>
                <c:pt idx="1">
                  <c:v>Sensitive</c:v>
                </c:pt>
                <c:pt idx="2">
                  <c:v>Resistant</c:v>
                </c:pt>
                <c:pt idx="3">
                  <c:v>Escalated</c:v>
                </c:pt>
              </c:strCache>
            </c:strRef>
          </c:cat>
          <c:val>
            <c:numRef>
              <c:f>'PTyr-VEGFR2'!$J$14:$J$17</c:f>
              <c:numCache>
                <c:formatCode>General</c:formatCode>
                <c:ptCount val="4"/>
                <c:pt idx="0">
                  <c:v>1</c:v>
                </c:pt>
                <c:pt idx="1">
                  <c:v>1.5510649498956537</c:v>
                </c:pt>
                <c:pt idx="2">
                  <c:v>1.3979524111330583</c:v>
                </c:pt>
                <c:pt idx="3">
                  <c:v>1.7481983421803995</c:v>
                </c:pt>
              </c:numCache>
            </c:numRef>
          </c:val>
        </c:ser>
        <c:dLbls>
          <c:showLegendKey val="0"/>
          <c:showVal val="0"/>
          <c:showCatName val="0"/>
          <c:showSerName val="0"/>
          <c:showPercent val="0"/>
          <c:showBubbleSize val="0"/>
        </c:dLbls>
        <c:gapWidth val="150"/>
        <c:axId val="32515200"/>
        <c:axId val="32516736"/>
      </c:barChart>
      <c:catAx>
        <c:axId val="32515200"/>
        <c:scaling>
          <c:orientation val="minMax"/>
        </c:scaling>
        <c:delete val="0"/>
        <c:axPos val="b"/>
        <c:numFmt formatCode="General" sourceLinked="1"/>
        <c:majorTickMark val="out"/>
        <c:minorTickMark val="none"/>
        <c:tickLblPos val="nextTo"/>
        <c:spPr>
          <a:ln>
            <a:solidFill>
              <a:schemeClr val="tx1"/>
            </a:solidFill>
          </a:ln>
        </c:spPr>
        <c:crossAx val="32516736"/>
        <c:crosses val="autoZero"/>
        <c:auto val="1"/>
        <c:lblAlgn val="ctr"/>
        <c:lblOffset val="100"/>
        <c:noMultiLvlLbl val="0"/>
      </c:catAx>
      <c:valAx>
        <c:axId val="32516736"/>
        <c:scaling>
          <c:orientation val="minMax"/>
        </c:scaling>
        <c:delete val="0"/>
        <c:axPos val="l"/>
        <c:title>
          <c:tx>
            <c:rich>
              <a:bodyPr rot="-5400000" vert="horz"/>
              <a:lstStyle/>
              <a:p>
                <a:pPr algn="ctr" rtl="0">
                  <a:defRPr/>
                </a:pPr>
                <a:r>
                  <a:rPr lang="en-CA"/>
                  <a:t>P-Tyr /mouse VEGFR2</a:t>
                </a:r>
              </a:p>
              <a:p>
                <a:pPr algn="ctr" rtl="0">
                  <a:defRPr/>
                </a:pPr>
                <a:endParaRPr lang="en-CA"/>
              </a:p>
            </c:rich>
          </c:tx>
          <c:layout>
            <c:manualLayout>
              <c:xMode val="edge"/>
              <c:yMode val="edge"/>
              <c:x val="0"/>
              <c:y val="0.16656064758482172"/>
            </c:manualLayout>
          </c:layout>
          <c:overlay val="0"/>
        </c:title>
        <c:numFmt formatCode="General" sourceLinked="1"/>
        <c:majorTickMark val="out"/>
        <c:minorTickMark val="none"/>
        <c:tickLblPos val="nextTo"/>
        <c:spPr>
          <a:ln>
            <a:solidFill>
              <a:schemeClr val="tx1"/>
            </a:solidFill>
          </a:ln>
        </c:spPr>
        <c:crossAx val="32515200"/>
        <c:crosses val="autoZero"/>
        <c:crossBetween val="between"/>
      </c:valAx>
    </c:plotArea>
    <c:plotVisOnly val="1"/>
    <c:dispBlanksAs val="gap"/>
    <c:showDLblsOverMax val="0"/>
  </c:chart>
  <c:spPr>
    <a:ln>
      <a:noFill/>
    </a:ln>
  </c:spPr>
  <c:txPr>
    <a:bodyPr/>
    <a:lstStyle/>
    <a:p>
      <a:pPr>
        <a:defRPr sz="1100" b="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135227346640309"/>
          <c:y val="2.8252405949256341E-2"/>
          <c:w val="0.75113973899829112"/>
          <c:h val="0.85179474179708592"/>
        </c:manualLayout>
      </c:layout>
      <c:barChart>
        <c:barDir val="col"/>
        <c:grouping val="clustered"/>
        <c:varyColors val="0"/>
        <c:ser>
          <c:idx val="0"/>
          <c:order val="0"/>
          <c:tx>
            <c:v> Invasion assay</c:v>
          </c:tx>
          <c:spPr>
            <a:solidFill>
              <a:schemeClr val="tx1"/>
            </a:solidFill>
            <a:ln>
              <a:solidFill>
                <a:schemeClr val="tx1"/>
              </a:solidFill>
            </a:ln>
          </c:spPr>
          <c:invertIfNegative val="0"/>
          <c:dPt>
            <c:idx val="0"/>
            <c:invertIfNegative val="0"/>
            <c:bubble3D val="0"/>
            <c:spPr>
              <a:solidFill>
                <a:srgbClr val="3A06F8"/>
              </a:solidFill>
              <a:ln>
                <a:solidFill>
                  <a:schemeClr val="tx1"/>
                </a:solidFill>
              </a:ln>
            </c:spPr>
          </c:dPt>
          <c:dPt>
            <c:idx val="1"/>
            <c:invertIfNegative val="0"/>
            <c:bubble3D val="0"/>
            <c:spPr>
              <a:solidFill>
                <a:srgbClr val="FF0000"/>
              </a:solidFill>
              <a:ln>
                <a:solidFill>
                  <a:schemeClr val="tx1"/>
                </a:solidFill>
              </a:ln>
            </c:spPr>
          </c:dPt>
          <c:dPt>
            <c:idx val="2"/>
            <c:invertIfNegative val="0"/>
            <c:bubble3D val="0"/>
            <c:spPr>
              <a:solidFill>
                <a:srgbClr val="FF0000"/>
              </a:solidFill>
              <a:ln>
                <a:solidFill>
                  <a:schemeClr val="tx1"/>
                </a:solidFill>
              </a:ln>
            </c:spPr>
          </c:dPt>
          <c:errBars>
            <c:errBarType val="plus"/>
            <c:errValType val="cust"/>
            <c:noEndCap val="0"/>
            <c:plus>
              <c:numRef>
                <c:f>'[Chart in Microsoft PowerPoint]Sheet1'!$P$10:$R$10</c:f>
                <c:numCache>
                  <c:formatCode>General</c:formatCode>
                  <c:ptCount val="3"/>
                  <c:pt idx="0">
                    <c:v>39.785225870049565</c:v>
                  </c:pt>
                  <c:pt idx="1">
                    <c:v>10.611547402316274</c:v>
                  </c:pt>
                  <c:pt idx="2">
                    <c:v>36.811833846076063</c:v>
                  </c:pt>
                </c:numCache>
              </c:numRef>
            </c:plus>
            <c:minus>
              <c:numRef>
                <c:f>'[Chart in Microsoft PowerPoint]Sheet1'!$P$10:$R$10</c:f>
                <c:numCache>
                  <c:formatCode>General</c:formatCode>
                  <c:ptCount val="3"/>
                  <c:pt idx="0">
                    <c:v>39.785225870049565</c:v>
                  </c:pt>
                  <c:pt idx="1">
                    <c:v>10.611547402316274</c:v>
                  </c:pt>
                  <c:pt idx="2">
                    <c:v>36.811833846076063</c:v>
                  </c:pt>
                </c:numCache>
              </c:numRef>
            </c:minus>
          </c:errBars>
          <c:cat>
            <c:strRef>
              <c:f>'[Chart in Microsoft PowerPoint]Sheet1'!$V$29:$X$29</c:f>
              <c:strCache>
                <c:ptCount val="3"/>
                <c:pt idx="0">
                  <c:v>Parental</c:v>
                </c:pt>
                <c:pt idx="1">
                  <c:v>R1</c:v>
                </c:pt>
                <c:pt idx="2">
                  <c:v>R2</c:v>
                </c:pt>
              </c:strCache>
            </c:strRef>
          </c:cat>
          <c:val>
            <c:numRef>
              <c:f>'[Chart in Microsoft PowerPoint]Sheet1'!$P$9:$R$9</c:f>
              <c:numCache>
                <c:formatCode>General</c:formatCode>
                <c:ptCount val="3"/>
                <c:pt idx="0">
                  <c:v>223.7777777777778</c:v>
                </c:pt>
                <c:pt idx="1">
                  <c:v>93.1111111111111</c:v>
                </c:pt>
                <c:pt idx="2">
                  <c:v>147.66666666666666</c:v>
                </c:pt>
              </c:numCache>
            </c:numRef>
          </c:val>
        </c:ser>
        <c:dLbls>
          <c:showLegendKey val="0"/>
          <c:showVal val="0"/>
          <c:showCatName val="0"/>
          <c:showSerName val="0"/>
          <c:showPercent val="0"/>
          <c:showBubbleSize val="0"/>
        </c:dLbls>
        <c:gapWidth val="150"/>
        <c:axId val="55624064"/>
        <c:axId val="55625600"/>
      </c:barChart>
      <c:catAx>
        <c:axId val="55624064"/>
        <c:scaling>
          <c:orientation val="minMax"/>
        </c:scaling>
        <c:delete val="0"/>
        <c:axPos val="b"/>
        <c:numFmt formatCode="General" sourceLinked="0"/>
        <c:majorTickMark val="out"/>
        <c:minorTickMark val="none"/>
        <c:tickLblPos val="nextTo"/>
        <c:spPr>
          <a:ln>
            <a:solidFill>
              <a:schemeClr val="tx1"/>
            </a:solidFill>
          </a:ln>
        </c:spPr>
        <c:crossAx val="55625600"/>
        <c:crosses val="autoZero"/>
        <c:auto val="1"/>
        <c:lblAlgn val="ctr"/>
        <c:lblOffset val="100"/>
        <c:noMultiLvlLbl val="0"/>
      </c:catAx>
      <c:valAx>
        <c:axId val="55625600"/>
        <c:scaling>
          <c:orientation val="minMax"/>
          <c:max val="300"/>
          <c:min val="0"/>
        </c:scaling>
        <c:delete val="0"/>
        <c:axPos val="l"/>
        <c:title>
          <c:tx>
            <c:rich>
              <a:bodyPr rot="-5400000" vert="horz"/>
              <a:lstStyle/>
              <a:p>
                <a:pPr>
                  <a:defRPr/>
                </a:pPr>
                <a:r>
                  <a:rPr lang="en-US"/>
                  <a:t>mean # cells or colonies</a:t>
                </a:r>
              </a:p>
            </c:rich>
          </c:tx>
          <c:layout>
            <c:manualLayout>
              <c:xMode val="edge"/>
              <c:yMode val="edge"/>
              <c:x val="0"/>
              <c:y val="0.20860674915390726"/>
            </c:manualLayout>
          </c:layout>
          <c:overlay val="0"/>
        </c:title>
        <c:numFmt formatCode="General" sourceLinked="1"/>
        <c:majorTickMark val="out"/>
        <c:minorTickMark val="none"/>
        <c:tickLblPos val="nextTo"/>
        <c:spPr>
          <a:ln>
            <a:solidFill>
              <a:schemeClr val="tx1"/>
            </a:solidFill>
          </a:ln>
        </c:spPr>
        <c:crossAx val="55624064"/>
        <c:crosses val="autoZero"/>
        <c:crossBetween val="between"/>
      </c:valAx>
    </c:plotArea>
    <c:plotVisOnly val="1"/>
    <c:dispBlanksAs val="gap"/>
    <c:showDLblsOverMax val="0"/>
  </c:chart>
  <c:spPr>
    <a:ln>
      <a:noFill/>
    </a:ln>
  </c:spPr>
  <c:txPr>
    <a:bodyPr/>
    <a:lstStyle/>
    <a:p>
      <a:pPr>
        <a:defRPr sz="900" b="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054688618468147"/>
          <c:y val="3.5294484654322937E-2"/>
          <c:w val="0.74793796230016707"/>
          <c:h val="0.76020769958204615"/>
        </c:manualLayout>
      </c:layout>
      <c:scatterChart>
        <c:scatterStyle val="lineMarker"/>
        <c:varyColors val="0"/>
        <c:ser>
          <c:idx val="0"/>
          <c:order val="0"/>
          <c:tx>
            <c:v>Vehicle control</c:v>
          </c:tx>
          <c:spPr>
            <a:ln w="12700">
              <a:solidFill>
                <a:srgbClr val="0000FF"/>
              </a:solidFill>
              <a:prstDash val="sysDash"/>
            </a:ln>
          </c:spPr>
          <c:marker>
            <c:symbol val="none"/>
          </c:marker>
          <c:xVal>
            <c:numRef>
              <c:f>Sheet1!$F$5:$T$5</c:f>
              <c:numCache>
                <c:formatCode>General</c:formatCode>
                <c:ptCount val="15"/>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numCache>
            </c:numRef>
          </c:xVal>
          <c:yVal>
            <c:numRef>
              <c:f>Sheet1!$F$7:$L$7</c:f>
              <c:numCache>
                <c:formatCode>0.00</c:formatCode>
                <c:ptCount val="7"/>
                <c:pt idx="0">
                  <c:v>2.0070459999999999</c:v>
                </c:pt>
                <c:pt idx="1">
                  <c:v>0</c:v>
                </c:pt>
                <c:pt idx="2">
                  <c:v>7.3955607294117671</c:v>
                </c:pt>
                <c:pt idx="3">
                  <c:v>21.257113311331132</c:v>
                </c:pt>
                <c:pt idx="4">
                  <c:v>75.53647036144578</c:v>
                </c:pt>
                <c:pt idx="5">
                  <c:v>500.78006349206356</c:v>
                </c:pt>
                <c:pt idx="6" formatCode="General">
                  <c:v>1691.2341864516134</c:v>
                </c:pt>
              </c:numCache>
            </c:numRef>
          </c:yVal>
          <c:smooth val="0"/>
        </c:ser>
        <c:ser>
          <c:idx val="1"/>
          <c:order val="1"/>
          <c:tx>
            <c:v>Sorafenib 30 mg/kg</c:v>
          </c:tx>
          <c:spPr>
            <a:ln w="12700">
              <a:solidFill>
                <a:srgbClr val="FF0000"/>
              </a:solidFill>
              <a:prstDash val="solid"/>
            </a:ln>
          </c:spPr>
          <c:marker>
            <c:symbol val="none"/>
          </c:marker>
          <c:xVal>
            <c:numRef>
              <c:f>(Sheet1!$F$5:$R$5,Sheet1!$T$5,Sheet1!$U$5,Sheet1!$V$5,Sheet1!$W$5,Sheet1!$X$5,Sheet1!$Y$5)</c:f>
              <c:numCache>
                <c:formatCode>General</c:formatCode>
                <c:ptCount val="19"/>
                <c:pt idx="0">
                  <c:v>1</c:v>
                </c:pt>
                <c:pt idx="1">
                  <c:v>13</c:v>
                </c:pt>
                <c:pt idx="2">
                  <c:v>20</c:v>
                </c:pt>
                <c:pt idx="3">
                  <c:v>28</c:v>
                </c:pt>
                <c:pt idx="4">
                  <c:v>35</c:v>
                </c:pt>
                <c:pt idx="5">
                  <c:v>41</c:v>
                </c:pt>
                <c:pt idx="6">
                  <c:v>47</c:v>
                </c:pt>
                <c:pt idx="7">
                  <c:v>55</c:v>
                </c:pt>
                <c:pt idx="8">
                  <c:v>63</c:v>
                </c:pt>
                <c:pt idx="9">
                  <c:v>69</c:v>
                </c:pt>
                <c:pt idx="10">
                  <c:v>78</c:v>
                </c:pt>
                <c:pt idx="11">
                  <c:v>86</c:v>
                </c:pt>
                <c:pt idx="12">
                  <c:v>95</c:v>
                </c:pt>
                <c:pt idx="13">
                  <c:v>102</c:v>
                </c:pt>
                <c:pt idx="14">
                  <c:v>109</c:v>
                </c:pt>
                <c:pt idx="15">
                  <c:v>117</c:v>
                </c:pt>
                <c:pt idx="16">
                  <c:v>124</c:v>
                </c:pt>
                <c:pt idx="17">
                  <c:v>131</c:v>
                </c:pt>
                <c:pt idx="18">
                  <c:v>137</c:v>
                </c:pt>
              </c:numCache>
            </c:numRef>
          </c:xVal>
          <c:yVal>
            <c:numRef>
              <c:f>(Sheet1!$F$14:$R$14,Sheet1!$T$14,Sheet1!$U$14,Sheet1!$V$14,Sheet1!$W$14,Sheet1!$X$14,Sheet1!$Y$14)</c:f>
              <c:numCache>
                <c:formatCode>0.00</c:formatCode>
                <c:ptCount val="19"/>
                <c:pt idx="0">
                  <c:v>0</c:v>
                </c:pt>
                <c:pt idx="1">
                  <c:v>0</c:v>
                </c:pt>
                <c:pt idx="2">
                  <c:v>0</c:v>
                </c:pt>
                <c:pt idx="3">
                  <c:v>0</c:v>
                </c:pt>
                <c:pt idx="4">
                  <c:v>0</c:v>
                </c:pt>
                <c:pt idx="5">
                  <c:v>34.483901599999975</c:v>
                </c:pt>
                <c:pt idx="6">
                  <c:v>0.14338000000000001</c:v>
                </c:pt>
                <c:pt idx="7">
                  <c:v>0</c:v>
                </c:pt>
                <c:pt idx="8">
                  <c:v>0</c:v>
                </c:pt>
                <c:pt idx="9">
                  <c:v>35.823933457627135</c:v>
                </c:pt>
                <c:pt idx="10">
                  <c:v>37.064756281690165</c:v>
                </c:pt>
                <c:pt idx="11">
                  <c:v>131.03781600000005</c:v>
                </c:pt>
                <c:pt idx="12">
                  <c:v>0</c:v>
                </c:pt>
                <c:pt idx="13">
                  <c:v>94.975692888888915</c:v>
                </c:pt>
                <c:pt idx="14" formatCode="General">
                  <c:v>57.448229333333344</c:v>
                </c:pt>
                <c:pt idx="15">
                  <c:v>119.66650933333334</c:v>
                </c:pt>
                <c:pt idx="16">
                  <c:v>489.23591272727293</c:v>
                </c:pt>
                <c:pt idx="17">
                  <c:v>216.13293145161285</c:v>
                </c:pt>
                <c:pt idx="18">
                  <c:v>324.75677124999993</c:v>
                </c:pt>
              </c:numCache>
            </c:numRef>
          </c:yVal>
          <c:smooth val="0"/>
        </c:ser>
        <c:ser>
          <c:idx val="2"/>
          <c:order val="2"/>
          <c:spPr>
            <a:ln w="12700">
              <a:solidFill>
                <a:srgbClr val="FF0000"/>
              </a:solidFill>
              <a:prstDash val="solid"/>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Sheet1!$F$15:$N$15</c:f>
              <c:numCache>
                <c:formatCode>0.00</c:formatCode>
                <c:ptCount val="9"/>
                <c:pt idx="0">
                  <c:v>3.3719450000000002</c:v>
                </c:pt>
                <c:pt idx="1">
                  <c:v>0</c:v>
                </c:pt>
                <c:pt idx="2">
                  <c:v>0</c:v>
                </c:pt>
                <c:pt idx="3">
                  <c:v>0</c:v>
                </c:pt>
                <c:pt idx="4">
                  <c:v>0</c:v>
                </c:pt>
                <c:pt idx="5">
                  <c:v>0</c:v>
                </c:pt>
                <c:pt idx="6">
                  <c:v>0</c:v>
                </c:pt>
                <c:pt idx="7">
                  <c:v>25.679689473684213</c:v>
                </c:pt>
                <c:pt idx="8" formatCode="General">
                  <c:v>50.839402518518519</c:v>
                </c:pt>
              </c:numCache>
            </c:numRef>
          </c:yVal>
          <c:smooth val="0"/>
        </c:ser>
        <c:ser>
          <c:idx val="3"/>
          <c:order val="3"/>
          <c:spPr>
            <a:ln w="12700">
              <a:solidFill>
                <a:srgbClr val="FF0000"/>
              </a:solidFill>
              <a:prstDash val="solid"/>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Sheet1!$F$16:$S$16</c:f>
              <c:numCache>
                <c:formatCode>0.00</c:formatCode>
                <c:ptCount val="14"/>
                <c:pt idx="0">
                  <c:v>1.9303619999999999</c:v>
                </c:pt>
                <c:pt idx="1">
                  <c:v>0</c:v>
                </c:pt>
                <c:pt idx="2">
                  <c:v>0</c:v>
                </c:pt>
                <c:pt idx="3">
                  <c:v>0</c:v>
                </c:pt>
                <c:pt idx="4">
                  <c:v>0</c:v>
                </c:pt>
                <c:pt idx="5">
                  <c:v>1.9226335632183906</c:v>
                </c:pt>
                <c:pt idx="6">
                  <c:v>30.339884871794876</c:v>
                </c:pt>
                <c:pt idx="7">
                  <c:v>56.53892770370372</c:v>
                </c:pt>
                <c:pt idx="8" formatCode="General">
                  <c:v>132.5522283076923</c:v>
                </c:pt>
                <c:pt idx="9">
                  <c:v>188.43450811463001</c:v>
                </c:pt>
                <c:pt idx="10">
                  <c:v>140.37769200000005</c:v>
                </c:pt>
                <c:pt idx="11">
                  <c:v>226.52096071428568</c:v>
                </c:pt>
                <c:pt idx="12">
                  <c:v>895.22720000000004</c:v>
                </c:pt>
                <c:pt idx="13">
                  <c:v>2001.3661076086958</c:v>
                </c:pt>
              </c:numCache>
            </c:numRef>
          </c:yVal>
          <c:smooth val="0"/>
        </c:ser>
        <c:ser>
          <c:idx val="4"/>
          <c:order val="4"/>
          <c:spPr>
            <a:ln w="12700">
              <a:solidFill>
                <a:srgbClr val="FF0000"/>
              </a:solidFill>
              <a:prstDash val="solid"/>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Sheet1!$F$17:$O$17</c:f>
              <c:numCache>
                <c:formatCode>0.00</c:formatCode>
                <c:ptCount val="10"/>
                <c:pt idx="0">
                  <c:v>17.179970000000001</c:v>
                </c:pt>
                <c:pt idx="1">
                  <c:v>0</c:v>
                </c:pt>
                <c:pt idx="2">
                  <c:v>0</c:v>
                </c:pt>
                <c:pt idx="3">
                  <c:v>0</c:v>
                </c:pt>
                <c:pt idx="4">
                  <c:v>0</c:v>
                </c:pt>
                <c:pt idx="5">
                  <c:v>0</c:v>
                </c:pt>
                <c:pt idx="6">
                  <c:v>0</c:v>
                </c:pt>
                <c:pt idx="7">
                  <c:v>0</c:v>
                </c:pt>
                <c:pt idx="8" formatCode="General">
                  <c:v>0</c:v>
                </c:pt>
                <c:pt idx="9">
                  <c:v>64.771600763888898</c:v>
                </c:pt>
              </c:numCache>
            </c:numRef>
          </c:yVal>
          <c:smooth val="0"/>
        </c:ser>
        <c:ser>
          <c:idx val="5"/>
          <c:order val="5"/>
          <c:spPr>
            <a:ln w="12700">
              <a:solidFill>
                <a:srgbClr val="FF0000"/>
              </a:solidFill>
              <a:prstDash val="solid"/>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Sheet1!$F$18:$O$18</c:f>
              <c:numCache>
                <c:formatCode>0.00</c:formatCode>
                <c:ptCount val="10"/>
                <c:pt idx="0">
                  <c:v>0</c:v>
                </c:pt>
                <c:pt idx="1">
                  <c:v>0</c:v>
                </c:pt>
                <c:pt idx="2">
                  <c:v>0</c:v>
                </c:pt>
                <c:pt idx="3">
                  <c:v>0</c:v>
                </c:pt>
                <c:pt idx="4">
                  <c:v>0</c:v>
                </c:pt>
                <c:pt idx="5">
                  <c:v>0</c:v>
                </c:pt>
                <c:pt idx="6">
                  <c:v>0</c:v>
                </c:pt>
                <c:pt idx="7">
                  <c:v>0</c:v>
                </c:pt>
                <c:pt idx="8" formatCode="General">
                  <c:v>9.0282803582089546</c:v>
                </c:pt>
                <c:pt idx="9" formatCode="General">
                  <c:v>64.771600763888898</c:v>
                </c:pt>
              </c:numCache>
            </c:numRef>
          </c:yVal>
          <c:smooth val="0"/>
        </c:ser>
        <c:ser>
          <c:idx val="6"/>
          <c:order val="6"/>
          <c:spPr>
            <a:ln w="12700">
              <a:solidFill>
                <a:srgbClr val="FF0000"/>
              </a:solidFill>
              <a:prstDash val="solid"/>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Sheet1!$F$19:$W$19</c:f>
              <c:numCache>
                <c:formatCode>0.00</c:formatCode>
                <c:ptCount val="18"/>
                <c:pt idx="0">
                  <c:v>0</c:v>
                </c:pt>
                <c:pt idx="1">
                  <c:v>0</c:v>
                </c:pt>
                <c:pt idx="2">
                  <c:v>0</c:v>
                </c:pt>
                <c:pt idx="3">
                  <c:v>0</c:v>
                </c:pt>
                <c:pt idx="4">
                  <c:v>0</c:v>
                </c:pt>
                <c:pt idx="5">
                  <c:v>0</c:v>
                </c:pt>
                <c:pt idx="6">
                  <c:v>0</c:v>
                </c:pt>
                <c:pt idx="7">
                  <c:v>0</c:v>
                </c:pt>
                <c:pt idx="8">
                  <c:v>0</c:v>
                </c:pt>
                <c:pt idx="9">
                  <c:v>40.272016727272728</c:v>
                </c:pt>
                <c:pt idx="10">
                  <c:v>106.79095963005783</c:v>
                </c:pt>
                <c:pt idx="11">
                  <c:v>100.20410400000006</c:v>
                </c:pt>
                <c:pt idx="12">
                  <c:v>36.126434999999979</c:v>
                </c:pt>
                <c:pt idx="14">
                  <c:v>162.01396617142859</c:v>
                </c:pt>
                <c:pt idx="15" formatCode="General">
                  <c:v>179.3525074545455</c:v>
                </c:pt>
                <c:pt idx="16">
                  <c:v>721.06052444444458</c:v>
                </c:pt>
                <c:pt idx="17">
                  <c:v>1407.9211413333333</c:v>
                </c:pt>
              </c:numCache>
            </c:numRef>
          </c:yVal>
          <c:smooth val="0"/>
        </c:ser>
        <c:ser>
          <c:idx val="7"/>
          <c:order val="7"/>
          <c:tx>
            <c:v>Vehicle 2</c:v>
          </c:tx>
          <c:spPr>
            <a:ln w="12700">
              <a:solidFill>
                <a:srgbClr val="0000FF"/>
              </a:solidFill>
              <a:prstDash val="sysDash"/>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Sheet1!$F$8:$L$8</c:f>
              <c:numCache>
                <c:formatCode>0.00</c:formatCode>
                <c:ptCount val="7"/>
                <c:pt idx="0">
                  <c:v>0</c:v>
                </c:pt>
                <c:pt idx="1">
                  <c:v>0</c:v>
                </c:pt>
                <c:pt idx="2">
                  <c:v>0</c:v>
                </c:pt>
                <c:pt idx="3">
                  <c:v>11.007917307692306</c:v>
                </c:pt>
                <c:pt idx="4">
                  <c:v>55.680082696629221</c:v>
                </c:pt>
                <c:pt idx="5">
                  <c:v>359.9181124050632</c:v>
                </c:pt>
                <c:pt idx="6" formatCode="General">
                  <c:v>1544.9264310344829</c:v>
                </c:pt>
              </c:numCache>
            </c:numRef>
          </c:yVal>
          <c:smooth val="0"/>
        </c:ser>
        <c:ser>
          <c:idx val="8"/>
          <c:order val="8"/>
          <c:tx>
            <c:v>Vehicle 3</c:v>
          </c:tx>
          <c:spPr>
            <a:ln w="12700">
              <a:solidFill>
                <a:srgbClr val="0000FF"/>
              </a:solidFill>
              <a:prstDash val="sysDash"/>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Sheet1!$F$9:$L$9</c:f>
              <c:numCache>
                <c:formatCode>0.00</c:formatCode>
                <c:ptCount val="7"/>
                <c:pt idx="0">
                  <c:v>0</c:v>
                </c:pt>
                <c:pt idx="1">
                  <c:v>0</c:v>
                </c:pt>
                <c:pt idx="2">
                  <c:v>5.2729903703703691</c:v>
                </c:pt>
                <c:pt idx="3">
                  <c:v>21.146570517928296</c:v>
                </c:pt>
                <c:pt idx="4">
                  <c:v>192.18326974358979</c:v>
                </c:pt>
                <c:pt idx="5">
                  <c:v>784.30896266666662</c:v>
                </c:pt>
                <c:pt idx="6" formatCode="General">
                  <c:v>1548.9162165745856</c:v>
                </c:pt>
              </c:numCache>
            </c:numRef>
          </c:yVal>
          <c:smooth val="0"/>
        </c:ser>
        <c:ser>
          <c:idx val="9"/>
          <c:order val="9"/>
          <c:tx>
            <c:v>Vehicle 4</c:v>
          </c:tx>
          <c:spPr>
            <a:ln w="12700">
              <a:solidFill>
                <a:srgbClr val="0000FF"/>
              </a:solidFill>
              <a:prstDash val="sysDash"/>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Sheet1!$F$10:$J$10</c:f>
              <c:numCache>
                <c:formatCode>0.00</c:formatCode>
                <c:ptCount val="5"/>
                <c:pt idx="0">
                  <c:v>6.951613</c:v>
                </c:pt>
                <c:pt idx="1">
                  <c:v>14.591829639751552</c:v>
                </c:pt>
                <c:pt idx="2">
                  <c:v>87.295132341463415</c:v>
                </c:pt>
                <c:pt idx="3">
                  <c:v>369.14886400000017</c:v>
                </c:pt>
                <c:pt idx="4">
                  <c:v>1394.1073300000003</c:v>
                </c:pt>
              </c:numCache>
            </c:numRef>
          </c:yVal>
          <c:smooth val="0"/>
        </c:ser>
        <c:ser>
          <c:idx val="10"/>
          <c:order val="10"/>
          <c:tx>
            <c:v>Vehicle 5</c:v>
          </c:tx>
          <c:spPr>
            <a:ln w="12700">
              <a:solidFill>
                <a:srgbClr val="0000FF"/>
              </a:solidFill>
              <a:prstDash val="sysDash"/>
            </a:ln>
          </c:spPr>
          <c:marker>
            <c:symbol val="none"/>
          </c:marker>
          <c:xVal>
            <c:numRef>
              <c:f>Sheet1!$F$5:$Y$5</c:f>
              <c:numCache>
                <c:formatCode>General</c:formatCode>
                <c:ptCount val="20"/>
                <c:pt idx="0">
                  <c:v>1</c:v>
                </c:pt>
                <c:pt idx="1">
                  <c:v>13</c:v>
                </c:pt>
                <c:pt idx="2">
                  <c:v>20</c:v>
                </c:pt>
                <c:pt idx="3">
                  <c:v>28</c:v>
                </c:pt>
                <c:pt idx="4">
                  <c:v>35</c:v>
                </c:pt>
                <c:pt idx="5">
                  <c:v>41</c:v>
                </c:pt>
                <c:pt idx="6">
                  <c:v>47</c:v>
                </c:pt>
                <c:pt idx="7">
                  <c:v>55</c:v>
                </c:pt>
                <c:pt idx="8">
                  <c:v>63</c:v>
                </c:pt>
                <c:pt idx="9">
                  <c:v>69</c:v>
                </c:pt>
                <c:pt idx="10">
                  <c:v>78</c:v>
                </c:pt>
                <c:pt idx="11">
                  <c:v>86</c:v>
                </c:pt>
                <c:pt idx="12">
                  <c:v>95</c:v>
                </c:pt>
                <c:pt idx="13">
                  <c:v>99</c:v>
                </c:pt>
                <c:pt idx="14">
                  <c:v>102</c:v>
                </c:pt>
                <c:pt idx="15">
                  <c:v>109</c:v>
                </c:pt>
                <c:pt idx="16">
                  <c:v>117</c:v>
                </c:pt>
                <c:pt idx="17">
                  <c:v>124</c:v>
                </c:pt>
                <c:pt idx="18">
                  <c:v>131</c:v>
                </c:pt>
                <c:pt idx="19">
                  <c:v>137</c:v>
                </c:pt>
              </c:numCache>
            </c:numRef>
          </c:xVal>
          <c:yVal>
            <c:numRef>
              <c:f>Sheet1!$F$11:$M$11</c:f>
              <c:numCache>
                <c:formatCode>0.00</c:formatCode>
                <c:ptCount val="8"/>
                <c:pt idx="0">
                  <c:v>0</c:v>
                </c:pt>
                <c:pt idx="1">
                  <c:v>1.4239284948453608</c:v>
                </c:pt>
                <c:pt idx="2">
                  <c:v>12.272006159793817</c:v>
                </c:pt>
                <c:pt idx="3">
                  <c:v>38.365386956521739</c:v>
                </c:pt>
                <c:pt idx="4">
                  <c:v>103.89395927272727</c:v>
                </c:pt>
                <c:pt idx="5">
                  <c:v>544.44490830769212</c:v>
                </c:pt>
                <c:pt idx="6">
                  <c:v>2416.3163008000001</c:v>
                </c:pt>
                <c:pt idx="7">
                  <c:v>4782.7306799999997</c:v>
                </c:pt>
              </c:numCache>
            </c:numRef>
          </c:yVal>
          <c:smooth val="0"/>
        </c:ser>
        <c:dLbls>
          <c:showLegendKey val="0"/>
          <c:showVal val="0"/>
          <c:showCatName val="0"/>
          <c:showSerName val="0"/>
          <c:showPercent val="0"/>
          <c:showBubbleSize val="0"/>
        </c:dLbls>
        <c:axId val="55945472"/>
        <c:axId val="55959936"/>
      </c:scatterChart>
      <c:valAx>
        <c:axId val="55945472"/>
        <c:scaling>
          <c:orientation val="minMax"/>
          <c:max val="140"/>
        </c:scaling>
        <c:delete val="0"/>
        <c:axPos val="b"/>
        <c:title>
          <c:tx>
            <c:rich>
              <a:bodyPr/>
              <a:lstStyle/>
              <a:p>
                <a:pPr>
                  <a:defRPr sz="1000"/>
                </a:pPr>
                <a:r>
                  <a:rPr lang="en-US" sz="1000"/>
                  <a:t>day of therapy</a:t>
                </a:r>
              </a:p>
            </c:rich>
          </c:tx>
          <c:layout>
            <c:manualLayout>
              <c:xMode val="edge"/>
              <c:yMode val="edge"/>
              <c:x val="0.44005737535174377"/>
              <c:y val="0.9280917324900774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55959936"/>
        <c:crosses val="autoZero"/>
        <c:crossBetween val="midCat"/>
        <c:majorUnit val="20"/>
      </c:valAx>
      <c:valAx>
        <c:axId val="55959936"/>
        <c:scaling>
          <c:orientation val="minMax"/>
          <c:max val="5000"/>
          <c:min val="0"/>
        </c:scaling>
        <c:delete val="0"/>
        <c:axPos val="l"/>
        <c:title>
          <c:tx>
            <c:rich>
              <a:bodyPr/>
              <a:lstStyle/>
              <a:p>
                <a:pPr>
                  <a:defRPr/>
                </a:pPr>
                <a:r>
                  <a:rPr lang="en-US" dirty="0" smtClean="0"/>
                  <a:t>Urinary hCG/creatinine</a:t>
                </a:r>
                <a:r>
                  <a:rPr lang="en-US" baseline="0" dirty="0" smtClean="0"/>
                  <a:t> (</a:t>
                </a:r>
                <a:r>
                  <a:rPr lang="en-US" baseline="0" dirty="0" err="1" smtClean="0"/>
                  <a:t>mIU</a:t>
                </a:r>
                <a:r>
                  <a:rPr lang="en-US" baseline="0" dirty="0" smtClean="0"/>
                  <a:t>/mg)</a:t>
                </a:r>
                <a:endParaRPr lang="en-US" dirty="0"/>
              </a:p>
            </c:rich>
          </c:tx>
          <c:layout>
            <c:manualLayout>
              <c:xMode val="edge"/>
              <c:yMode val="edge"/>
              <c:x val="1.6613377873220393E-3"/>
              <c:y val="6.1331716155854615E-2"/>
            </c:manualLayout>
          </c:layout>
          <c:overlay val="0"/>
        </c:title>
        <c:numFmt formatCode="0" sourceLinked="0"/>
        <c:majorTickMark val="out"/>
        <c:minorTickMark val="none"/>
        <c:tickLblPos val="nextTo"/>
        <c:spPr>
          <a:ln w="3175">
            <a:solidFill>
              <a:srgbClr val="000000"/>
            </a:solidFill>
            <a:prstDash val="solid"/>
          </a:ln>
        </c:spPr>
        <c:txPr>
          <a:bodyPr rot="0" vert="horz"/>
          <a:lstStyle/>
          <a:p>
            <a:pPr>
              <a:defRPr/>
            </a:pPr>
            <a:endParaRPr lang="en-US"/>
          </a:p>
        </c:txPr>
        <c:crossAx val="55945472"/>
        <c:crosses val="autoZero"/>
        <c:crossBetween val="midCat"/>
        <c:majorUnit val="1000"/>
      </c:valAx>
      <c:spPr>
        <a:noFill/>
        <a:ln w="25400">
          <a:noFill/>
        </a:ln>
      </c:spPr>
    </c:plotArea>
    <c:legend>
      <c:legendPos val="r"/>
      <c:legendEntry>
        <c:idx val="2"/>
        <c:delete val="1"/>
      </c:legendEntry>
      <c:legendEntry>
        <c:idx val="3"/>
        <c:delete val="1"/>
      </c:legendEntry>
      <c:legendEntry>
        <c:idx val="4"/>
        <c:delete val="1"/>
      </c:legendEntry>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ayout>
        <c:manualLayout>
          <c:xMode val="edge"/>
          <c:yMode val="edge"/>
          <c:x val="0.51180816034359344"/>
          <c:y val="6.1211121912537941E-2"/>
          <c:w val="0.43602130562424624"/>
          <c:h val="0.21294365400190415"/>
        </c:manualLayout>
      </c:layout>
      <c:overlay val="0"/>
    </c:legend>
    <c:plotVisOnly val="1"/>
    <c:dispBlanksAs val="gap"/>
    <c:showDLblsOverMax val="0"/>
  </c:chart>
  <c:spPr>
    <a:solidFill>
      <a:srgbClr val="FFFFFF"/>
    </a:solidFill>
    <a:ln w="6350">
      <a:noFill/>
    </a:ln>
  </c:spPr>
  <c:txPr>
    <a:bodyPr/>
    <a:lstStyle/>
    <a:p>
      <a:pPr>
        <a:defRPr sz="900" b="0" i="0" u="none" strike="noStrike" baseline="0">
          <a:solidFill>
            <a:srgbClr val="000000"/>
          </a:solidFill>
          <a:latin typeface="Times New Roman" panose="02020603050405020304" pitchFamily="18" charset="0"/>
          <a:ea typeface="Arial"/>
          <a:cs typeface="Times New Roman" panose="02020603050405020304"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533113199559733"/>
          <c:y val="7.7853147544056117E-2"/>
          <c:w val="0.70673744814156292"/>
          <c:h val="0.7577041757639722"/>
        </c:manualLayout>
      </c:layout>
      <c:scatterChart>
        <c:scatterStyle val="lineMarker"/>
        <c:varyColors val="0"/>
        <c:ser>
          <c:idx val="0"/>
          <c:order val="0"/>
          <c:tx>
            <c:v>Vehicle control</c:v>
          </c:tx>
          <c:spPr>
            <a:ln w="12700">
              <a:solidFill>
                <a:srgbClr val="0000FF"/>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Publication'!$C$7:$H$7</c:f>
              <c:numCache>
                <c:formatCode>General</c:formatCode>
                <c:ptCount val="6"/>
                <c:pt idx="0">
                  <c:v>306.80006948148133</c:v>
                </c:pt>
                <c:pt idx="1">
                  <c:v>226.22698825000006</c:v>
                </c:pt>
                <c:pt idx="2">
                  <c:v>3723.8615999999965</c:v>
                </c:pt>
                <c:pt idx="3">
                  <c:v>268.82732327710841</c:v>
                </c:pt>
              </c:numCache>
            </c:numRef>
          </c:yVal>
          <c:smooth val="0"/>
        </c:ser>
        <c:ser>
          <c:idx val="1"/>
          <c:order val="1"/>
          <c:tx>
            <c:v>Sorafenib 30 mg/kg</c:v>
          </c:tx>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Publication'!$C$16:$H$16</c:f>
              <c:numCache>
                <c:formatCode>General</c:formatCode>
                <c:ptCount val="6"/>
                <c:pt idx="0">
                  <c:v>53.152301999999963</c:v>
                </c:pt>
                <c:pt idx="1">
                  <c:v>61.702745893129787</c:v>
                </c:pt>
                <c:pt idx="3">
                  <c:v>0</c:v>
                </c:pt>
                <c:pt idx="4">
                  <c:v>84.024232195121954</c:v>
                </c:pt>
                <c:pt idx="5">
                  <c:v>321.41143397435906</c:v>
                </c:pt>
              </c:numCache>
            </c:numRef>
          </c:yVal>
          <c:smooth val="0"/>
        </c:ser>
        <c:ser>
          <c:idx val="2"/>
          <c:order val="2"/>
          <c:tx>
            <c:v>Sorafenib 30 mg/kg</c:v>
          </c:tx>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Publication'!$C$17:$H$17</c:f>
              <c:numCache>
                <c:formatCode>General</c:formatCode>
                <c:ptCount val="6"/>
                <c:pt idx="0">
                  <c:v>94.171243969465621</c:v>
                </c:pt>
                <c:pt idx="1">
                  <c:v>137.67755455072466</c:v>
                </c:pt>
                <c:pt idx="2">
                  <c:v>317.20804485981319</c:v>
                </c:pt>
                <c:pt idx="3">
                  <c:v>342.14564036697249</c:v>
                </c:pt>
                <c:pt idx="4">
                  <c:v>325.41638453608243</c:v>
                </c:pt>
                <c:pt idx="5">
                  <c:v>735.79230795454532</c:v>
                </c:pt>
              </c:numCache>
            </c:numRef>
          </c:yVal>
          <c:smooth val="0"/>
        </c:ser>
        <c:ser>
          <c:idx val="3"/>
          <c:order val="3"/>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Publication'!$C$18:$H$18</c:f>
              <c:numCache>
                <c:formatCode>General</c:formatCode>
                <c:ptCount val="6"/>
                <c:pt idx="0">
                  <c:v>25.093857759999999</c:v>
                </c:pt>
                <c:pt idx="1">
                  <c:v>16.056664615384623</c:v>
                </c:pt>
                <c:pt idx="2">
                  <c:v>18.422288372093014</c:v>
                </c:pt>
                <c:pt idx="3">
                  <c:v>13.456243218390801</c:v>
                </c:pt>
                <c:pt idx="4">
                  <c:v>61.879841237113418</c:v>
                </c:pt>
                <c:pt idx="5">
                  <c:v>325.48954893617031</c:v>
                </c:pt>
              </c:numCache>
            </c:numRef>
          </c:yVal>
          <c:smooth val="0"/>
        </c:ser>
        <c:ser>
          <c:idx val="4"/>
          <c:order val="4"/>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Publication'!$C$19:$H$19</c:f>
              <c:numCache>
                <c:formatCode>General</c:formatCode>
                <c:ptCount val="6"/>
                <c:pt idx="1">
                  <c:v>82.361295780821948</c:v>
                </c:pt>
                <c:pt idx="2">
                  <c:v>484.82784000000009</c:v>
                </c:pt>
                <c:pt idx="3">
                  <c:v>428.58748279069772</c:v>
                </c:pt>
                <c:pt idx="4">
                  <c:v>515.20134835164845</c:v>
                </c:pt>
                <c:pt idx="5">
                  <c:v>734.18506809815938</c:v>
                </c:pt>
              </c:numCache>
            </c:numRef>
          </c:yVal>
          <c:smooth val="0"/>
        </c:ser>
        <c:ser>
          <c:idx val="5"/>
          <c:order val="5"/>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Publication'!$B$21:$H$21</c:f>
              <c:numCache>
                <c:formatCode>General</c:formatCode>
                <c:ptCount val="7"/>
                <c:pt idx="0">
                  <c:v>4</c:v>
                </c:pt>
                <c:pt idx="1">
                  <c:v>0</c:v>
                </c:pt>
                <c:pt idx="2">
                  <c:v>98.785120500000005</c:v>
                </c:pt>
                <c:pt idx="3">
                  <c:v>256.64311698113215</c:v>
                </c:pt>
                <c:pt idx="4">
                  <c:v>199.04363964601771</c:v>
                </c:pt>
                <c:pt idx="5">
                  <c:v>237.01262314814824</c:v>
                </c:pt>
                <c:pt idx="6">
                  <c:v>501.93516259541991</c:v>
                </c:pt>
              </c:numCache>
            </c:numRef>
          </c:yVal>
          <c:smooth val="0"/>
        </c:ser>
        <c:ser>
          <c:idx val="6"/>
          <c:order val="6"/>
          <c:tx>
            <c:v>Sorafenib 30 mg/kg</c:v>
          </c:tx>
          <c:spPr>
            <a:ln w="12700">
              <a:solidFill>
                <a:srgbClr val="FF0000"/>
              </a:solidFill>
              <a:prstDash val="solid"/>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Publication'!$C$22:$H$22</c:f>
              <c:numCache>
                <c:formatCode>General</c:formatCode>
                <c:ptCount val="6"/>
                <c:pt idx="0">
                  <c:v>0</c:v>
                </c:pt>
                <c:pt idx="1">
                  <c:v>0.81123865346534729</c:v>
                </c:pt>
                <c:pt idx="2">
                  <c:v>0</c:v>
                </c:pt>
                <c:pt idx="3">
                  <c:v>0</c:v>
                </c:pt>
                <c:pt idx="4">
                  <c:v>31.460657190082642</c:v>
                </c:pt>
                <c:pt idx="5">
                  <c:v>33.446923999999989</c:v>
                </c:pt>
              </c:numCache>
            </c:numRef>
          </c:yVal>
          <c:smooth val="0"/>
        </c:ser>
        <c:ser>
          <c:idx val="7"/>
          <c:order val="7"/>
          <c:tx>
            <c:v>Vehicle 2</c:v>
          </c:tx>
          <c:spPr>
            <a:ln w="12700">
              <a:solidFill>
                <a:srgbClr val="0000FF"/>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Publication'!$C$8:$F$8</c:f>
              <c:numCache>
                <c:formatCode>General</c:formatCode>
                <c:ptCount val="4"/>
                <c:pt idx="0">
                  <c:v>269.99161353383454</c:v>
                </c:pt>
                <c:pt idx="1">
                  <c:v>447.50189664000015</c:v>
                </c:pt>
                <c:pt idx="2">
                  <c:v>3589.83</c:v>
                </c:pt>
                <c:pt idx="3">
                  <c:v>3774.3084277372268</c:v>
                </c:pt>
              </c:numCache>
            </c:numRef>
          </c:yVal>
          <c:smooth val="0"/>
        </c:ser>
        <c:ser>
          <c:idx val="8"/>
          <c:order val="8"/>
          <c:tx>
            <c:v>Vehicle 3</c:v>
          </c:tx>
          <c:spPr>
            <a:ln w="12700">
              <a:solidFill>
                <a:srgbClr val="0000FF"/>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Publication'!$C$9:$H$9</c:f>
              <c:numCache>
                <c:formatCode>General</c:formatCode>
                <c:ptCount val="6"/>
                <c:pt idx="0">
                  <c:v>140.36255882352938</c:v>
                </c:pt>
                <c:pt idx="1">
                  <c:v>167.44359590243903</c:v>
                </c:pt>
                <c:pt idx="2">
                  <c:v>947.46070188679266</c:v>
                </c:pt>
                <c:pt idx="3">
                  <c:v>2220.7945760000002</c:v>
                </c:pt>
              </c:numCache>
            </c:numRef>
          </c:yVal>
          <c:smooth val="0"/>
        </c:ser>
        <c:ser>
          <c:idx val="9"/>
          <c:order val="9"/>
          <c:tx>
            <c:v>Vehicle 4</c:v>
          </c:tx>
          <c:spPr>
            <a:ln w="25400">
              <a:solidFill>
                <a:schemeClr val="tx1">
                  <a:lumMod val="50000"/>
                  <a:lumOff val="50000"/>
                </a:schemeClr>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Publication'!$C$10:$H$10</c:f>
              <c:numCache>
                <c:formatCode>General</c:formatCode>
                <c:ptCount val="6"/>
                <c:pt idx="0">
                  <c:v>329.60505235955043</c:v>
                </c:pt>
              </c:numCache>
            </c:numRef>
          </c:yVal>
          <c:smooth val="0"/>
        </c:ser>
        <c:ser>
          <c:idx val="10"/>
          <c:order val="10"/>
          <c:tx>
            <c:v>Vehicle 5</c:v>
          </c:tx>
          <c:spPr>
            <a:ln w="12700">
              <a:solidFill>
                <a:srgbClr val="0000FF"/>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Publication'!$C$11:$H$11</c:f>
              <c:numCache>
                <c:formatCode>General</c:formatCode>
                <c:ptCount val="6"/>
                <c:pt idx="0">
                  <c:v>156.73562455696202</c:v>
                </c:pt>
                <c:pt idx="1">
                  <c:v>98.788890381679451</c:v>
                </c:pt>
                <c:pt idx="2">
                  <c:v>1741.6019552238809</c:v>
                </c:pt>
                <c:pt idx="3">
                  <c:v>2797.52461436464</c:v>
                </c:pt>
              </c:numCache>
            </c:numRef>
          </c:yVal>
          <c:smooth val="0"/>
        </c:ser>
        <c:ser>
          <c:idx val="11"/>
          <c:order val="11"/>
          <c:tx>
            <c:v>5.4</c:v>
          </c:tx>
          <c:spPr>
            <a:ln w="12700">
              <a:solidFill>
                <a:srgbClr val="FF0000"/>
              </a:solidFill>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Publication'!$C$23:$H$23</c:f>
              <c:numCache>
                <c:formatCode>General</c:formatCode>
                <c:ptCount val="6"/>
                <c:pt idx="0">
                  <c:v>59.687328947368421</c:v>
                </c:pt>
                <c:pt idx="1">
                  <c:v>343.08115337142857</c:v>
                </c:pt>
                <c:pt idx="2">
                  <c:v>508.8800598930481</c:v>
                </c:pt>
                <c:pt idx="3">
                  <c:v>477.87442181818182</c:v>
                </c:pt>
                <c:pt idx="4">
                  <c:v>658.22357962962985</c:v>
                </c:pt>
                <c:pt idx="5">
                  <c:v>1222.7184785714285</c:v>
                </c:pt>
              </c:numCache>
            </c:numRef>
          </c:yVal>
          <c:smooth val="0"/>
        </c:ser>
        <c:ser>
          <c:idx val="12"/>
          <c:order val="12"/>
          <c:tx>
            <c:v>5.3</c:v>
          </c:tx>
          <c:spPr>
            <a:ln w="12700">
              <a:solidFill>
                <a:srgbClr val="0000FF"/>
              </a:solidFill>
              <a:prstDash val="sysDash"/>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Publication'!$C$29:$H$29</c:f>
              <c:numCache>
                <c:formatCode>General</c:formatCode>
                <c:ptCount val="6"/>
                <c:pt idx="0">
                  <c:v>133.39125289340097</c:v>
                </c:pt>
                <c:pt idx="1">
                  <c:v>837.56244817679567</c:v>
                </c:pt>
                <c:pt idx="2">
                  <c:v>1687.6670689655175</c:v>
                </c:pt>
                <c:pt idx="3">
                  <c:v>1524.3978749999997</c:v>
                </c:pt>
              </c:numCache>
            </c:numRef>
          </c:yVal>
          <c:smooth val="0"/>
        </c:ser>
        <c:ser>
          <c:idx val="13"/>
          <c:order val="13"/>
          <c:tx>
            <c:v>5.5</c:v>
          </c:tx>
          <c:spPr>
            <a:ln w="12700">
              <a:solidFill>
                <a:srgbClr val="FF0000"/>
              </a:solidFill>
            </a:ln>
          </c:spPr>
          <c:marker>
            <c:symbol val="none"/>
          </c:marker>
          <c:xVal>
            <c:numRef>
              <c:f>'for Publication'!$C$5:$H$5</c:f>
              <c:numCache>
                <c:formatCode>0</c:formatCode>
                <c:ptCount val="6"/>
                <c:pt idx="0">
                  <c:v>0</c:v>
                </c:pt>
                <c:pt idx="1">
                  <c:v>6</c:v>
                </c:pt>
                <c:pt idx="2">
                  <c:v>13</c:v>
                </c:pt>
                <c:pt idx="3">
                  <c:v>20</c:v>
                </c:pt>
                <c:pt idx="4">
                  <c:v>27</c:v>
                </c:pt>
                <c:pt idx="5">
                  <c:v>34</c:v>
                </c:pt>
              </c:numCache>
            </c:numRef>
          </c:xVal>
          <c:yVal>
            <c:numRef>
              <c:f>'for Publication'!$C$30:$H$30</c:f>
              <c:numCache>
                <c:formatCode>General</c:formatCode>
                <c:ptCount val="6"/>
                <c:pt idx="1">
                  <c:v>440.80315070270285</c:v>
                </c:pt>
                <c:pt idx="2">
                  <c:v>268.05173333333323</c:v>
                </c:pt>
                <c:pt idx="3">
                  <c:v>332.99271747368408</c:v>
                </c:pt>
                <c:pt idx="4">
                  <c:v>610.80245850340145</c:v>
                </c:pt>
                <c:pt idx="5">
                  <c:v>1355.4082999999996</c:v>
                </c:pt>
              </c:numCache>
            </c:numRef>
          </c:yVal>
          <c:smooth val="0"/>
        </c:ser>
        <c:dLbls>
          <c:showLegendKey val="0"/>
          <c:showVal val="0"/>
          <c:showCatName val="0"/>
          <c:showSerName val="0"/>
          <c:showPercent val="0"/>
          <c:showBubbleSize val="0"/>
        </c:dLbls>
        <c:axId val="56107776"/>
        <c:axId val="56109696"/>
      </c:scatterChart>
      <c:valAx>
        <c:axId val="56107776"/>
        <c:scaling>
          <c:orientation val="minMax"/>
          <c:max val="35"/>
          <c:min val="0"/>
        </c:scaling>
        <c:delete val="0"/>
        <c:axPos val="b"/>
        <c:title>
          <c:tx>
            <c:rich>
              <a:bodyPr/>
              <a:lstStyle/>
              <a:p>
                <a:pPr>
                  <a:defRPr/>
                </a:pPr>
                <a:r>
                  <a:rPr lang="en-US"/>
                  <a:t>day of therapy</a:t>
                </a:r>
              </a:p>
            </c:rich>
          </c:tx>
          <c:layout>
            <c:manualLayout>
              <c:xMode val="edge"/>
              <c:yMode val="edge"/>
              <c:x val="0.44005723774324124"/>
              <c:y val="0.92809166161922063"/>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Times New Roman"/>
                <a:ea typeface="Times New Roman"/>
                <a:cs typeface="Times New Roman"/>
              </a:defRPr>
            </a:pPr>
            <a:endParaRPr lang="en-US"/>
          </a:p>
        </c:txPr>
        <c:crossAx val="56109696"/>
        <c:crosses val="autoZero"/>
        <c:crossBetween val="midCat"/>
        <c:majorUnit val="10"/>
      </c:valAx>
      <c:valAx>
        <c:axId val="56109696"/>
        <c:scaling>
          <c:orientation val="minMax"/>
          <c:max val="5000"/>
        </c:scaling>
        <c:delete val="0"/>
        <c:axPos val="l"/>
        <c:title>
          <c:tx>
            <c:rich>
              <a:bodyPr/>
              <a:lstStyle/>
              <a:p>
                <a:pPr>
                  <a:defRPr/>
                </a:pPr>
                <a:r>
                  <a:rPr lang="en-US" dirty="0" smtClean="0"/>
                  <a:t>Urinary</a:t>
                </a:r>
                <a:r>
                  <a:rPr lang="en-US" baseline="0" dirty="0" smtClean="0"/>
                  <a:t> hCG/creatinine (</a:t>
                </a:r>
                <a:r>
                  <a:rPr lang="en-US" baseline="0" dirty="0" err="1" smtClean="0"/>
                  <a:t>mIU</a:t>
                </a:r>
                <a:r>
                  <a:rPr lang="en-US" baseline="0" dirty="0" smtClean="0"/>
                  <a:t>/mg)</a:t>
                </a:r>
                <a:endParaRPr lang="en-US" dirty="0"/>
              </a:p>
            </c:rich>
          </c:tx>
          <c:layout>
            <c:manualLayout>
              <c:xMode val="edge"/>
              <c:yMode val="edge"/>
              <c:x val="5.9622385911438491E-3"/>
              <c:y val="7.1504079847381524E-2"/>
            </c:manualLayout>
          </c:layout>
          <c:overlay val="0"/>
        </c:title>
        <c:numFmt formatCode="0" sourceLinked="0"/>
        <c:majorTickMark val="out"/>
        <c:minorTickMark val="none"/>
        <c:tickLblPos val="nextTo"/>
        <c:spPr>
          <a:ln w="3175">
            <a:solidFill>
              <a:srgbClr val="000000"/>
            </a:solidFill>
            <a:prstDash val="solid"/>
          </a:ln>
        </c:spPr>
        <c:txPr>
          <a:bodyPr rot="0" vert="horz"/>
          <a:lstStyle/>
          <a:p>
            <a:pPr>
              <a:defRPr sz="900"/>
            </a:pPr>
            <a:endParaRPr lang="en-US"/>
          </a:p>
        </c:txPr>
        <c:crossAx val="56107776"/>
        <c:crosses val="autoZero"/>
        <c:crossBetween val="midCat"/>
        <c:majorUnit val="1000"/>
      </c:valAx>
      <c:spPr>
        <a:noFill/>
        <a:ln w="25400">
          <a:noFill/>
        </a:ln>
      </c:spPr>
    </c:plotArea>
    <c:legend>
      <c:legendPos val="r"/>
      <c:legendEntry>
        <c:idx val="1"/>
        <c:delete val="1"/>
      </c:legendEntry>
      <c:legendEntry>
        <c:idx val="2"/>
        <c:delete val="1"/>
      </c:legendEntry>
      <c:legendEntry>
        <c:idx val="3"/>
        <c:delete val="1"/>
      </c:legendEntry>
      <c:legendEntry>
        <c:idx val="4"/>
        <c:delete val="1"/>
      </c:legendEntry>
      <c:legendEntry>
        <c:idx val="5"/>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egendEntry>
        <c:idx val="13"/>
        <c:delete val="1"/>
      </c:legendEntry>
      <c:layout>
        <c:manualLayout>
          <c:xMode val="edge"/>
          <c:yMode val="edge"/>
          <c:x val="0.208751502836339"/>
          <c:y val="6.817710561722666E-2"/>
          <c:w val="0.78673677080687499"/>
          <c:h val="0.16658672510021094"/>
        </c:manualLayout>
      </c:layout>
      <c:overlay val="0"/>
      <c:txPr>
        <a:bodyPr/>
        <a:lstStyle/>
        <a:p>
          <a:pPr>
            <a:defRPr sz="900"/>
          </a:pPr>
          <a:endParaRPr lang="en-US"/>
        </a:p>
      </c:txPr>
    </c:legend>
    <c:plotVisOnly val="1"/>
    <c:dispBlanksAs val="gap"/>
    <c:showDLblsOverMax val="0"/>
  </c:chart>
  <c:spPr>
    <a:solidFill>
      <a:srgbClr val="FFFFFF"/>
    </a:solidFill>
    <a:ln w="6350">
      <a:noFill/>
    </a:ln>
  </c:spPr>
  <c:txPr>
    <a:bodyPr/>
    <a:lstStyle/>
    <a:p>
      <a:pPr>
        <a:defRPr sz="900" b="0" i="0" u="none" strike="noStrike" baseline="0">
          <a:solidFill>
            <a:srgbClr val="000000"/>
          </a:solidFill>
          <a:latin typeface="Times New Roman" panose="02020603050405020304" pitchFamily="18" charset="0"/>
          <a:ea typeface="Arial"/>
          <a:cs typeface="Times New Roman" panose="02020603050405020304" pitchFamily="18"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855410375309816"/>
          <c:y val="3.3062008543110928E-2"/>
          <c:w val="0.79620850283052802"/>
          <c:h val="0.782181108097461"/>
        </c:manualLayout>
      </c:layout>
      <c:scatterChart>
        <c:scatterStyle val="lineMarker"/>
        <c:varyColors val="0"/>
        <c:ser>
          <c:idx val="0"/>
          <c:order val="0"/>
          <c:tx>
            <c:v>Vehicle control</c:v>
          </c:tx>
          <c:spPr>
            <a:ln w="12700" cap="rnd">
              <a:solidFill>
                <a:srgbClr val="3A06F8"/>
              </a:solidFill>
              <a:prstDash val="solid"/>
              <a:round/>
            </a:ln>
            <a:effectLst/>
          </c:spPr>
          <c:marker>
            <c:symbol val="none"/>
          </c:marker>
          <c:xVal>
            <c:numRef>
              <c:f>'[Chart in Microsoft PowerPoint]hCG for publication'!$B$44:$H$44</c:f>
              <c:numCache>
                <c:formatCode>General</c:formatCode>
                <c:ptCount val="7"/>
                <c:pt idx="0">
                  <c:v>-16</c:v>
                </c:pt>
                <c:pt idx="1">
                  <c:v>-9</c:v>
                </c:pt>
                <c:pt idx="2">
                  <c:v>-2</c:v>
                </c:pt>
                <c:pt idx="3">
                  <c:v>5</c:v>
                </c:pt>
                <c:pt idx="4">
                  <c:v>12</c:v>
                </c:pt>
                <c:pt idx="5">
                  <c:v>19</c:v>
                </c:pt>
                <c:pt idx="6">
                  <c:v>26</c:v>
                </c:pt>
              </c:numCache>
            </c:numRef>
          </c:xVal>
          <c:yVal>
            <c:numRef>
              <c:f>'[Chart in Microsoft PowerPoint]hCG for publication'!$B$45:$H$45</c:f>
              <c:numCache>
                <c:formatCode>General</c:formatCode>
                <c:ptCount val="7"/>
                <c:pt idx="0">
                  <c:v>0</c:v>
                </c:pt>
                <c:pt idx="1">
                  <c:v>0.11423999999999859</c:v>
                </c:pt>
                <c:pt idx="2">
                  <c:v>77.689425375000027</c:v>
                </c:pt>
                <c:pt idx="3">
                  <c:v>368.83966576744183</c:v>
                </c:pt>
                <c:pt idx="4">
                  <c:v>3845.2182624000015</c:v>
                </c:pt>
              </c:numCache>
            </c:numRef>
          </c:yVal>
          <c:smooth val="0"/>
        </c:ser>
        <c:ser>
          <c:idx val="4"/>
          <c:order val="1"/>
          <c:tx>
            <c:v>vehickle</c:v>
          </c:tx>
          <c:spPr>
            <a:ln w="12700">
              <a:solidFill>
                <a:srgbClr val="3A06F8"/>
              </a:solidFill>
            </a:ln>
          </c:spPr>
          <c:marker>
            <c:symbol val="none"/>
          </c:marker>
          <c:xVal>
            <c:numRef>
              <c:f>'[Chart in Microsoft PowerPoint]hCG for publication'!$B$44:$H$44</c:f>
              <c:numCache>
                <c:formatCode>General</c:formatCode>
                <c:ptCount val="7"/>
                <c:pt idx="0">
                  <c:v>-16</c:v>
                </c:pt>
                <c:pt idx="1">
                  <c:v>-9</c:v>
                </c:pt>
                <c:pt idx="2">
                  <c:v>-2</c:v>
                </c:pt>
                <c:pt idx="3">
                  <c:v>5</c:v>
                </c:pt>
                <c:pt idx="4">
                  <c:v>12</c:v>
                </c:pt>
                <c:pt idx="5">
                  <c:v>19</c:v>
                </c:pt>
                <c:pt idx="6">
                  <c:v>26</c:v>
                </c:pt>
              </c:numCache>
            </c:numRef>
          </c:xVal>
          <c:yVal>
            <c:numRef>
              <c:f>'[Chart in Microsoft PowerPoint]hCG for publication'!$B$46:$H$46</c:f>
              <c:numCache>
                <c:formatCode>General</c:formatCode>
                <c:ptCount val="7"/>
                <c:pt idx="0">
                  <c:v>0</c:v>
                </c:pt>
                <c:pt idx="1">
                  <c:v>9.5066666666666659</c:v>
                </c:pt>
                <c:pt idx="2">
                  <c:v>57.059944641509439</c:v>
                </c:pt>
                <c:pt idx="3">
                  <c:v>347.10234542857131</c:v>
                </c:pt>
              </c:numCache>
            </c:numRef>
          </c:yVal>
          <c:smooth val="0"/>
        </c:ser>
        <c:ser>
          <c:idx val="5"/>
          <c:order val="2"/>
          <c:tx>
            <c:v>vehicle</c:v>
          </c:tx>
          <c:spPr>
            <a:ln w="12700">
              <a:solidFill>
                <a:srgbClr val="3A06F8"/>
              </a:solidFill>
            </a:ln>
          </c:spPr>
          <c:marker>
            <c:symbol val="none"/>
          </c:marker>
          <c:xVal>
            <c:numRef>
              <c:f>'[Chart in Microsoft PowerPoint]hCG for publication'!$B$44:$H$44</c:f>
              <c:numCache>
                <c:formatCode>General</c:formatCode>
                <c:ptCount val="7"/>
                <c:pt idx="0">
                  <c:v>-16</c:v>
                </c:pt>
                <c:pt idx="1">
                  <c:v>-9</c:v>
                </c:pt>
                <c:pt idx="2">
                  <c:v>-2</c:v>
                </c:pt>
                <c:pt idx="3">
                  <c:v>5</c:v>
                </c:pt>
                <c:pt idx="4">
                  <c:v>12</c:v>
                </c:pt>
                <c:pt idx="5">
                  <c:v>19</c:v>
                </c:pt>
                <c:pt idx="6">
                  <c:v>26</c:v>
                </c:pt>
              </c:numCache>
            </c:numRef>
          </c:xVal>
          <c:yVal>
            <c:numRef>
              <c:f>'[Chart in Microsoft PowerPoint]hCG for publication'!$B$47:$H$47</c:f>
              <c:numCache>
                <c:formatCode>General</c:formatCode>
                <c:ptCount val="7"/>
                <c:pt idx="0">
                  <c:v>0</c:v>
                </c:pt>
                <c:pt idx="1">
                  <c:v>51.000649411764684</c:v>
                </c:pt>
                <c:pt idx="2">
                  <c:v>70.517338782608689</c:v>
                </c:pt>
                <c:pt idx="3">
                  <c:v>258.88410939130438</c:v>
                </c:pt>
              </c:numCache>
            </c:numRef>
          </c:yVal>
          <c:smooth val="0"/>
        </c:ser>
        <c:ser>
          <c:idx val="1"/>
          <c:order val="3"/>
          <c:tx>
            <c:v>Sensitive (day 13)</c:v>
          </c:tx>
          <c:spPr>
            <a:ln w="12700">
              <a:solidFill>
                <a:schemeClr val="tx1"/>
              </a:solidFill>
            </a:ln>
          </c:spPr>
          <c:marker>
            <c:symbol val="none"/>
          </c:marker>
          <c:xVal>
            <c:numRef>
              <c:f>'[Chart in Microsoft PowerPoint]hCG for publication'!$B$3:$I$3</c:f>
              <c:numCache>
                <c:formatCode>0</c:formatCode>
                <c:ptCount val="8"/>
                <c:pt idx="0">
                  <c:v>-37</c:v>
                </c:pt>
                <c:pt idx="1">
                  <c:v>-30</c:v>
                </c:pt>
                <c:pt idx="2">
                  <c:v>-23</c:v>
                </c:pt>
                <c:pt idx="3">
                  <c:v>-16</c:v>
                </c:pt>
                <c:pt idx="4">
                  <c:v>-9</c:v>
                </c:pt>
                <c:pt idx="5">
                  <c:v>-2</c:v>
                </c:pt>
                <c:pt idx="6">
                  <c:v>5</c:v>
                </c:pt>
                <c:pt idx="7">
                  <c:v>12</c:v>
                </c:pt>
              </c:numCache>
            </c:numRef>
          </c:xVal>
          <c:yVal>
            <c:numRef>
              <c:f>'[Chart in Microsoft PowerPoint]hCG for publication'!$B$6:$I$6</c:f>
              <c:numCache>
                <c:formatCode>General</c:formatCode>
                <c:ptCount val="8"/>
                <c:pt idx="3">
                  <c:v>0</c:v>
                </c:pt>
                <c:pt idx="4">
                  <c:v>0</c:v>
                </c:pt>
                <c:pt idx="5">
                  <c:v>0</c:v>
                </c:pt>
                <c:pt idx="6">
                  <c:v>21.988260631578946</c:v>
                </c:pt>
                <c:pt idx="7">
                  <c:v>47.974959616438369</c:v>
                </c:pt>
              </c:numCache>
            </c:numRef>
          </c:yVal>
          <c:smooth val="0"/>
        </c:ser>
        <c:ser>
          <c:idx val="2"/>
          <c:order val="4"/>
          <c:tx>
            <c:v>sensitive</c:v>
          </c:tx>
          <c:spPr>
            <a:ln w="12700">
              <a:solidFill>
                <a:schemeClr val="tx1"/>
              </a:solidFill>
            </a:ln>
          </c:spPr>
          <c:marker>
            <c:symbol val="none"/>
          </c:marker>
          <c:xVal>
            <c:numRef>
              <c:f>'[Chart in Microsoft PowerPoint]hCG for publication'!$B$3:$I$3</c:f>
              <c:numCache>
                <c:formatCode>0</c:formatCode>
                <c:ptCount val="8"/>
                <c:pt idx="0">
                  <c:v>-37</c:v>
                </c:pt>
                <c:pt idx="1">
                  <c:v>-30</c:v>
                </c:pt>
                <c:pt idx="2">
                  <c:v>-23</c:v>
                </c:pt>
                <c:pt idx="3">
                  <c:v>-16</c:v>
                </c:pt>
                <c:pt idx="4">
                  <c:v>-9</c:v>
                </c:pt>
                <c:pt idx="5">
                  <c:v>-2</c:v>
                </c:pt>
                <c:pt idx="6">
                  <c:v>5</c:v>
                </c:pt>
                <c:pt idx="7">
                  <c:v>12</c:v>
                </c:pt>
              </c:numCache>
            </c:numRef>
          </c:xVal>
          <c:yVal>
            <c:numRef>
              <c:f>'[Chart in Microsoft PowerPoint]hCG for publication'!$B$7:$I$7</c:f>
              <c:numCache>
                <c:formatCode>General</c:formatCode>
                <c:ptCount val="8"/>
                <c:pt idx="3">
                  <c:v>0</c:v>
                </c:pt>
                <c:pt idx="4">
                  <c:v>0</c:v>
                </c:pt>
                <c:pt idx="5">
                  <c:v>21.309586119402994</c:v>
                </c:pt>
                <c:pt idx="6">
                  <c:v>40.793287792207792</c:v>
                </c:pt>
                <c:pt idx="7">
                  <c:v>116.04022288524594</c:v>
                </c:pt>
              </c:numCache>
            </c:numRef>
          </c:yVal>
          <c:smooth val="0"/>
        </c:ser>
        <c:ser>
          <c:idx val="3"/>
          <c:order val="5"/>
          <c:tx>
            <c:v>sensitive</c:v>
          </c:tx>
          <c:spPr>
            <a:ln w="12700">
              <a:solidFill>
                <a:schemeClr val="tx1"/>
              </a:solidFill>
            </a:ln>
          </c:spPr>
          <c:marker>
            <c:symbol val="none"/>
          </c:marker>
          <c:xVal>
            <c:numRef>
              <c:f>'[Chart in Microsoft PowerPoint]hCG for publication'!$B$3:$I$3</c:f>
              <c:numCache>
                <c:formatCode>0</c:formatCode>
                <c:ptCount val="8"/>
                <c:pt idx="0">
                  <c:v>-37</c:v>
                </c:pt>
                <c:pt idx="1">
                  <c:v>-30</c:v>
                </c:pt>
                <c:pt idx="2">
                  <c:v>-23</c:v>
                </c:pt>
                <c:pt idx="3">
                  <c:v>-16</c:v>
                </c:pt>
                <c:pt idx="4">
                  <c:v>-9</c:v>
                </c:pt>
                <c:pt idx="5">
                  <c:v>-2</c:v>
                </c:pt>
                <c:pt idx="6">
                  <c:v>5</c:v>
                </c:pt>
                <c:pt idx="7">
                  <c:v>12</c:v>
                </c:pt>
              </c:numCache>
            </c:numRef>
          </c:xVal>
          <c:yVal>
            <c:numRef>
              <c:f>'[Chart in Microsoft PowerPoint]hCG for publication'!$B$8:$I$8</c:f>
              <c:numCache>
                <c:formatCode>General</c:formatCode>
                <c:ptCount val="8"/>
                <c:pt idx="2">
                  <c:v>0</c:v>
                </c:pt>
                <c:pt idx="3">
                  <c:v>0</c:v>
                </c:pt>
                <c:pt idx="4">
                  <c:v>0</c:v>
                </c:pt>
                <c:pt idx="5">
                  <c:v>18.974192727272722</c:v>
                </c:pt>
                <c:pt idx="6">
                  <c:v>207.0741972857144</c:v>
                </c:pt>
                <c:pt idx="7">
                  <c:v>387.39497958333311</c:v>
                </c:pt>
              </c:numCache>
            </c:numRef>
          </c:yVal>
          <c:smooth val="0"/>
        </c:ser>
        <c:ser>
          <c:idx val="6"/>
          <c:order val="6"/>
          <c:tx>
            <c:v>sen</c:v>
          </c:tx>
          <c:spPr>
            <a:ln w="12700">
              <a:solidFill>
                <a:schemeClr val="tx1"/>
              </a:solidFill>
            </a:ln>
          </c:spPr>
          <c:marker>
            <c:symbol val="none"/>
          </c:marker>
          <c:xVal>
            <c:numRef>
              <c:f>'[Chart in Microsoft PowerPoint]hCG for publication'!$B$3:$I$3</c:f>
              <c:numCache>
                <c:formatCode>0</c:formatCode>
                <c:ptCount val="8"/>
                <c:pt idx="0">
                  <c:v>-37</c:v>
                </c:pt>
                <c:pt idx="1">
                  <c:v>-30</c:v>
                </c:pt>
                <c:pt idx="2">
                  <c:v>-23</c:v>
                </c:pt>
                <c:pt idx="3">
                  <c:v>-16</c:v>
                </c:pt>
                <c:pt idx="4">
                  <c:v>-9</c:v>
                </c:pt>
                <c:pt idx="5">
                  <c:v>-2</c:v>
                </c:pt>
                <c:pt idx="6">
                  <c:v>5</c:v>
                </c:pt>
                <c:pt idx="7">
                  <c:v>12</c:v>
                </c:pt>
              </c:numCache>
            </c:numRef>
          </c:xVal>
          <c:yVal>
            <c:numRef>
              <c:f>'[Chart in Microsoft PowerPoint]hCG for publication'!$B$9:$I$9</c:f>
              <c:numCache>
                <c:formatCode>General</c:formatCode>
                <c:ptCount val="8"/>
                <c:pt idx="2">
                  <c:v>0</c:v>
                </c:pt>
                <c:pt idx="3">
                  <c:v>0</c:v>
                </c:pt>
                <c:pt idx="4">
                  <c:v>0</c:v>
                </c:pt>
                <c:pt idx="5">
                  <c:v>0.21589171428571369</c:v>
                </c:pt>
                <c:pt idx="6">
                  <c:v>38.522244568047356</c:v>
                </c:pt>
                <c:pt idx="7">
                  <c:v>74.229114456521742</c:v>
                </c:pt>
              </c:numCache>
            </c:numRef>
          </c:yVal>
          <c:smooth val="0"/>
        </c:ser>
        <c:ser>
          <c:idx val="7"/>
          <c:order val="7"/>
          <c:tx>
            <c:v>s</c:v>
          </c:tx>
          <c:spPr>
            <a:ln w="12700">
              <a:solidFill>
                <a:schemeClr val="tx1"/>
              </a:solidFill>
            </a:ln>
          </c:spPr>
          <c:marker>
            <c:symbol val="none"/>
          </c:marker>
          <c:xVal>
            <c:numRef>
              <c:f>'[Chart in Microsoft PowerPoint]hCG for publication'!$B$3:$I$3</c:f>
              <c:numCache>
                <c:formatCode>0</c:formatCode>
                <c:ptCount val="8"/>
                <c:pt idx="0">
                  <c:v>-37</c:v>
                </c:pt>
                <c:pt idx="1">
                  <c:v>-30</c:v>
                </c:pt>
                <c:pt idx="2">
                  <c:v>-23</c:v>
                </c:pt>
                <c:pt idx="3">
                  <c:v>-16</c:v>
                </c:pt>
                <c:pt idx="4">
                  <c:v>-9</c:v>
                </c:pt>
                <c:pt idx="5">
                  <c:v>-2</c:v>
                </c:pt>
                <c:pt idx="6">
                  <c:v>5</c:v>
                </c:pt>
                <c:pt idx="7">
                  <c:v>12</c:v>
                </c:pt>
              </c:numCache>
            </c:numRef>
          </c:xVal>
          <c:yVal>
            <c:numRef>
              <c:f>'[Chart in Microsoft PowerPoint]hCG for publication'!$B$10:$I$10</c:f>
              <c:numCache>
                <c:formatCode>General</c:formatCode>
                <c:ptCount val="8"/>
                <c:pt idx="2">
                  <c:v>0</c:v>
                </c:pt>
                <c:pt idx="3">
                  <c:v>0</c:v>
                </c:pt>
                <c:pt idx="4">
                  <c:v>0</c:v>
                </c:pt>
                <c:pt idx="5">
                  <c:v>0</c:v>
                </c:pt>
                <c:pt idx="6">
                  <c:v>3.2024610000000044</c:v>
                </c:pt>
                <c:pt idx="7">
                  <c:v>75.949382000000014</c:v>
                </c:pt>
              </c:numCache>
            </c:numRef>
          </c:yVal>
          <c:smooth val="0"/>
        </c:ser>
        <c:ser>
          <c:idx val="22"/>
          <c:order val="8"/>
          <c:tx>
            <c:v>Early progression</c:v>
          </c:tx>
          <c:spPr>
            <a:ln w="12700">
              <a:solidFill>
                <a:srgbClr val="FF0000"/>
              </a:solidFill>
            </a:ln>
          </c:spPr>
          <c:marker>
            <c:symbol val="none"/>
          </c:marker>
          <c:xVal>
            <c:numRef>
              <c:f>'[Chart in Microsoft PowerPoint]hCG for publication'!$B$3:$T$3</c:f>
              <c:numCache>
                <c:formatCode>0</c:formatCode>
                <c:ptCount val="19"/>
                <c:pt idx="0">
                  <c:v>-37</c:v>
                </c:pt>
                <c:pt idx="1">
                  <c:v>-30</c:v>
                </c:pt>
                <c:pt idx="2">
                  <c:v>-23</c:v>
                </c:pt>
                <c:pt idx="3">
                  <c:v>-16</c:v>
                </c:pt>
                <c:pt idx="4">
                  <c:v>-9</c:v>
                </c:pt>
                <c:pt idx="5">
                  <c:v>-2</c:v>
                </c:pt>
                <c:pt idx="6">
                  <c:v>5</c:v>
                </c:pt>
                <c:pt idx="7">
                  <c:v>12</c:v>
                </c:pt>
                <c:pt idx="8">
                  <c:v>19</c:v>
                </c:pt>
                <c:pt idx="9">
                  <c:v>26</c:v>
                </c:pt>
                <c:pt idx="10">
                  <c:v>33</c:v>
                </c:pt>
                <c:pt idx="11">
                  <c:v>40</c:v>
                </c:pt>
                <c:pt idx="12">
                  <c:v>47</c:v>
                </c:pt>
                <c:pt idx="13">
                  <c:v>54</c:v>
                </c:pt>
                <c:pt idx="14">
                  <c:v>61</c:v>
                </c:pt>
                <c:pt idx="15">
                  <c:v>68</c:v>
                </c:pt>
                <c:pt idx="16">
                  <c:v>75</c:v>
                </c:pt>
                <c:pt idx="17">
                  <c:v>82</c:v>
                </c:pt>
                <c:pt idx="18">
                  <c:v>88</c:v>
                </c:pt>
              </c:numCache>
            </c:numRef>
          </c:xVal>
          <c:yVal>
            <c:numRef>
              <c:f>'[Chart in Microsoft PowerPoint]hCG for publication'!$B$34:$T$34</c:f>
              <c:numCache>
                <c:formatCode>General</c:formatCode>
                <c:ptCount val="19"/>
                <c:pt idx="3">
                  <c:v>0</c:v>
                </c:pt>
                <c:pt idx="4">
                  <c:v>0</c:v>
                </c:pt>
                <c:pt idx="5">
                  <c:v>0</c:v>
                </c:pt>
                <c:pt idx="6">
                  <c:v>7.2753675428571416</c:v>
                </c:pt>
                <c:pt idx="7">
                  <c:v>122.51409120000008</c:v>
                </c:pt>
                <c:pt idx="8">
                  <c:v>284.74592234782608</c:v>
                </c:pt>
                <c:pt idx="9">
                  <c:v>1493.1367425503363</c:v>
                </c:pt>
                <c:pt idx="10">
                  <c:v>1247.8977610344828</c:v>
                </c:pt>
              </c:numCache>
            </c:numRef>
          </c:yVal>
          <c:smooth val="0"/>
        </c:ser>
        <c:ser>
          <c:idx val="23"/>
          <c:order val="9"/>
          <c:tx>
            <c:v>e</c:v>
          </c:tx>
          <c:spPr>
            <a:ln w="12700">
              <a:solidFill>
                <a:srgbClr val="FF0000"/>
              </a:solidFill>
            </a:ln>
          </c:spPr>
          <c:marker>
            <c:symbol val="none"/>
          </c:marker>
          <c:xVal>
            <c:numRef>
              <c:f>'[Chart in Microsoft PowerPoint]hCG for publication'!$B$3:$T$3</c:f>
              <c:numCache>
                <c:formatCode>0</c:formatCode>
                <c:ptCount val="19"/>
                <c:pt idx="0">
                  <c:v>-37</c:v>
                </c:pt>
                <c:pt idx="1">
                  <c:v>-30</c:v>
                </c:pt>
                <c:pt idx="2">
                  <c:v>-23</c:v>
                </c:pt>
                <c:pt idx="3">
                  <c:v>-16</c:v>
                </c:pt>
                <c:pt idx="4">
                  <c:v>-9</c:v>
                </c:pt>
                <c:pt idx="5">
                  <c:v>-2</c:v>
                </c:pt>
                <c:pt idx="6">
                  <c:v>5</c:v>
                </c:pt>
                <c:pt idx="7">
                  <c:v>12</c:v>
                </c:pt>
                <c:pt idx="8">
                  <c:v>19</c:v>
                </c:pt>
                <c:pt idx="9">
                  <c:v>26</c:v>
                </c:pt>
                <c:pt idx="10">
                  <c:v>33</c:v>
                </c:pt>
                <c:pt idx="11">
                  <c:v>40</c:v>
                </c:pt>
                <c:pt idx="12">
                  <c:v>47</c:v>
                </c:pt>
                <c:pt idx="13">
                  <c:v>54</c:v>
                </c:pt>
                <c:pt idx="14">
                  <c:v>61</c:v>
                </c:pt>
                <c:pt idx="15">
                  <c:v>68</c:v>
                </c:pt>
                <c:pt idx="16">
                  <c:v>75</c:v>
                </c:pt>
                <c:pt idx="17">
                  <c:v>82</c:v>
                </c:pt>
                <c:pt idx="18">
                  <c:v>88</c:v>
                </c:pt>
              </c:numCache>
            </c:numRef>
          </c:xVal>
          <c:yVal>
            <c:numRef>
              <c:f>'[Chart in Microsoft PowerPoint]hCG for publication'!$B$35:$T$35</c:f>
              <c:numCache>
                <c:formatCode>General</c:formatCode>
                <c:ptCount val="19"/>
                <c:pt idx="3">
                  <c:v>0</c:v>
                </c:pt>
                <c:pt idx="4">
                  <c:v>12.249087640449439</c:v>
                </c:pt>
                <c:pt idx="5">
                  <c:v>24.201731872340421</c:v>
                </c:pt>
                <c:pt idx="6">
                  <c:v>96.468329833333328</c:v>
                </c:pt>
                <c:pt idx="7">
                  <c:v>683.77515428571462</c:v>
                </c:pt>
                <c:pt idx="8">
                  <c:v>335.95837200000005</c:v>
                </c:pt>
                <c:pt idx="9">
                  <c:v>1434.7234533333333</c:v>
                </c:pt>
                <c:pt idx="10">
                  <c:v>678.49645636363618</c:v>
                </c:pt>
                <c:pt idx="11">
                  <c:v>885.99519176470596</c:v>
                </c:pt>
                <c:pt idx="12">
                  <c:v>1277.3129047422688</c:v>
                </c:pt>
                <c:pt idx="13">
                  <c:v>2154.0972444444446</c:v>
                </c:pt>
              </c:numCache>
            </c:numRef>
          </c:yVal>
          <c:smooth val="0"/>
        </c:ser>
        <c:ser>
          <c:idx val="24"/>
          <c:order val="10"/>
          <c:tx>
            <c:v>e</c:v>
          </c:tx>
          <c:spPr>
            <a:ln w="12700">
              <a:solidFill>
                <a:srgbClr val="FF0000"/>
              </a:solidFill>
            </a:ln>
          </c:spPr>
          <c:marker>
            <c:symbol val="none"/>
          </c:marker>
          <c:xVal>
            <c:numRef>
              <c:f>'[Chart in Microsoft PowerPoint]hCG for publication'!$B$3:$T$3</c:f>
              <c:numCache>
                <c:formatCode>0</c:formatCode>
                <c:ptCount val="19"/>
                <c:pt idx="0">
                  <c:v>-37</c:v>
                </c:pt>
                <c:pt idx="1">
                  <c:v>-30</c:v>
                </c:pt>
                <c:pt idx="2">
                  <c:v>-23</c:v>
                </c:pt>
                <c:pt idx="3">
                  <c:v>-16</c:v>
                </c:pt>
                <c:pt idx="4">
                  <c:v>-9</c:v>
                </c:pt>
                <c:pt idx="5">
                  <c:v>-2</c:v>
                </c:pt>
                <c:pt idx="6">
                  <c:v>5</c:v>
                </c:pt>
                <c:pt idx="7">
                  <c:v>12</c:v>
                </c:pt>
                <c:pt idx="8">
                  <c:v>19</c:v>
                </c:pt>
                <c:pt idx="9">
                  <c:v>26</c:v>
                </c:pt>
                <c:pt idx="10">
                  <c:v>33</c:v>
                </c:pt>
                <c:pt idx="11">
                  <c:v>40</c:v>
                </c:pt>
                <c:pt idx="12">
                  <c:v>47</c:v>
                </c:pt>
                <c:pt idx="13">
                  <c:v>54</c:v>
                </c:pt>
                <c:pt idx="14">
                  <c:v>61</c:v>
                </c:pt>
                <c:pt idx="15">
                  <c:v>68</c:v>
                </c:pt>
                <c:pt idx="16">
                  <c:v>75</c:v>
                </c:pt>
                <c:pt idx="17">
                  <c:v>82</c:v>
                </c:pt>
                <c:pt idx="18">
                  <c:v>88</c:v>
                </c:pt>
              </c:numCache>
            </c:numRef>
          </c:xVal>
          <c:yVal>
            <c:numRef>
              <c:f>'[Chart in Microsoft PowerPoint]hCG for publication'!$B$36:$T$36</c:f>
              <c:numCache>
                <c:formatCode>General</c:formatCode>
                <c:ptCount val="19"/>
                <c:pt idx="3">
                  <c:v>0</c:v>
                </c:pt>
                <c:pt idx="4">
                  <c:v>0</c:v>
                </c:pt>
                <c:pt idx="5">
                  <c:v>38.67957547826088</c:v>
                </c:pt>
                <c:pt idx="6">
                  <c:v>57.727980937500014</c:v>
                </c:pt>
                <c:pt idx="7">
                  <c:v>83.125673158878513</c:v>
                </c:pt>
                <c:pt idx="8">
                  <c:v>299.67325869047608</c:v>
                </c:pt>
                <c:pt idx="9">
                  <c:v>645.10964373626382</c:v>
                </c:pt>
                <c:pt idx="10">
                  <c:v>347.12393818181812</c:v>
                </c:pt>
                <c:pt idx="11">
                  <c:v>823.9193388349513</c:v>
                </c:pt>
                <c:pt idx="12">
                  <c:v>759.60126915254284</c:v>
                </c:pt>
                <c:pt idx="13">
                  <c:v>1408.0427044247788</c:v>
                </c:pt>
              </c:numCache>
            </c:numRef>
          </c:yVal>
          <c:smooth val="0"/>
        </c:ser>
        <c:ser>
          <c:idx val="25"/>
          <c:order val="11"/>
          <c:tx>
            <c:v>e</c:v>
          </c:tx>
          <c:spPr>
            <a:ln w="12700">
              <a:solidFill>
                <a:srgbClr val="FF0000"/>
              </a:solidFill>
            </a:ln>
          </c:spPr>
          <c:marker>
            <c:symbol val="none"/>
          </c:marker>
          <c:xVal>
            <c:numRef>
              <c:f>'[Chart in Microsoft PowerPoint]hCG for publication'!$B$3:$T$3</c:f>
              <c:numCache>
                <c:formatCode>0</c:formatCode>
                <c:ptCount val="19"/>
                <c:pt idx="0">
                  <c:v>-37</c:v>
                </c:pt>
                <c:pt idx="1">
                  <c:v>-30</c:v>
                </c:pt>
                <c:pt idx="2">
                  <c:v>-23</c:v>
                </c:pt>
                <c:pt idx="3">
                  <c:v>-16</c:v>
                </c:pt>
                <c:pt idx="4">
                  <c:v>-9</c:v>
                </c:pt>
                <c:pt idx="5">
                  <c:v>-2</c:v>
                </c:pt>
                <c:pt idx="6">
                  <c:v>5</c:v>
                </c:pt>
                <c:pt idx="7">
                  <c:v>12</c:v>
                </c:pt>
                <c:pt idx="8">
                  <c:v>19</c:v>
                </c:pt>
                <c:pt idx="9">
                  <c:v>26</c:v>
                </c:pt>
                <c:pt idx="10">
                  <c:v>33</c:v>
                </c:pt>
                <c:pt idx="11">
                  <c:v>40</c:v>
                </c:pt>
                <c:pt idx="12">
                  <c:v>47</c:v>
                </c:pt>
                <c:pt idx="13">
                  <c:v>54</c:v>
                </c:pt>
                <c:pt idx="14">
                  <c:v>61</c:v>
                </c:pt>
                <c:pt idx="15">
                  <c:v>68</c:v>
                </c:pt>
                <c:pt idx="16">
                  <c:v>75</c:v>
                </c:pt>
                <c:pt idx="17">
                  <c:v>82</c:v>
                </c:pt>
                <c:pt idx="18">
                  <c:v>88</c:v>
                </c:pt>
              </c:numCache>
            </c:numRef>
          </c:xVal>
          <c:yVal>
            <c:numRef>
              <c:f>'[Chart in Microsoft PowerPoint]hCG for publication'!$B$38:$T$38</c:f>
              <c:numCache>
                <c:formatCode>General</c:formatCode>
                <c:ptCount val="19"/>
                <c:pt idx="3">
                  <c:v>0</c:v>
                </c:pt>
                <c:pt idx="4">
                  <c:v>0</c:v>
                </c:pt>
                <c:pt idx="5">
                  <c:v>29.235723977528099</c:v>
                </c:pt>
                <c:pt idx="6">
                  <c:v>72.325499117647041</c:v>
                </c:pt>
                <c:pt idx="7">
                  <c:v>142.34270245714291</c:v>
                </c:pt>
                <c:pt idx="8">
                  <c:v>270.51923522727282</c:v>
                </c:pt>
                <c:pt idx="9">
                  <c:v>670.6242754285721</c:v>
                </c:pt>
                <c:pt idx="10">
                  <c:v>175.63794452830186</c:v>
                </c:pt>
                <c:pt idx="11">
                  <c:v>259.8298006666667</c:v>
                </c:pt>
                <c:pt idx="12">
                  <c:v>1055.9417318787882</c:v>
                </c:pt>
                <c:pt idx="13">
                  <c:v>1534.9102468085114</c:v>
                </c:pt>
              </c:numCache>
            </c:numRef>
          </c:yVal>
          <c:smooth val="0"/>
        </c:ser>
        <c:dLbls>
          <c:showLegendKey val="0"/>
          <c:showVal val="0"/>
          <c:showCatName val="0"/>
          <c:showSerName val="0"/>
          <c:showPercent val="0"/>
          <c:showBubbleSize val="0"/>
        </c:dLbls>
        <c:axId val="76568064"/>
        <c:axId val="76769536"/>
      </c:scatterChart>
      <c:valAx>
        <c:axId val="76568064"/>
        <c:scaling>
          <c:orientation val="minMax"/>
          <c:max val="60"/>
          <c:min val="-10"/>
        </c:scaling>
        <c:delete val="0"/>
        <c:axPos val="b"/>
        <c:title>
          <c:tx>
            <c:rich>
              <a:bodyPr/>
              <a:lstStyle/>
              <a:p>
                <a:pPr>
                  <a:defRPr sz="1050"/>
                </a:pPr>
                <a:r>
                  <a:rPr lang="en-US" sz="1050"/>
                  <a:t>day of treatment</a:t>
                </a:r>
              </a:p>
            </c:rich>
          </c:tx>
          <c:layout>
            <c:manualLayout>
              <c:xMode val="edge"/>
              <c:yMode val="edge"/>
              <c:x val="0.44365577105785931"/>
              <c:y val="0.91002325238094794"/>
            </c:manualLayout>
          </c:layout>
          <c:overlay val="0"/>
          <c:spPr>
            <a:noFill/>
            <a:ln w="25400">
              <a:noFill/>
            </a:ln>
          </c:spPr>
        </c:title>
        <c:numFmt formatCode="General" sourceLinked="1"/>
        <c:majorTickMark val="out"/>
        <c:minorTickMark val="none"/>
        <c:tickLblPos val="nextTo"/>
        <c:spPr>
          <a:noFill/>
          <a:ln w="9525" cap="flat" cmpd="sng" algn="ctr">
            <a:solidFill>
              <a:schemeClr val="tx1"/>
            </a:solidFill>
            <a:round/>
          </a:ln>
          <a:effectLst/>
        </c:spPr>
        <c:txPr>
          <a:bodyPr rot="0" vert="horz"/>
          <a:lstStyle/>
          <a:p>
            <a:pPr>
              <a:defRPr/>
            </a:pPr>
            <a:endParaRPr lang="en-US"/>
          </a:p>
        </c:txPr>
        <c:crossAx val="76769536"/>
        <c:crosses val="autoZero"/>
        <c:crossBetween val="midCat"/>
        <c:majorUnit val="10"/>
      </c:valAx>
      <c:valAx>
        <c:axId val="76769536"/>
        <c:scaling>
          <c:orientation val="minMax"/>
          <c:max val="4000"/>
          <c:min val="0"/>
        </c:scaling>
        <c:delete val="0"/>
        <c:axPos val="l"/>
        <c:title>
          <c:tx>
            <c:rich>
              <a:bodyPr/>
              <a:lstStyle/>
              <a:p>
                <a:pPr>
                  <a:defRPr/>
                </a:pPr>
                <a:r>
                  <a:rPr lang="en-US" dirty="0"/>
                  <a:t>urinary hCG/creatinine (</a:t>
                </a:r>
                <a:r>
                  <a:rPr lang="en-US" dirty="0" err="1"/>
                  <a:t>mIU</a:t>
                </a:r>
                <a:r>
                  <a:rPr lang="en-US" dirty="0"/>
                  <a:t>/mg)</a:t>
                </a:r>
              </a:p>
            </c:rich>
          </c:tx>
          <c:layout>
            <c:manualLayout>
              <c:xMode val="edge"/>
              <c:yMode val="edge"/>
              <c:x val="5.7733638951247564E-2"/>
              <c:y val="5.2643037533745531E-2"/>
            </c:manualLayout>
          </c:layout>
          <c:overlay val="0"/>
          <c:spPr>
            <a:noFill/>
            <a:ln w="25400">
              <a:noFill/>
            </a:ln>
          </c:spPr>
        </c:title>
        <c:numFmt formatCode="General" sourceLinked="1"/>
        <c:majorTickMark val="out"/>
        <c:minorTickMark val="none"/>
        <c:tickLblPos val="nextTo"/>
        <c:spPr>
          <a:noFill/>
          <a:ln w="9525" cap="flat" cmpd="sng" algn="ctr">
            <a:solidFill>
              <a:schemeClr val="tx1"/>
            </a:solidFill>
            <a:round/>
          </a:ln>
          <a:effectLst/>
        </c:spPr>
        <c:txPr>
          <a:bodyPr rot="0" vert="horz"/>
          <a:lstStyle/>
          <a:p>
            <a:pPr>
              <a:defRPr/>
            </a:pPr>
            <a:endParaRPr lang="en-US"/>
          </a:p>
        </c:txPr>
        <c:crossAx val="76568064"/>
        <c:crosses val="autoZero"/>
        <c:crossBetween val="midCat"/>
        <c:majorUnit val="500"/>
      </c:valAx>
      <c:spPr>
        <a:noFill/>
        <a:ln w="25400">
          <a:noFill/>
        </a:ln>
      </c:spPr>
    </c:plotArea>
    <c:legend>
      <c:legendPos val="t"/>
      <c:legendEntry>
        <c:idx val="1"/>
        <c:delete val="1"/>
      </c:legendEntry>
      <c:legendEntry>
        <c:idx val="2"/>
        <c:delete val="1"/>
      </c:legendEntry>
      <c:legendEntry>
        <c:idx val="4"/>
        <c:delete val="1"/>
      </c:legendEntry>
      <c:legendEntry>
        <c:idx val="5"/>
        <c:delete val="1"/>
      </c:legendEntry>
      <c:legendEntry>
        <c:idx val="6"/>
        <c:delete val="1"/>
      </c:legendEntry>
      <c:legendEntry>
        <c:idx val="7"/>
        <c:delete val="1"/>
      </c:legendEntry>
      <c:legendEntry>
        <c:idx val="9"/>
        <c:delete val="1"/>
      </c:legendEntry>
      <c:legendEntry>
        <c:idx val="10"/>
        <c:delete val="1"/>
      </c:legendEntry>
      <c:legendEntry>
        <c:idx val="11"/>
        <c:delete val="1"/>
      </c:legendEntry>
      <c:layout>
        <c:manualLayout>
          <c:xMode val="edge"/>
          <c:yMode val="edge"/>
          <c:x val="0.43874707425111081"/>
          <c:y val="5.7190253964513597E-2"/>
          <c:w val="0.40118257022485387"/>
          <c:h val="0.24284107965227369"/>
        </c:manualLayout>
      </c:layout>
      <c:overlay val="0"/>
      <c:spPr>
        <a:noFill/>
        <a:ln w="25400">
          <a:noFill/>
        </a:ln>
      </c:spPr>
    </c:legend>
    <c:plotVisOnly val="1"/>
    <c:dispBlanksAs val="gap"/>
    <c:showDLblsOverMax val="0"/>
  </c:chart>
  <c:spPr>
    <a:noFill/>
    <a:ln w="9525" cap="flat" cmpd="sng" algn="ctr">
      <a:noFill/>
      <a:round/>
    </a:ln>
    <a:effectLst/>
  </c:spPr>
  <c:txPr>
    <a:bodyPr/>
    <a:lstStyle/>
    <a:p>
      <a:pPr>
        <a:defRPr sz="1000" b="0" i="0" u="none" strike="noStrike" baseline="0">
          <a:solidFill>
            <a:srgbClr val="000000"/>
          </a:solidFill>
          <a:latin typeface="Times New Roman"/>
          <a:ea typeface="Times New Roman"/>
          <a:cs typeface="Times New Roman"/>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019873971420148"/>
          <c:y val="2.1134017365559359E-2"/>
          <c:w val="0.74968962544338591"/>
          <c:h val="0.65820716962658909"/>
        </c:manualLayout>
      </c:layout>
      <c:scatterChart>
        <c:scatterStyle val="lineMarker"/>
        <c:varyColors val="0"/>
        <c:ser>
          <c:idx val="0"/>
          <c:order val="0"/>
          <c:tx>
            <c:v>Vehicle to vehicle</c:v>
          </c:tx>
          <c:spPr>
            <a:ln w="19050">
              <a:solidFill>
                <a:schemeClr val="tx1"/>
              </a:solidFill>
              <a:prstDash val="sysDash"/>
            </a:ln>
          </c:spPr>
          <c:marker>
            <c:symbol val="diamond"/>
            <c:size val="5"/>
            <c:spPr>
              <a:solidFill>
                <a:schemeClr val="tx1"/>
              </a:solidFill>
              <a:ln>
                <a:solidFill>
                  <a:schemeClr val="tx1"/>
                </a:solidFill>
                <a:prstDash val="sysDash"/>
              </a:ln>
            </c:spPr>
          </c:marker>
          <c:errBars>
            <c:errDir val="y"/>
            <c:errBarType val="both"/>
            <c:errValType val="cust"/>
            <c:noEndCap val="0"/>
            <c:plus>
              <c:numRef>
                <c:f>Publication!$C$89:$O$89</c:f>
                <c:numCache>
                  <c:formatCode>General</c:formatCode>
                  <c:ptCount val="13"/>
                  <c:pt idx="0">
                    <c:v>0</c:v>
                  </c:pt>
                  <c:pt idx="1">
                    <c:v>0.73021976027680702</c:v>
                  </c:pt>
                  <c:pt idx="2">
                    <c:v>92.305308549618232</c:v>
                  </c:pt>
                  <c:pt idx="3">
                    <c:v>466.80972103181108</c:v>
                  </c:pt>
                  <c:pt idx="4">
                    <c:v>623.11661768507111</c:v>
                  </c:pt>
                  <c:pt idx="5">
                    <c:v>581.44602756901702</c:v>
                  </c:pt>
                </c:numCache>
              </c:numRef>
            </c:plus>
            <c:minus>
              <c:numRef>
                <c:f>Publication!$C$89:$N$89</c:f>
                <c:numCache>
                  <c:formatCode>General</c:formatCode>
                  <c:ptCount val="12"/>
                  <c:pt idx="0">
                    <c:v>0</c:v>
                  </c:pt>
                  <c:pt idx="1">
                    <c:v>0.73021976027680702</c:v>
                  </c:pt>
                  <c:pt idx="2">
                    <c:v>92.305308549618232</c:v>
                  </c:pt>
                  <c:pt idx="3">
                    <c:v>466.80972103181108</c:v>
                  </c:pt>
                  <c:pt idx="4">
                    <c:v>623.11661768507111</c:v>
                  </c:pt>
                  <c:pt idx="5">
                    <c:v>581.44602756901702</c:v>
                  </c:pt>
                </c:numCache>
              </c:numRef>
            </c:minus>
            <c:spPr>
              <a:ln w="6350">
                <a:solidFill>
                  <a:srgbClr val="000000"/>
                </a:solidFill>
                <a:prstDash val="solid"/>
              </a:ln>
            </c:spPr>
          </c:errBars>
          <c:xVal>
            <c:numRef>
              <c:f>Publication!$C$74:$O$74</c:f>
              <c:numCache>
                <c:formatCode>General</c:formatCode>
                <c:ptCount val="13"/>
                <c:pt idx="0">
                  <c:v>15</c:v>
                </c:pt>
                <c:pt idx="1">
                  <c:v>24</c:v>
                </c:pt>
                <c:pt idx="2">
                  <c:v>35</c:v>
                </c:pt>
                <c:pt idx="3">
                  <c:v>43</c:v>
                </c:pt>
                <c:pt idx="4">
                  <c:v>50</c:v>
                </c:pt>
                <c:pt idx="5">
                  <c:v>59</c:v>
                </c:pt>
                <c:pt idx="6">
                  <c:v>66</c:v>
                </c:pt>
                <c:pt idx="7">
                  <c:v>71</c:v>
                </c:pt>
                <c:pt idx="8">
                  <c:v>79</c:v>
                </c:pt>
                <c:pt idx="9">
                  <c:v>86</c:v>
                </c:pt>
                <c:pt idx="10">
                  <c:v>92</c:v>
                </c:pt>
                <c:pt idx="11">
                  <c:v>99</c:v>
                </c:pt>
              </c:numCache>
            </c:numRef>
          </c:xVal>
          <c:yVal>
            <c:numRef>
              <c:f>Publication!$C$88:$O$88</c:f>
              <c:numCache>
                <c:formatCode>General</c:formatCode>
                <c:ptCount val="13"/>
                <c:pt idx="0">
                  <c:v>0</c:v>
                </c:pt>
                <c:pt idx="1">
                  <c:v>0.84318515032679697</c:v>
                </c:pt>
                <c:pt idx="2">
                  <c:v>123.81974171426987</c:v>
                </c:pt>
                <c:pt idx="3">
                  <c:v>651.15722098898686</c:v>
                </c:pt>
                <c:pt idx="4">
                  <c:v>1234.1083836101611</c:v>
                </c:pt>
                <c:pt idx="5">
                  <c:v>1668.8623859263753</c:v>
                </c:pt>
                <c:pt idx="6">
                  <c:v>1498.9833503184714</c:v>
                </c:pt>
              </c:numCache>
            </c:numRef>
          </c:yVal>
          <c:smooth val="0"/>
        </c:ser>
        <c:ser>
          <c:idx val="1"/>
          <c:order val="1"/>
          <c:tx>
            <c:v>Vehicle to sorafenib</c:v>
          </c:tx>
          <c:spPr>
            <a:ln w="19050">
              <a:solidFill>
                <a:schemeClr val="tx1"/>
              </a:solidFill>
              <a:prstDash val="solid"/>
            </a:ln>
          </c:spPr>
          <c:marker>
            <c:symbol val="square"/>
            <c:size val="4"/>
            <c:spPr>
              <a:solidFill>
                <a:schemeClr val="tx1"/>
              </a:solidFill>
              <a:ln>
                <a:solidFill>
                  <a:schemeClr val="tx1"/>
                </a:solidFill>
                <a:prstDash val="solid"/>
              </a:ln>
            </c:spPr>
          </c:marker>
          <c:errBars>
            <c:errDir val="y"/>
            <c:errBarType val="plus"/>
            <c:errValType val="cust"/>
            <c:noEndCap val="0"/>
            <c:plus>
              <c:numRef>
                <c:f>Publication!$C$82:$O$82</c:f>
                <c:numCache>
                  <c:formatCode>General</c:formatCode>
                  <c:ptCount val="13"/>
                  <c:pt idx="0">
                    <c:v>0</c:v>
                  </c:pt>
                  <c:pt idx="1">
                    <c:v>0.76942086708860757</c:v>
                  </c:pt>
                  <c:pt idx="2">
                    <c:v>5.7856657678935433</c:v>
                  </c:pt>
                  <c:pt idx="3">
                    <c:v>17.432593633333337</c:v>
                  </c:pt>
                  <c:pt idx="4">
                    <c:v>112.7302835610331</c:v>
                  </c:pt>
                  <c:pt idx="5">
                    <c:v>172.27646706158546</c:v>
                  </c:pt>
                  <c:pt idx="6">
                    <c:v>106.93469996069183</c:v>
                  </c:pt>
                  <c:pt idx="7">
                    <c:v>447.03330812265932</c:v>
                  </c:pt>
                </c:numCache>
              </c:numRef>
            </c:plus>
            <c:spPr>
              <a:ln w="12700">
                <a:solidFill>
                  <a:srgbClr val="000000"/>
                </a:solidFill>
                <a:prstDash val="solid"/>
              </a:ln>
            </c:spPr>
          </c:errBars>
          <c:xVal>
            <c:numRef>
              <c:f>Publication!$C$74:$O$74</c:f>
              <c:numCache>
                <c:formatCode>General</c:formatCode>
                <c:ptCount val="13"/>
                <c:pt idx="0">
                  <c:v>15</c:v>
                </c:pt>
                <c:pt idx="1">
                  <c:v>24</c:v>
                </c:pt>
                <c:pt idx="2">
                  <c:v>35</c:v>
                </c:pt>
                <c:pt idx="3">
                  <c:v>43</c:v>
                </c:pt>
                <c:pt idx="4">
                  <c:v>50</c:v>
                </c:pt>
                <c:pt idx="5">
                  <c:v>59</c:v>
                </c:pt>
                <c:pt idx="6">
                  <c:v>66</c:v>
                </c:pt>
                <c:pt idx="7">
                  <c:v>71</c:v>
                </c:pt>
                <c:pt idx="8">
                  <c:v>79</c:v>
                </c:pt>
                <c:pt idx="9">
                  <c:v>86</c:v>
                </c:pt>
                <c:pt idx="10">
                  <c:v>92</c:v>
                </c:pt>
                <c:pt idx="11">
                  <c:v>99</c:v>
                </c:pt>
              </c:numCache>
            </c:numRef>
          </c:xVal>
          <c:yVal>
            <c:numRef>
              <c:f>Publication!$C$81:$O$81</c:f>
              <c:numCache>
                <c:formatCode>General</c:formatCode>
                <c:ptCount val="13"/>
                <c:pt idx="0">
                  <c:v>0</c:v>
                </c:pt>
                <c:pt idx="1">
                  <c:v>1.0258944894514768</c:v>
                </c:pt>
                <c:pt idx="2">
                  <c:v>10.995020857238067</c:v>
                </c:pt>
                <c:pt idx="3">
                  <c:v>17.432593633333337</c:v>
                </c:pt>
                <c:pt idx="4">
                  <c:v>216.22110673400675</c:v>
                </c:pt>
                <c:pt idx="5">
                  <c:v>517.42345615290662</c:v>
                </c:pt>
                <c:pt idx="6">
                  <c:v>122.07231253930819</c:v>
                </c:pt>
                <c:pt idx="7">
                  <c:v>1076.9736525000001</c:v>
                </c:pt>
              </c:numCache>
            </c:numRef>
          </c:yVal>
          <c:smooth val="0"/>
        </c:ser>
        <c:ser>
          <c:idx val="2"/>
          <c:order val="2"/>
          <c:tx>
            <c:v>Sorafenib to vehicle</c:v>
          </c:tx>
          <c:spPr>
            <a:ln w="19050">
              <a:solidFill>
                <a:srgbClr val="1823FC"/>
              </a:solidFill>
              <a:prstDash val="solid"/>
            </a:ln>
          </c:spPr>
          <c:marker>
            <c:symbol val="triangle"/>
            <c:size val="3"/>
            <c:spPr>
              <a:solidFill>
                <a:schemeClr val="tx1"/>
              </a:solidFill>
              <a:ln w="19050">
                <a:solidFill>
                  <a:srgbClr val="1823FC"/>
                </a:solidFill>
                <a:prstDash val="solid"/>
              </a:ln>
            </c:spPr>
          </c:marker>
          <c:errBars>
            <c:errDir val="y"/>
            <c:errBarType val="both"/>
            <c:errValType val="cust"/>
            <c:noEndCap val="0"/>
            <c:plus>
              <c:numRef>
                <c:f>Publication!$C$97:$Q$97</c:f>
                <c:numCache>
                  <c:formatCode>General</c:formatCode>
                  <c:ptCount val="15"/>
                  <c:pt idx="0">
                    <c:v>1.1197224472499321</c:v>
                  </c:pt>
                  <c:pt idx="1">
                    <c:v>7.7207362494374419</c:v>
                  </c:pt>
                  <c:pt idx="2">
                    <c:v>118.53389863193988</c:v>
                  </c:pt>
                  <c:pt idx="3">
                    <c:v>1358.266982537227</c:v>
                  </c:pt>
                  <c:pt idx="4">
                    <c:v>399.13914024390255</c:v>
                  </c:pt>
                </c:numCache>
              </c:numRef>
            </c:plus>
            <c:minus>
              <c:numRef>
                <c:f>Publication!$C$97:$Q$97</c:f>
                <c:numCache>
                  <c:formatCode>General</c:formatCode>
                  <c:ptCount val="15"/>
                  <c:pt idx="0">
                    <c:v>1.1197224472499321</c:v>
                  </c:pt>
                  <c:pt idx="1">
                    <c:v>7.7207362494374419</c:v>
                  </c:pt>
                  <c:pt idx="2">
                    <c:v>118.53389863193988</c:v>
                  </c:pt>
                  <c:pt idx="3">
                    <c:v>1358.266982537227</c:v>
                  </c:pt>
                  <c:pt idx="4">
                    <c:v>399.13914024390255</c:v>
                  </c:pt>
                </c:numCache>
              </c:numRef>
            </c:minus>
            <c:spPr>
              <a:ln w="6350">
                <a:solidFill>
                  <a:srgbClr val="000000"/>
                </a:solidFill>
                <a:prstDash val="solid"/>
              </a:ln>
            </c:spPr>
          </c:errBars>
          <c:xVal>
            <c:numRef>
              <c:f>Publication!$C$74:$O$74</c:f>
              <c:numCache>
                <c:formatCode>General</c:formatCode>
                <c:ptCount val="13"/>
                <c:pt idx="0">
                  <c:v>15</c:v>
                </c:pt>
                <c:pt idx="1">
                  <c:v>24</c:v>
                </c:pt>
                <c:pt idx="2">
                  <c:v>35</c:v>
                </c:pt>
                <c:pt idx="3">
                  <c:v>43</c:v>
                </c:pt>
                <c:pt idx="4">
                  <c:v>50</c:v>
                </c:pt>
                <c:pt idx="5">
                  <c:v>59</c:v>
                </c:pt>
                <c:pt idx="6">
                  <c:v>66</c:v>
                </c:pt>
                <c:pt idx="7">
                  <c:v>71</c:v>
                </c:pt>
                <c:pt idx="8">
                  <c:v>79</c:v>
                </c:pt>
                <c:pt idx="9">
                  <c:v>86</c:v>
                </c:pt>
                <c:pt idx="10">
                  <c:v>92</c:v>
                </c:pt>
                <c:pt idx="11">
                  <c:v>99</c:v>
                </c:pt>
              </c:numCache>
            </c:numRef>
          </c:xVal>
          <c:yVal>
            <c:numRef>
              <c:f>Publication!$C$96:$O$96</c:f>
              <c:numCache>
                <c:formatCode>General</c:formatCode>
                <c:ptCount val="13"/>
                <c:pt idx="0">
                  <c:v>1.8435985517516515</c:v>
                </c:pt>
                <c:pt idx="1">
                  <c:v>13.746124001988481</c:v>
                </c:pt>
                <c:pt idx="2">
                  <c:v>227.16876195645682</c:v>
                </c:pt>
                <c:pt idx="3">
                  <c:v>2457.9040164259995</c:v>
                </c:pt>
                <c:pt idx="4">
                  <c:v>439.57785975609761</c:v>
                </c:pt>
                <c:pt idx="5">
                  <c:v>10.330376119402986</c:v>
                </c:pt>
                <c:pt idx="6">
                  <c:v>917.94917857142866</c:v>
                </c:pt>
              </c:numCache>
            </c:numRef>
          </c:yVal>
          <c:smooth val="0"/>
        </c:ser>
        <c:ser>
          <c:idx val="3"/>
          <c:order val="3"/>
          <c:tx>
            <c:v>Sorafenib to sorafenib</c:v>
          </c:tx>
          <c:spPr>
            <a:ln w="19050">
              <a:solidFill>
                <a:srgbClr val="FF0000"/>
              </a:solidFill>
              <a:prstDash val="solid"/>
            </a:ln>
          </c:spPr>
          <c:marker>
            <c:symbol val="x"/>
            <c:size val="5"/>
            <c:spPr>
              <a:noFill/>
              <a:ln>
                <a:solidFill>
                  <a:srgbClr val="FF0000"/>
                </a:solidFill>
                <a:prstDash val="solid"/>
              </a:ln>
            </c:spPr>
          </c:marker>
          <c:errBars>
            <c:errDir val="y"/>
            <c:errBarType val="both"/>
            <c:errValType val="cust"/>
            <c:noEndCap val="0"/>
            <c:plus>
              <c:numRef>
                <c:f>Publication!$C$108:$P$108</c:f>
                <c:numCache>
                  <c:formatCode>General</c:formatCode>
                  <c:ptCount val="14"/>
                  <c:pt idx="0">
                    <c:v>0</c:v>
                  </c:pt>
                  <c:pt idx="1">
                    <c:v>1.1855290277443535</c:v>
                  </c:pt>
                  <c:pt idx="2">
                    <c:v>7.7399307313951002</c:v>
                  </c:pt>
                  <c:pt idx="3">
                    <c:v>28.195446368933951</c:v>
                  </c:pt>
                  <c:pt idx="4">
                    <c:v>76.461326377155387</c:v>
                  </c:pt>
                  <c:pt idx="5">
                    <c:v>179.80925973655167</c:v>
                  </c:pt>
                  <c:pt idx="6">
                    <c:v>110.36459943793199</c:v>
                  </c:pt>
                  <c:pt idx="7">
                    <c:v>127.04974048146993</c:v>
                  </c:pt>
                  <c:pt idx="8">
                    <c:v>10.859578820630256</c:v>
                  </c:pt>
                  <c:pt idx="9">
                    <c:v>295.09939329770668</c:v>
                  </c:pt>
                  <c:pt idx="10">
                    <c:v>496.64010110570496</c:v>
                  </c:pt>
                </c:numCache>
              </c:numRef>
            </c:plus>
            <c:minus>
              <c:numRef>
                <c:f>Publication!$C$108:$P$108</c:f>
                <c:numCache>
                  <c:formatCode>General</c:formatCode>
                  <c:ptCount val="14"/>
                  <c:pt idx="0">
                    <c:v>0</c:v>
                  </c:pt>
                  <c:pt idx="1">
                    <c:v>1.1855290277443535</c:v>
                  </c:pt>
                  <c:pt idx="2">
                    <c:v>7.7399307313951002</c:v>
                  </c:pt>
                  <c:pt idx="3">
                    <c:v>28.195446368933951</c:v>
                  </c:pt>
                  <c:pt idx="4">
                    <c:v>76.461326377155387</c:v>
                  </c:pt>
                  <c:pt idx="5">
                    <c:v>179.80925973655167</c:v>
                  </c:pt>
                  <c:pt idx="6">
                    <c:v>110.36459943793199</c:v>
                  </c:pt>
                  <c:pt idx="7">
                    <c:v>127.04974048146993</c:v>
                  </c:pt>
                  <c:pt idx="8">
                    <c:v>10.859578820630256</c:v>
                  </c:pt>
                  <c:pt idx="9">
                    <c:v>295.09939329770668</c:v>
                  </c:pt>
                  <c:pt idx="10">
                    <c:v>496.64010110570496</c:v>
                  </c:pt>
                </c:numCache>
              </c:numRef>
            </c:minus>
            <c:spPr>
              <a:ln w="3175">
                <a:solidFill>
                  <a:srgbClr val="000000"/>
                </a:solidFill>
                <a:prstDash val="solid"/>
              </a:ln>
            </c:spPr>
          </c:errBars>
          <c:xVal>
            <c:numRef>
              <c:f>Publication!$C$74:$N$74</c:f>
              <c:numCache>
                <c:formatCode>General</c:formatCode>
                <c:ptCount val="12"/>
                <c:pt idx="0">
                  <c:v>15</c:v>
                </c:pt>
                <c:pt idx="1">
                  <c:v>24</c:v>
                </c:pt>
                <c:pt idx="2">
                  <c:v>35</c:v>
                </c:pt>
                <c:pt idx="3">
                  <c:v>43</c:v>
                </c:pt>
                <c:pt idx="4">
                  <c:v>50</c:v>
                </c:pt>
                <c:pt idx="5">
                  <c:v>59</c:v>
                </c:pt>
                <c:pt idx="6">
                  <c:v>66</c:v>
                </c:pt>
                <c:pt idx="7">
                  <c:v>71</c:v>
                </c:pt>
                <c:pt idx="8">
                  <c:v>79</c:v>
                </c:pt>
                <c:pt idx="9">
                  <c:v>86</c:v>
                </c:pt>
                <c:pt idx="10">
                  <c:v>92</c:v>
                </c:pt>
                <c:pt idx="11">
                  <c:v>99</c:v>
                </c:pt>
              </c:numCache>
            </c:numRef>
          </c:xVal>
          <c:yVal>
            <c:numRef>
              <c:f>Publication!$C$107:$N$107</c:f>
              <c:numCache>
                <c:formatCode>General</c:formatCode>
                <c:ptCount val="12"/>
                <c:pt idx="0">
                  <c:v>0</c:v>
                </c:pt>
                <c:pt idx="1">
                  <c:v>2.0386481184981671</c:v>
                </c:pt>
                <c:pt idx="2">
                  <c:v>30.399973728739983</c:v>
                </c:pt>
                <c:pt idx="3">
                  <c:v>65.460251467841815</c:v>
                </c:pt>
                <c:pt idx="4">
                  <c:v>258.43514935268843</c:v>
                </c:pt>
                <c:pt idx="5">
                  <c:v>538.94862019373818</c:v>
                </c:pt>
                <c:pt idx="6">
                  <c:v>570.30021029617069</c:v>
                </c:pt>
                <c:pt idx="7">
                  <c:v>886.52326918179403</c:v>
                </c:pt>
                <c:pt idx="8">
                  <c:v>46.300995380315804</c:v>
                </c:pt>
                <c:pt idx="9">
                  <c:v>1585.4616301933463</c:v>
                </c:pt>
                <c:pt idx="10">
                  <c:v>1617.0401341884124</c:v>
                </c:pt>
                <c:pt idx="11">
                  <c:v>81.429806883466071</c:v>
                </c:pt>
              </c:numCache>
            </c:numRef>
          </c:yVal>
          <c:smooth val="0"/>
        </c:ser>
        <c:ser>
          <c:idx val="4"/>
          <c:order val="4"/>
          <c:tx>
            <c:v>Sorafenib treatment interval</c:v>
          </c:tx>
          <c:spPr>
            <a:ln w="38100">
              <a:solidFill>
                <a:schemeClr val="bg1">
                  <a:lumMod val="75000"/>
                </a:schemeClr>
              </a:solidFill>
            </a:ln>
          </c:spPr>
          <c:marker>
            <c:symbol val="none"/>
          </c:marker>
          <c:xVal>
            <c:numRef>
              <c:f>Publication!$B$118:$C$118</c:f>
              <c:numCache>
                <c:formatCode>General</c:formatCode>
                <c:ptCount val="2"/>
                <c:pt idx="0">
                  <c:v>1</c:v>
                </c:pt>
                <c:pt idx="1">
                  <c:v>9</c:v>
                </c:pt>
              </c:numCache>
            </c:numRef>
          </c:xVal>
          <c:yVal>
            <c:numRef>
              <c:f>Publication!$B$119:$C$119</c:f>
              <c:numCache>
                <c:formatCode>General</c:formatCode>
                <c:ptCount val="2"/>
                <c:pt idx="0">
                  <c:v>5000</c:v>
                </c:pt>
                <c:pt idx="1">
                  <c:v>5000</c:v>
                </c:pt>
              </c:numCache>
            </c:numRef>
          </c:yVal>
          <c:smooth val="0"/>
        </c:ser>
        <c:ser>
          <c:idx val="5"/>
          <c:order val="5"/>
          <c:tx>
            <c:v>seg 2</c:v>
          </c:tx>
          <c:spPr>
            <a:ln w="38100">
              <a:solidFill>
                <a:schemeClr val="bg1">
                  <a:lumMod val="75000"/>
                </a:schemeClr>
              </a:solidFill>
            </a:ln>
          </c:spPr>
          <c:marker>
            <c:symbol val="none"/>
          </c:marker>
          <c:xVal>
            <c:numRef>
              <c:f>Publication!$D$118:$E$118</c:f>
              <c:numCache>
                <c:formatCode>General</c:formatCode>
                <c:ptCount val="2"/>
                <c:pt idx="0">
                  <c:v>15</c:v>
                </c:pt>
                <c:pt idx="1">
                  <c:v>22</c:v>
                </c:pt>
              </c:numCache>
            </c:numRef>
          </c:xVal>
          <c:yVal>
            <c:numRef>
              <c:f>Publication!$D$119:$E$119</c:f>
              <c:numCache>
                <c:formatCode>General</c:formatCode>
                <c:ptCount val="2"/>
                <c:pt idx="0">
                  <c:v>5000</c:v>
                </c:pt>
                <c:pt idx="1">
                  <c:v>5000</c:v>
                </c:pt>
              </c:numCache>
            </c:numRef>
          </c:yVal>
          <c:smooth val="0"/>
        </c:ser>
        <c:ser>
          <c:idx val="6"/>
          <c:order val="6"/>
          <c:tx>
            <c:v>seg 3</c:v>
          </c:tx>
          <c:spPr>
            <a:ln w="38100">
              <a:solidFill>
                <a:schemeClr val="bg1">
                  <a:lumMod val="75000"/>
                </a:schemeClr>
              </a:solidFill>
            </a:ln>
          </c:spPr>
          <c:marker>
            <c:symbol val="none"/>
          </c:marker>
          <c:xVal>
            <c:numRef>
              <c:f>Publication!$F$118:$G$118</c:f>
              <c:numCache>
                <c:formatCode>General</c:formatCode>
                <c:ptCount val="2"/>
                <c:pt idx="0">
                  <c:v>28</c:v>
                </c:pt>
                <c:pt idx="1">
                  <c:v>34</c:v>
                </c:pt>
              </c:numCache>
            </c:numRef>
          </c:xVal>
          <c:yVal>
            <c:numRef>
              <c:f>Publication!$F$119:$G$119</c:f>
              <c:numCache>
                <c:formatCode>General</c:formatCode>
                <c:ptCount val="2"/>
                <c:pt idx="0">
                  <c:v>5000</c:v>
                </c:pt>
                <c:pt idx="1">
                  <c:v>5000</c:v>
                </c:pt>
              </c:numCache>
            </c:numRef>
          </c:yVal>
          <c:smooth val="0"/>
        </c:ser>
        <c:ser>
          <c:idx val="7"/>
          <c:order val="7"/>
          <c:tx>
            <c:v>seg 4</c:v>
          </c:tx>
          <c:spPr>
            <a:ln w="38100">
              <a:solidFill>
                <a:schemeClr val="bg1">
                  <a:lumMod val="75000"/>
                </a:schemeClr>
              </a:solidFill>
            </a:ln>
          </c:spPr>
          <c:marker>
            <c:symbol val="none"/>
          </c:marker>
          <c:xVal>
            <c:numRef>
              <c:f>Publication!$H$118:$I$118</c:f>
              <c:numCache>
                <c:formatCode>General</c:formatCode>
                <c:ptCount val="2"/>
                <c:pt idx="0">
                  <c:v>40</c:v>
                </c:pt>
                <c:pt idx="1">
                  <c:v>45</c:v>
                </c:pt>
              </c:numCache>
            </c:numRef>
          </c:xVal>
          <c:yVal>
            <c:numRef>
              <c:f>Publication!$H$119:$I$119</c:f>
              <c:numCache>
                <c:formatCode>General</c:formatCode>
                <c:ptCount val="2"/>
                <c:pt idx="0">
                  <c:v>5000</c:v>
                </c:pt>
                <c:pt idx="1">
                  <c:v>5000</c:v>
                </c:pt>
              </c:numCache>
            </c:numRef>
          </c:yVal>
          <c:smooth val="0"/>
        </c:ser>
        <c:ser>
          <c:idx val="8"/>
          <c:order val="8"/>
          <c:tx>
            <c:v>seg 5</c:v>
          </c:tx>
          <c:spPr>
            <a:ln w="38100">
              <a:solidFill>
                <a:schemeClr val="bg1">
                  <a:lumMod val="75000"/>
                </a:schemeClr>
              </a:solidFill>
            </a:ln>
          </c:spPr>
          <c:marker>
            <c:symbol val="none"/>
          </c:marker>
          <c:xVal>
            <c:numRef>
              <c:f>Publication!$J$118:$K$118</c:f>
              <c:numCache>
                <c:formatCode>General</c:formatCode>
                <c:ptCount val="2"/>
                <c:pt idx="0">
                  <c:v>53</c:v>
                </c:pt>
                <c:pt idx="1">
                  <c:v>58</c:v>
                </c:pt>
              </c:numCache>
            </c:numRef>
          </c:xVal>
          <c:yVal>
            <c:numRef>
              <c:f>Publication!$J$119:$K$119</c:f>
              <c:numCache>
                <c:formatCode>General</c:formatCode>
                <c:ptCount val="2"/>
                <c:pt idx="0">
                  <c:v>5000</c:v>
                </c:pt>
                <c:pt idx="1">
                  <c:v>5000</c:v>
                </c:pt>
              </c:numCache>
            </c:numRef>
          </c:yVal>
          <c:smooth val="0"/>
        </c:ser>
        <c:ser>
          <c:idx val="9"/>
          <c:order val="9"/>
          <c:tx>
            <c:v>seg 6</c:v>
          </c:tx>
          <c:spPr>
            <a:ln w="38100">
              <a:solidFill>
                <a:schemeClr val="bg1">
                  <a:lumMod val="75000"/>
                </a:schemeClr>
              </a:solidFill>
            </a:ln>
          </c:spPr>
          <c:marker>
            <c:symbol val="none"/>
          </c:marker>
          <c:xVal>
            <c:numRef>
              <c:f>Publication!$L$118:$M$118</c:f>
              <c:numCache>
                <c:formatCode>General</c:formatCode>
                <c:ptCount val="2"/>
                <c:pt idx="0">
                  <c:v>64</c:v>
                </c:pt>
                <c:pt idx="1">
                  <c:v>68</c:v>
                </c:pt>
              </c:numCache>
            </c:numRef>
          </c:xVal>
          <c:yVal>
            <c:numRef>
              <c:f>Publication!$L$119:$M$119</c:f>
              <c:numCache>
                <c:formatCode>General</c:formatCode>
                <c:ptCount val="2"/>
                <c:pt idx="0">
                  <c:v>5000</c:v>
                </c:pt>
                <c:pt idx="1">
                  <c:v>5000</c:v>
                </c:pt>
              </c:numCache>
            </c:numRef>
          </c:yVal>
          <c:smooth val="0"/>
        </c:ser>
        <c:ser>
          <c:idx val="10"/>
          <c:order val="10"/>
          <c:tx>
            <c:v>seg 7</c:v>
          </c:tx>
          <c:spPr>
            <a:ln w="38100">
              <a:solidFill>
                <a:schemeClr val="bg1">
                  <a:lumMod val="75000"/>
                </a:schemeClr>
              </a:solidFill>
            </a:ln>
          </c:spPr>
          <c:marker>
            <c:spPr>
              <a:ln w="38100">
                <a:solidFill>
                  <a:schemeClr val="bg1">
                    <a:lumMod val="75000"/>
                  </a:schemeClr>
                </a:solidFill>
              </a:ln>
            </c:spPr>
          </c:marker>
          <c:dPt>
            <c:idx val="0"/>
            <c:marker>
              <c:symbol val="none"/>
            </c:marker>
            <c:bubble3D val="0"/>
          </c:dPt>
          <c:dPt>
            <c:idx val="1"/>
            <c:marker>
              <c:symbol val="none"/>
            </c:marker>
            <c:bubble3D val="0"/>
          </c:dPt>
          <c:xVal>
            <c:numRef>
              <c:f>Publication!$N$118:$O$118</c:f>
              <c:numCache>
                <c:formatCode>General</c:formatCode>
                <c:ptCount val="2"/>
                <c:pt idx="0">
                  <c:v>74</c:v>
                </c:pt>
                <c:pt idx="1">
                  <c:v>80</c:v>
                </c:pt>
              </c:numCache>
            </c:numRef>
          </c:xVal>
          <c:yVal>
            <c:numRef>
              <c:f>Publication!$N$119:$O$119</c:f>
              <c:numCache>
                <c:formatCode>General</c:formatCode>
                <c:ptCount val="2"/>
                <c:pt idx="0">
                  <c:v>5000</c:v>
                </c:pt>
                <c:pt idx="1">
                  <c:v>5000</c:v>
                </c:pt>
              </c:numCache>
            </c:numRef>
          </c:yVal>
          <c:smooth val="0"/>
        </c:ser>
        <c:ser>
          <c:idx val="11"/>
          <c:order val="11"/>
          <c:tx>
            <c:v>seg 8 </c:v>
          </c:tx>
          <c:spPr>
            <a:ln w="38100">
              <a:solidFill>
                <a:schemeClr val="bg1">
                  <a:lumMod val="75000"/>
                </a:schemeClr>
              </a:solidFill>
            </a:ln>
          </c:spPr>
          <c:marker>
            <c:symbol val="none"/>
          </c:marker>
          <c:xVal>
            <c:numRef>
              <c:f>Publication!$P$118:$Q$118</c:f>
              <c:numCache>
                <c:formatCode>General</c:formatCode>
                <c:ptCount val="2"/>
                <c:pt idx="0">
                  <c:v>86</c:v>
                </c:pt>
                <c:pt idx="1">
                  <c:v>92</c:v>
                </c:pt>
              </c:numCache>
            </c:numRef>
          </c:xVal>
          <c:yVal>
            <c:numRef>
              <c:f>Publication!$P$119:$Q$119</c:f>
              <c:numCache>
                <c:formatCode>General</c:formatCode>
                <c:ptCount val="2"/>
                <c:pt idx="0">
                  <c:v>5000</c:v>
                </c:pt>
                <c:pt idx="1">
                  <c:v>5000</c:v>
                </c:pt>
              </c:numCache>
            </c:numRef>
          </c:yVal>
          <c:smooth val="0"/>
        </c:ser>
        <c:ser>
          <c:idx val="12"/>
          <c:order val="12"/>
          <c:tx>
            <c:v>seg 9</c:v>
          </c:tx>
          <c:spPr>
            <a:ln w="38100">
              <a:solidFill>
                <a:schemeClr val="bg1">
                  <a:lumMod val="75000"/>
                </a:schemeClr>
              </a:solidFill>
            </a:ln>
          </c:spPr>
          <c:marker>
            <c:symbol val="none"/>
          </c:marker>
          <c:xVal>
            <c:numRef>
              <c:f>Publication!$R$118:$S$118</c:f>
              <c:numCache>
                <c:formatCode>General</c:formatCode>
                <c:ptCount val="2"/>
                <c:pt idx="0">
                  <c:v>97</c:v>
                </c:pt>
                <c:pt idx="1">
                  <c:v>100</c:v>
                </c:pt>
              </c:numCache>
            </c:numRef>
          </c:xVal>
          <c:yVal>
            <c:numRef>
              <c:f>Publication!$R$119:$S$119</c:f>
              <c:numCache>
                <c:formatCode>General</c:formatCode>
                <c:ptCount val="2"/>
                <c:pt idx="0">
                  <c:v>5000</c:v>
                </c:pt>
                <c:pt idx="1">
                  <c:v>5000</c:v>
                </c:pt>
              </c:numCache>
            </c:numRef>
          </c:yVal>
          <c:smooth val="0"/>
        </c:ser>
        <c:dLbls>
          <c:showLegendKey val="0"/>
          <c:showVal val="0"/>
          <c:showCatName val="0"/>
          <c:showSerName val="0"/>
          <c:showPercent val="0"/>
          <c:showBubbleSize val="0"/>
        </c:dLbls>
        <c:axId val="32821248"/>
        <c:axId val="32823168"/>
      </c:scatterChart>
      <c:valAx>
        <c:axId val="32821248"/>
        <c:scaling>
          <c:orientation val="minMax"/>
          <c:max val="100"/>
          <c:min val="0"/>
        </c:scaling>
        <c:delete val="0"/>
        <c:axPos val="b"/>
        <c:title>
          <c:tx>
            <c:rich>
              <a:bodyPr/>
              <a:lstStyle/>
              <a:p>
                <a:pPr>
                  <a:defRPr/>
                </a:pPr>
                <a:r>
                  <a:rPr lang="en-US"/>
                  <a:t>day of treatment</a:t>
                </a:r>
              </a:p>
            </c:rich>
          </c:tx>
          <c:layout>
            <c:manualLayout>
              <c:xMode val="edge"/>
              <c:yMode val="edge"/>
              <c:x val="0.39011252655701573"/>
              <c:y val="0.7462000630480454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2823168"/>
        <c:crosses val="autoZero"/>
        <c:crossBetween val="midCat"/>
        <c:majorUnit val="20"/>
      </c:valAx>
      <c:valAx>
        <c:axId val="32823168"/>
        <c:scaling>
          <c:orientation val="minMax"/>
          <c:max val="5100"/>
          <c:min val="0"/>
        </c:scaling>
        <c:delete val="0"/>
        <c:axPos val="l"/>
        <c:title>
          <c:tx>
            <c:rich>
              <a:bodyPr/>
              <a:lstStyle/>
              <a:p>
                <a:pPr algn="ctr" rtl="0">
                  <a:defRPr/>
                </a:pPr>
                <a:r>
                  <a:rPr lang="en-US"/>
                  <a:t>urinary hCG/creatinine (mIU/mg)</a:t>
                </a:r>
              </a:p>
              <a:p>
                <a:pPr algn="ctr" rtl="0">
                  <a:defRPr/>
                </a:pPr>
                <a:endParaRPr lang="en-US"/>
              </a:p>
            </c:rich>
          </c:tx>
          <c:layout>
            <c:manualLayout>
              <c:xMode val="edge"/>
              <c:yMode val="edge"/>
              <c:x val="0"/>
              <c:y val="7.2685861761300347E-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2821248"/>
        <c:crosses val="autoZero"/>
        <c:crossBetween val="midCat"/>
      </c:valAx>
      <c:spPr>
        <a:noFill/>
        <a:ln w="25400">
          <a:noFill/>
        </a:ln>
      </c:spPr>
    </c:plotArea>
    <c:legend>
      <c:legendPos val="r"/>
      <c:legendEntry>
        <c:idx val="4"/>
        <c:delete val="1"/>
      </c:legendEntry>
      <c:legendEntry>
        <c:idx val="5"/>
        <c:delete val="1"/>
      </c:legendEntry>
      <c:legendEntry>
        <c:idx val="6"/>
        <c:delete val="1"/>
      </c:legendEntry>
      <c:legendEntry>
        <c:idx val="7"/>
        <c:delete val="1"/>
      </c:legendEntry>
      <c:legendEntry>
        <c:idx val="8"/>
        <c:delete val="1"/>
      </c:legendEntry>
      <c:legendEntry>
        <c:idx val="9"/>
        <c:delete val="1"/>
      </c:legendEntry>
      <c:legendEntry>
        <c:idx val="10"/>
        <c:delete val="1"/>
      </c:legendEntry>
      <c:legendEntry>
        <c:idx val="11"/>
        <c:delete val="1"/>
      </c:legendEntry>
      <c:legendEntry>
        <c:idx val="12"/>
        <c:delete val="1"/>
      </c:legendEntry>
      <c:layout>
        <c:manualLayout>
          <c:xMode val="edge"/>
          <c:yMode val="edge"/>
          <c:x val="0.14352829727439384"/>
          <c:y val="0.84293704120751733"/>
          <c:w val="0.81642599341413957"/>
          <c:h val="0.15488332355157033"/>
        </c:manualLayout>
      </c:layout>
      <c:overlay val="0"/>
      <c:spPr>
        <a:noFill/>
        <a:ln w="25400">
          <a:noFill/>
        </a:ln>
      </c:spPr>
    </c:legend>
    <c:plotVisOnly val="1"/>
    <c:dispBlanksAs val="gap"/>
    <c:showDLblsOverMax val="0"/>
  </c:chart>
  <c:spPr>
    <a:solidFill>
      <a:srgbClr val="FFFFFF"/>
    </a:solidFill>
    <a:ln w="9525">
      <a:noFill/>
    </a:ln>
  </c:spPr>
  <c:txPr>
    <a:bodyPr/>
    <a:lstStyle/>
    <a:p>
      <a:pPr>
        <a:defRPr sz="1000" b="0" i="0" u="none" strike="noStrike" baseline="0">
          <a:solidFill>
            <a:srgbClr val="000000"/>
          </a:solidFill>
          <a:latin typeface="Times New Roman" panose="02020603050405020304" pitchFamily="18" charset="0"/>
          <a:ea typeface="Arial"/>
          <a:cs typeface="Times New Roman" panose="02020603050405020304" pitchFamily="18"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13802170344438"/>
          <c:y val="2.1514964173568116E-2"/>
          <c:w val="0.72976136864380103"/>
          <c:h val="0.80000397847054905"/>
        </c:manualLayout>
      </c:layout>
      <c:scatterChart>
        <c:scatterStyle val="lineMarker"/>
        <c:varyColors val="0"/>
        <c:ser>
          <c:idx val="0"/>
          <c:order val="0"/>
          <c:tx>
            <c:v>Vehicle</c:v>
          </c:tx>
          <c:spPr>
            <a:ln w="28575">
              <a:solidFill>
                <a:srgbClr val="0000FA"/>
              </a:solidFill>
              <a:prstDash val="solid"/>
            </a:ln>
          </c:spPr>
          <c:marker>
            <c:symbol val="diamond"/>
            <c:size val="5"/>
            <c:spPr>
              <a:solidFill>
                <a:srgbClr val="000080"/>
              </a:solidFill>
              <a:ln w="28575">
                <a:solidFill>
                  <a:srgbClr val="0000FA"/>
                </a:solidFill>
                <a:prstDash val="solid"/>
              </a:ln>
            </c:spPr>
          </c:marker>
          <c:errBars>
            <c:errDir val="y"/>
            <c:errBarType val="both"/>
            <c:errValType val="cust"/>
            <c:noEndCap val="0"/>
            <c:plus>
              <c:numRef>
                <c:f>Publication!$E$14:$O$14</c:f>
                <c:numCache>
                  <c:formatCode>General</c:formatCode>
                  <c:ptCount val="11"/>
                  <c:pt idx="0">
                    <c:v>2.2441883599252175</c:v>
                  </c:pt>
                  <c:pt idx="1">
                    <c:v>13.027783713031315</c:v>
                  </c:pt>
                  <c:pt idx="2">
                    <c:v>63.477904345756379</c:v>
                  </c:pt>
                  <c:pt idx="3">
                    <c:v>109.16341198407059</c:v>
                  </c:pt>
                  <c:pt idx="4">
                    <c:v>572.80637564389679</c:v>
                  </c:pt>
                </c:numCache>
              </c:numRef>
            </c:plus>
            <c:minus>
              <c:numRef>
                <c:f>Publication!$E$14:$O$14</c:f>
                <c:numCache>
                  <c:formatCode>General</c:formatCode>
                  <c:ptCount val="11"/>
                  <c:pt idx="0">
                    <c:v>2.2441883599252175</c:v>
                  </c:pt>
                  <c:pt idx="1">
                    <c:v>13.027783713031315</c:v>
                  </c:pt>
                  <c:pt idx="2">
                    <c:v>63.477904345756379</c:v>
                  </c:pt>
                  <c:pt idx="3">
                    <c:v>109.16341198407059</c:v>
                  </c:pt>
                  <c:pt idx="4">
                    <c:v>572.80637564389679</c:v>
                  </c:pt>
                </c:numCache>
              </c:numRef>
            </c:minus>
            <c:spPr>
              <a:ln w="12700">
                <a:solidFill>
                  <a:srgbClr val="000000"/>
                </a:solidFill>
                <a:prstDash val="solid"/>
              </a:ln>
            </c:spPr>
          </c:errBars>
          <c:xVal>
            <c:numRef>
              <c:f>Publication!$E$6:$O$6</c:f>
              <c:numCache>
                <c:formatCode>General</c:formatCode>
                <c:ptCount val="11"/>
                <c:pt idx="0">
                  <c:v>1</c:v>
                </c:pt>
                <c:pt idx="1">
                  <c:v>8</c:v>
                </c:pt>
                <c:pt idx="2">
                  <c:v>15</c:v>
                </c:pt>
                <c:pt idx="3">
                  <c:v>24</c:v>
                </c:pt>
                <c:pt idx="4">
                  <c:v>29</c:v>
                </c:pt>
                <c:pt idx="5">
                  <c:v>36</c:v>
                </c:pt>
                <c:pt idx="6">
                  <c:v>43</c:v>
                </c:pt>
                <c:pt idx="7">
                  <c:v>52</c:v>
                </c:pt>
                <c:pt idx="8">
                  <c:v>57</c:v>
                </c:pt>
                <c:pt idx="9">
                  <c:v>64</c:v>
                </c:pt>
                <c:pt idx="10">
                  <c:v>72</c:v>
                </c:pt>
              </c:numCache>
            </c:numRef>
          </c:xVal>
          <c:yVal>
            <c:numRef>
              <c:f>Publication!$E$13:$O$13</c:f>
              <c:numCache>
                <c:formatCode>General</c:formatCode>
                <c:ptCount val="11"/>
                <c:pt idx="0">
                  <c:v>6.0521418691745037</c:v>
                </c:pt>
                <c:pt idx="1">
                  <c:v>33.103084544348143</c:v>
                </c:pt>
                <c:pt idx="2">
                  <c:v>159.84336365945234</c:v>
                </c:pt>
                <c:pt idx="3">
                  <c:v>1598.8767375857024</c:v>
                </c:pt>
                <c:pt idx="4">
                  <c:v>1981.1163368881548</c:v>
                </c:pt>
              </c:numCache>
            </c:numRef>
          </c:yVal>
          <c:smooth val="0"/>
        </c:ser>
        <c:ser>
          <c:idx val="1"/>
          <c:order val="1"/>
          <c:tx>
            <c:v>Sorafenib (30 mg/kg)</c:v>
          </c:tx>
          <c:spPr>
            <a:ln w="25400">
              <a:solidFill>
                <a:srgbClr val="FF0000"/>
              </a:solidFill>
              <a:prstDash val="solid"/>
            </a:ln>
          </c:spPr>
          <c:marker>
            <c:symbol val="triangle"/>
            <c:size val="6"/>
            <c:spPr>
              <a:solidFill>
                <a:srgbClr val="FF0000"/>
              </a:solidFill>
              <a:ln>
                <a:solidFill>
                  <a:srgbClr val="FF0000"/>
                </a:solidFill>
                <a:prstDash val="solid"/>
              </a:ln>
            </c:spPr>
          </c:marker>
          <c:errBars>
            <c:errDir val="y"/>
            <c:errBarType val="both"/>
            <c:errValType val="cust"/>
            <c:noEndCap val="0"/>
            <c:plus>
              <c:numRef>
                <c:f>Publication!$E$29:$S$29</c:f>
                <c:numCache>
                  <c:formatCode>General</c:formatCode>
                  <c:ptCount val="15"/>
                  <c:pt idx="0">
                    <c:v>21.368399239781496</c:v>
                  </c:pt>
                  <c:pt idx="1">
                    <c:v>1.6561843006607719</c:v>
                  </c:pt>
                  <c:pt idx="2">
                    <c:v>2.8071716587529414</c:v>
                  </c:pt>
                  <c:pt idx="3">
                    <c:v>4.2348959261341985</c:v>
                  </c:pt>
                  <c:pt idx="4">
                    <c:v>2.4284911213773337</c:v>
                  </c:pt>
                  <c:pt idx="5">
                    <c:v>5.7860555859897138</c:v>
                  </c:pt>
                  <c:pt idx="6">
                    <c:v>17.017323658188957</c:v>
                  </c:pt>
                  <c:pt idx="7">
                    <c:v>74.200812843400627</c:v>
                  </c:pt>
                  <c:pt idx="8">
                    <c:v>380.90056459090334</c:v>
                  </c:pt>
                  <c:pt idx="9">
                    <c:v>66.973656765906682</c:v>
                  </c:pt>
                  <c:pt idx="10">
                    <c:v>421.28705600000001</c:v>
                  </c:pt>
                  <c:pt idx="11">
                    <c:v>163.74871295999998</c:v>
                  </c:pt>
                  <c:pt idx="12">
                    <c:v>417.6728566666668</c:v>
                  </c:pt>
                  <c:pt idx="13">
                    <c:v>173.80421896174863</c:v>
                  </c:pt>
                  <c:pt idx="14">
                    <c:v>309.31049999999999</c:v>
                  </c:pt>
                </c:numCache>
              </c:numRef>
            </c:plus>
            <c:minus>
              <c:numRef>
                <c:f>Publication!$E$29:$S$29</c:f>
                <c:numCache>
                  <c:formatCode>General</c:formatCode>
                  <c:ptCount val="15"/>
                  <c:pt idx="0">
                    <c:v>21.368399239781496</c:v>
                  </c:pt>
                  <c:pt idx="1">
                    <c:v>1.6561843006607719</c:v>
                  </c:pt>
                  <c:pt idx="2">
                    <c:v>2.8071716587529414</c:v>
                  </c:pt>
                  <c:pt idx="3">
                    <c:v>4.2348959261341985</c:v>
                  </c:pt>
                  <c:pt idx="4">
                    <c:v>2.4284911213773337</c:v>
                  </c:pt>
                  <c:pt idx="5">
                    <c:v>5.7860555859897138</c:v>
                  </c:pt>
                  <c:pt idx="6">
                    <c:v>17.017323658188957</c:v>
                  </c:pt>
                  <c:pt idx="7">
                    <c:v>74.200812843400627</c:v>
                  </c:pt>
                  <c:pt idx="8">
                    <c:v>380.90056459090334</c:v>
                  </c:pt>
                  <c:pt idx="9">
                    <c:v>66.973656765906682</c:v>
                  </c:pt>
                  <c:pt idx="10">
                    <c:v>421.28705600000001</c:v>
                  </c:pt>
                  <c:pt idx="11">
                    <c:v>163.74871295999998</c:v>
                  </c:pt>
                  <c:pt idx="12">
                    <c:v>417.6728566666668</c:v>
                  </c:pt>
                  <c:pt idx="13">
                    <c:v>173.80421896174863</c:v>
                  </c:pt>
                  <c:pt idx="14">
                    <c:v>309.31049999999999</c:v>
                  </c:pt>
                </c:numCache>
              </c:numRef>
            </c:minus>
            <c:spPr>
              <a:ln w="12700">
                <a:solidFill>
                  <a:srgbClr val="000000"/>
                </a:solidFill>
                <a:prstDash val="solid"/>
              </a:ln>
            </c:spPr>
          </c:errBars>
          <c:xVal>
            <c:numRef>
              <c:f>Publication!$E$6:$N$6</c:f>
              <c:numCache>
                <c:formatCode>General</c:formatCode>
                <c:ptCount val="10"/>
                <c:pt idx="0">
                  <c:v>1</c:v>
                </c:pt>
                <c:pt idx="1">
                  <c:v>8</c:v>
                </c:pt>
                <c:pt idx="2">
                  <c:v>15</c:v>
                </c:pt>
                <c:pt idx="3">
                  <c:v>24</c:v>
                </c:pt>
                <c:pt idx="4">
                  <c:v>29</c:v>
                </c:pt>
                <c:pt idx="5">
                  <c:v>36</c:v>
                </c:pt>
                <c:pt idx="6">
                  <c:v>43</c:v>
                </c:pt>
                <c:pt idx="7">
                  <c:v>52</c:v>
                </c:pt>
                <c:pt idx="8">
                  <c:v>57</c:v>
                </c:pt>
                <c:pt idx="9">
                  <c:v>64</c:v>
                </c:pt>
              </c:numCache>
            </c:numRef>
          </c:xVal>
          <c:yVal>
            <c:numRef>
              <c:f>Publication!$E$28:$N$28</c:f>
              <c:numCache>
                <c:formatCode>General</c:formatCode>
                <c:ptCount val="10"/>
                <c:pt idx="0">
                  <c:v>37.621525590243806</c:v>
                </c:pt>
                <c:pt idx="1">
                  <c:v>4.2631870244512164</c:v>
                </c:pt>
                <c:pt idx="2">
                  <c:v>10.43513346480802</c:v>
                </c:pt>
                <c:pt idx="3">
                  <c:v>12.167700294155024</c:v>
                </c:pt>
                <c:pt idx="4">
                  <c:v>7.6928838312161716</c:v>
                </c:pt>
                <c:pt idx="5">
                  <c:v>22.548373525279022</c:v>
                </c:pt>
                <c:pt idx="6">
                  <c:v>64.694211837891189</c:v>
                </c:pt>
                <c:pt idx="7">
                  <c:v>387.08242860817114</c:v>
                </c:pt>
                <c:pt idx="8">
                  <c:v>871.70783514682637</c:v>
                </c:pt>
                <c:pt idx="9">
                  <c:v>289.03116624252795</c:v>
                </c:pt>
              </c:numCache>
            </c:numRef>
          </c:yVal>
          <c:smooth val="0"/>
        </c:ser>
        <c:ser>
          <c:idx val="2"/>
          <c:order val="2"/>
          <c:tx>
            <c:v>Treatment interval</c:v>
          </c:tx>
          <c:spPr>
            <a:ln w="28575">
              <a:noFill/>
            </a:ln>
          </c:spPr>
          <c:marker>
            <c:symbol val="square"/>
            <c:size val="5"/>
            <c:spPr>
              <a:solidFill>
                <a:schemeClr val="bg1">
                  <a:lumMod val="75000"/>
                </a:schemeClr>
              </a:solidFill>
              <a:ln>
                <a:noFill/>
                <a:prstDash val="solid"/>
              </a:ln>
            </c:spPr>
          </c:marker>
          <c:xVal>
            <c:numRef>
              <c:f>Publication!$A$31:$CC$31</c:f>
              <c:numCache>
                <c:formatCode>General</c:formatCode>
                <c:ptCount val="81"/>
                <c:pt idx="0">
                  <c:v>1.5</c:v>
                </c:pt>
                <c:pt idx="1">
                  <c:v>2.5</c:v>
                </c:pt>
                <c:pt idx="2">
                  <c:v>3.5</c:v>
                </c:pt>
                <c:pt idx="3">
                  <c:v>4.5</c:v>
                </c:pt>
                <c:pt idx="4">
                  <c:v>5.5</c:v>
                </c:pt>
                <c:pt idx="5">
                  <c:v>6.5</c:v>
                </c:pt>
                <c:pt idx="6">
                  <c:v>7.5</c:v>
                </c:pt>
                <c:pt idx="7">
                  <c:v>8.5</c:v>
                </c:pt>
                <c:pt idx="8">
                  <c:v>9.5</c:v>
                </c:pt>
                <c:pt idx="9">
                  <c:v>10.5</c:v>
                </c:pt>
                <c:pt idx="10">
                  <c:v>11.5</c:v>
                </c:pt>
                <c:pt idx="11">
                  <c:v>12.5</c:v>
                </c:pt>
                <c:pt idx="12">
                  <c:v>13.5</c:v>
                </c:pt>
                <c:pt idx="13">
                  <c:v>14.5</c:v>
                </c:pt>
                <c:pt idx="14">
                  <c:v>15.5</c:v>
                </c:pt>
                <c:pt idx="15">
                  <c:v>16.5</c:v>
                </c:pt>
                <c:pt idx="16">
                  <c:v>17.5</c:v>
                </c:pt>
                <c:pt idx="17">
                  <c:v>18.5</c:v>
                </c:pt>
                <c:pt idx="18">
                  <c:v>19.5</c:v>
                </c:pt>
                <c:pt idx="19">
                  <c:v>20.5</c:v>
                </c:pt>
                <c:pt idx="20">
                  <c:v>21.5</c:v>
                </c:pt>
                <c:pt idx="21">
                  <c:v>22.5</c:v>
                </c:pt>
                <c:pt idx="22">
                  <c:v>23.5</c:v>
                </c:pt>
                <c:pt idx="23">
                  <c:v>24.5</c:v>
                </c:pt>
                <c:pt idx="24">
                  <c:v>25.5</c:v>
                </c:pt>
                <c:pt idx="25">
                  <c:v>26.5</c:v>
                </c:pt>
                <c:pt idx="26">
                  <c:v>27.5</c:v>
                </c:pt>
                <c:pt idx="27">
                  <c:v>28.5</c:v>
                </c:pt>
                <c:pt idx="28">
                  <c:v>33.5</c:v>
                </c:pt>
                <c:pt idx="29">
                  <c:v>34.5</c:v>
                </c:pt>
                <c:pt idx="30">
                  <c:v>35.5</c:v>
                </c:pt>
                <c:pt idx="31">
                  <c:v>36.5</c:v>
                </c:pt>
                <c:pt idx="32">
                  <c:v>37.5</c:v>
                </c:pt>
                <c:pt idx="33">
                  <c:v>38.5</c:v>
                </c:pt>
                <c:pt idx="34">
                  <c:v>39.5</c:v>
                </c:pt>
                <c:pt idx="35">
                  <c:v>40.5</c:v>
                </c:pt>
                <c:pt idx="36">
                  <c:v>45.5</c:v>
                </c:pt>
                <c:pt idx="37">
                  <c:v>46.5</c:v>
                </c:pt>
                <c:pt idx="38">
                  <c:v>47.5</c:v>
                </c:pt>
                <c:pt idx="39">
                  <c:v>48.5</c:v>
                </c:pt>
                <c:pt idx="40">
                  <c:v>49.5</c:v>
                </c:pt>
                <c:pt idx="41">
                  <c:v>50.5</c:v>
                </c:pt>
                <c:pt idx="42">
                  <c:v>51.5</c:v>
                </c:pt>
                <c:pt idx="43">
                  <c:v>56.5</c:v>
                </c:pt>
                <c:pt idx="44">
                  <c:v>57.5</c:v>
                </c:pt>
                <c:pt idx="45">
                  <c:v>58.5</c:v>
                </c:pt>
                <c:pt idx="46">
                  <c:v>59.5</c:v>
                </c:pt>
                <c:pt idx="47">
                  <c:v>60.5</c:v>
                </c:pt>
                <c:pt idx="48">
                  <c:v>61.5</c:v>
                </c:pt>
                <c:pt idx="49">
                  <c:v>62.5</c:v>
                </c:pt>
                <c:pt idx="50">
                  <c:v>63.5</c:v>
                </c:pt>
                <c:pt idx="51">
                  <c:v>64.5</c:v>
                </c:pt>
                <c:pt idx="52">
                  <c:v>65.5</c:v>
                </c:pt>
                <c:pt idx="53">
                  <c:v>71.5</c:v>
                </c:pt>
                <c:pt idx="54">
                  <c:v>72.5</c:v>
                </c:pt>
                <c:pt idx="55">
                  <c:v>73.5</c:v>
                </c:pt>
                <c:pt idx="56">
                  <c:v>74.5</c:v>
                </c:pt>
                <c:pt idx="57">
                  <c:v>75.5</c:v>
                </c:pt>
                <c:pt idx="58">
                  <c:v>76.5</c:v>
                </c:pt>
                <c:pt idx="59">
                  <c:v>77.5</c:v>
                </c:pt>
                <c:pt idx="60">
                  <c:v>78.5</c:v>
                </c:pt>
                <c:pt idx="61">
                  <c:v>79.5</c:v>
                </c:pt>
                <c:pt idx="62">
                  <c:v>80.5</c:v>
                </c:pt>
                <c:pt idx="63">
                  <c:v>81.5</c:v>
                </c:pt>
                <c:pt idx="64">
                  <c:v>82.5</c:v>
                </c:pt>
                <c:pt idx="65">
                  <c:v>87.5</c:v>
                </c:pt>
                <c:pt idx="66">
                  <c:v>88.5</c:v>
                </c:pt>
                <c:pt idx="67">
                  <c:v>89.5</c:v>
                </c:pt>
                <c:pt idx="68">
                  <c:v>90.5</c:v>
                </c:pt>
                <c:pt idx="69">
                  <c:v>91.5</c:v>
                </c:pt>
                <c:pt idx="70">
                  <c:v>92.5</c:v>
                </c:pt>
                <c:pt idx="71">
                  <c:v>93.5</c:v>
                </c:pt>
                <c:pt idx="72">
                  <c:v>97.5</c:v>
                </c:pt>
                <c:pt idx="73">
                  <c:v>98.5</c:v>
                </c:pt>
                <c:pt idx="74">
                  <c:v>99.5</c:v>
                </c:pt>
                <c:pt idx="75">
                  <c:v>100.5</c:v>
                </c:pt>
                <c:pt idx="76">
                  <c:v>101.5</c:v>
                </c:pt>
                <c:pt idx="77">
                  <c:v>102.5</c:v>
                </c:pt>
                <c:pt idx="78">
                  <c:v>103.5</c:v>
                </c:pt>
                <c:pt idx="79">
                  <c:v>104.5</c:v>
                </c:pt>
                <c:pt idx="80">
                  <c:v>105.5</c:v>
                </c:pt>
              </c:numCache>
            </c:numRef>
          </c:xVal>
          <c:yVal>
            <c:numRef>
              <c:f>Publication!$A$32:$CC$32</c:f>
              <c:numCache>
                <c:formatCode>General</c:formatCode>
                <c:ptCount val="81"/>
                <c:pt idx="0">
                  <c:v>3000</c:v>
                </c:pt>
                <c:pt idx="1">
                  <c:v>3000</c:v>
                </c:pt>
                <c:pt idx="2">
                  <c:v>3000</c:v>
                </c:pt>
                <c:pt idx="3">
                  <c:v>3000</c:v>
                </c:pt>
                <c:pt idx="4">
                  <c:v>3000</c:v>
                </c:pt>
                <c:pt idx="5">
                  <c:v>3000</c:v>
                </c:pt>
                <c:pt idx="6">
                  <c:v>3000</c:v>
                </c:pt>
                <c:pt idx="7">
                  <c:v>3000</c:v>
                </c:pt>
                <c:pt idx="8">
                  <c:v>3000</c:v>
                </c:pt>
                <c:pt idx="9">
                  <c:v>3000</c:v>
                </c:pt>
                <c:pt idx="10">
                  <c:v>3000</c:v>
                </c:pt>
                <c:pt idx="11">
                  <c:v>3000</c:v>
                </c:pt>
                <c:pt idx="12">
                  <c:v>3000</c:v>
                </c:pt>
                <c:pt idx="13">
                  <c:v>3000</c:v>
                </c:pt>
                <c:pt idx="14">
                  <c:v>3000</c:v>
                </c:pt>
                <c:pt idx="15">
                  <c:v>3000</c:v>
                </c:pt>
                <c:pt idx="16">
                  <c:v>3000</c:v>
                </c:pt>
                <c:pt idx="17">
                  <c:v>3000</c:v>
                </c:pt>
                <c:pt idx="18">
                  <c:v>3000</c:v>
                </c:pt>
                <c:pt idx="19">
                  <c:v>3000</c:v>
                </c:pt>
                <c:pt idx="20">
                  <c:v>3000</c:v>
                </c:pt>
                <c:pt idx="21">
                  <c:v>3000</c:v>
                </c:pt>
                <c:pt idx="22">
                  <c:v>3000</c:v>
                </c:pt>
                <c:pt idx="23">
                  <c:v>3000</c:v>
                </c:pt>
                <c:pt idx="24">
                  <c:v>3000</c:v>
                </c:pt>
                <c:pt idx="25">
                  <c:v>3000</c:v>
                </c:pt>
                <c:pt idx="26">
                  <c:v>3000</c:v>
                </c:pt>
                <c:pt idx="27">
                  <c:v>3000</c:v>
                </c:pt>
                <c:pt idx="28">
                  <c:v>3000</c:v>
                </c:pt>
                <c:pt idx="29">
                  <c:v>3000</c:v>
                </c:pt>
                <c:pt idx="30">
                  <c:v>3000</c:v>
                </c:pt>
                <c:pt idx="31">
                  <c:v>3000</c:v>
                </c:pt>
                <c:pt idx="32">
                  <c:v>3000</c:v>
                </c:pt>
                <c:pt idx="33">
                  <c:v>3000</c:v>
                </c:pt>
                <c:pt idx="34">
                  <c:v>3000</c:v>
                </c:pt>
                <c:pt idx="35">
                  <c:v>3000</c:v>
                </c:pt>
                <c:pt idx="36">
                  <c:v>3000</c:v>
                </c:pt>
                <c:pt idx="37">
                  <c:v>3000</c:v>
                </c:pt>
                <c:pt idx="38">
                  <c:v>3000</c:v>
                </c:pt>
                <c:pt idx="39">
                  <c:v>3000</c:v>
                </c:pt>
                <c:pt idx="40">
                  <c:v>3000</c:v>
                </c:pt>
                <c:pt idx="41">
                  <c:v>3000</c:v>
                </c:pt>
                <c:pt idx="42">
                  <c:v>3000</c:v>
                </c:pt>
                <c:pt idx="43">
                  <c:v>3000</c:v>
                </c:pt>
                <c:pt idx="44">
                  <c:v>3000</c:v>
                </c:pt>
                <c:pt idx="45">
                  <c:v>3000</c:v>
                </c:pt>
                <c:pt idx="46">
                  <c:v>3000</c:v>
                </c:pt>
                <c:pt idx="47">
                  <c:v>3000</c:v>
                </c:pt>
                <c:pt idx="48">
                  <c:v>3000</c:v>
                </c:pt>
                <c:pt idx="49">
                  <c:v>3000</c:v>
                </c:pt>
                <c:pt idx="50">
                  <c:v>3000</c:v>
                </c:pt>
                <c:pt idx="51">
                  <c:v>3000</c:v>
                </c:pt>
                <c:pt idx="52">
                  <c:v>3000</c:v>
                </c:pt>
                <c:pt idx="53">
                  <c:v>3000</c:v>
                </c:pt>
                <c:pt idx="54">
                  <c:v>3000</c:v>
                </c:pt>
                <c:pt idx="55">
                  <c:v>3000</c:v>
                </c:pt>
                <c:pt idx="56">
                  <c:v>3000</c:v>
                </c:pt>
                <c:pt idx="57">
                  <c:v>3000</c:v>
                </c:pt>
                <c:pt idx="58">
                  <c:v>3000</c:v>
                </c:pt>
                <c:pt idx="59">
                  <c:v>3000</c:v>
                </c:pt>
                <c:pt idx="60">
                  <c:v>3000</c:v>
                </c:pt>
                <c:pt idx="61">
                  <c:v>3000</c:v>
                </c:pt>
                <c:pt idx="62">
                  <c:v>3000</c:v>
                </c:pt>
                <c:pt idx="63">
                  <c:v>3000</c:v>
                </c:pt>
                <c:pt idx="64">
                  <c:v>3000</c:v>
                </c:pt>
                <c:pt idx="65">
                  <c:v>3000</c:v>
                </c:pt>
                <c:pt idx="66">
                  <c:v>3000</c:v>
                </c:pt>
                <c:pt idx="67">
                  <c:v>3000</c:v>
                </c:pt>
                <c:pt idx="68">
                  <c:v>3000</c:v>
                </c:pt>
                <c:pt idx="69">
                  <c:v>3000</c:v>
                </c:pt>
                <c:pt idx="70">
                  <c:v>3000</c:v>
                </c:pt>
                <c:pt idx="71">
                  <c:v>3000</c:v>
                </c:pt>
                <c:pt idx="72">
                  <c:v>3000</c:v>
                </c:pt>
                <c:pt idx="73">
                  <c:v>3000</c:v>
                </c:pt>
                <c:pt idx="74">
                  <c:v>3000</c:v>
                </c:pt>
                <c:pt idx="75">
                  <c:v>3000</c:v>
                </c:pt>
                <c:pt idx="76">
                  <c:v>3000</c:v>
                </c:pt>
                <c:pt idx="77">
                  <c:v>3000</c:v>
                </c:pt>
                <c:pt idx="78">
                  <c:v>3000</c:v>
                </c:pt>
                <c:pt idx="79">
                  <c:v>3000</c:v>
                </c:pt>
                <c:pt idx="80">
                  <c:v>3000</c:v>
                </c:pt>
              </c:numCache>
            </c:numRef>
          </c:yVal>
          <c:smooth val="0"/>
        </c:ser>
        <c:dLbls>
          <c:showLegendKey val="0"/>
          <c:showVal val="0"/>
          <c:showCatName val="0"/>
          <c:showSerName val="0"/>
          <c:showPercent val="0"/>
          <c:showBubbleSize val="0"/>
        </c:dLbls>
        <c:axId val="32905088"/>
        <c:axId val="32912128"/>
      </c:scatterChart>
      <c:valAx>
        <c:axId val="32905088"/>
        <c:scaling>
          <c:orientation val="minMax"/>
          <c:max val="70"/>
          <c:min val="0"/>
        </c:scaling>
        <c:delete val="0"/>
        <c:axPos val="b"/>
        <c:title>
          <c:tx>
            <c:rich>
              <a:bodyPr/>
              <a:lstStyle/>
              <a:p>
                <a:pPr>
                  <a:defRPr/>
                </a:pPr>
                <a:r>
                  <a:rPr lang="en-US"/>
                  <a:t>Day treatment</a:t>
                </a:r>
              </a:p>
            </c:rich>
          </c:tx>
          <c:layout>
            <c:manualLayout>
              <c:xMode val="edge"/>
              <c:yMode val="edge"/>
              <c:x val="0.43490535877511999"/>
              <c:y val="0.9424902407563686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2912128"/>
        <c:crosses val="autoZero"/>
        <c:crossBetween val="midCat"/>
        <c:majorUnit val="10"/>
        <c:minorUnit val="1"/>
      </c:valAx>
      <c:valAx>
        <c:axId val="32912128"/>
        <c:scaling>
          <c:orientation val="minMax"/>
          <c:max val="3000"/>
        </c:scaling>
        <c:delete val="0"/>
        <c:axPos val="l"/>
        <c:title>
          <c:tx>
            <c:rich>
              <a:bodyPr/>
              <a:lstStyle/>
              <a:p>
                <a:pPr>
                  <a:defRPr sz="1000"/>
                </a:pPr>
                <a:r>
                  <a:rPr lang="en-US" sz="1000"/>
                  <a:t>urinary</a:t>
                </a:r>
                <a:r>
                  <a:rPr lang="en-US" sz="1000" baseline="0"/>
                  <a:t> </a:t>
                </a:r>
                <a:r>
                  <a:rPr lang="en-US" sz="1000"/>
                  <a:t>hCG/creatinine (mIU/mg)</a:t>
                </a:r>
              </a:p>
            </c:rich>
          </c:tx>
          <c:layout>
            <c:manualLayout>
              <c:xMode val="edge"/>
              <c:yMode val="edge"/>
              <c:x val="0"/>
              <c:y val="6.1496352925904225E-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2905088"/>
        <c:crosses val="autoZero"/>
        <c:crossBetween val="midCat"/>
      </c:valAx>
      <c:spPr>
        <a:noFill/>
        <a:ln w="25400">
          <a:noFill/>
        </a:ln>
      </c:spPr>
    </c:plotArea>
    <c:legend>
      <c:legendPos val="r"/>
      <c:layout>
        <c:manualLayout>
          <c:xMode val="edge"/>
          <c:yMode val="edge"/>
          <c:x val="0.53115108778396569"/>
          <c:y val="7.524515208550156E-2"/>
          <c:w val="0.4616216362252778"/>
          <c:h val="0.25597144791823817"/>
        </c:manualLayout>
      </c:layout>
      <c:overlay val="0"/>
    </c:legend>
    <c:plotVisOnly val="1"/>
    <c:dispBlanksAs val="gap"/>
    <c:showDLblsOverMax val="0"/>
  </c:chart>
  <c:spPr>
    <a:solidFill>
      <a:srgbClr val="FFFFFF"/>
    </a:solidFill>
    <a:ln w="3175">
      <a:noFill/>
      <a:prstDash val="solid"/>
    </a:ln>
  </c:spPr>
  <c:txPr>
    <a:bodyPr/>
    <a:lstStyle/>
    <a:p>
      <a:pPr>
        <a:defRPr sz="1025" b="0" i="0" u="none" strike="noStrike" baseline="0">
          <a:solidFill>
            <a:srgbClr val="000000"/>
          </a:solidFill>
          <a:latin typeface="Times New Roman" panose="02020603050405020304" pitchFamily="18" charset="0"/>
          <a:ea typeface="Arial"/>
          <a:cs typeface="Times New Roman" panose="02020603050405020304" pitchFamily="18"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a:pPr>
            <a:r>
              <a:rPr lang="en-CA" sz="1400" b="1" dirty="0" smtClean="0"/>
              <a:t>Tissue Sorafenib N-oxide</a:t>
            </a:r>
            <a:endParaRPr lang="en-CA" sz="1400" b="1" dirty="0"/>
          </a:p>
        </c:rich>
      </c:tx>
      <c:layout>
        <c:manualLayout>
          <c:xMode val="edge"/>
          <c:yMode val="edge"/>
          <c:x val="0.24283041446015724"/>
          <c:y val="0"/>
        </c:manualLayout>
      </c:layout>
      <c:overlay val="1"/>
    </c:title>
    <c:autoTitleDeleted val="0"/>
    <c:plotArea>
      <c:layout>
        <c:manualLayout>
          <c:layoutTarget val="inner"/>
          <c:xMode val="edge"/>
          <c:yMode val="edge"/>
          <c:x val="0.2086317896371995"/>
          <c:y val="9.7197180376296002E-2"/>
          <c:w val="0.7755881004783759"/>
          <c:h val="0.78305105429694655"/>
        </c:manualLayout>
      </c:layout>
      <c:lineChart>
        <c:grouping val="standard"/>
        <c:varyColors val="0"/>
        <c:ser>
          <c:idx val="2"/>
          <c:order val="0"/>
          <c:tx>
            <c:v>Liver (tumor-free)</c:v>
          </c:tx>
          <c:spPr>
            <a:ln>
              <a:solidFill>
                <a:sysClr val="windowText" lastClr="000000"/>
              </a:solidFill>
              <a:prstDash val="solid"/>
            </a:ln>
          </c:spPr>
          <c:marker>
            <c:spPr>
              <a:solidFill>
                <a:schemeClr val="tx1"/>
              </a:solidFill>
              <a:ln>
                <a:solidFill>
                  <a:sysClr val="windowText" lastClr="000000"/>
                </a:solidFill>
                <a:prstDash val="sysDash"/>
              </a:ln>
            </c:spPr>
          </c:marker>
          <c:errBars>
            <c:errDir val="y"/>
            <c:errBarType val="both"/>
            <c:errValType val="cust"/>
            <c:noEndCap val="0"/>
            <c:plus>
              <c:numRef>
                <c:f>'Concentration Analysis'!$W$49:$X$49</c:f>
                <c:numCache>
                  <c:formatCode>General</c:formatCode>
                  <c:ptCount val="2"/>
                  <c:pt idx="0">
                    <c:v>3.6002825419907164E-3</c:v>
                  </c:pt>
                  <c:pt idx="1">
                    <c:v>3.9420072938695294E-3</c:v>
                  </c:pt>
                </c:numCache>
              </c:numRef>
            </c:plus>
            <c:minus>
              <c:numRef>
                <c:f>'Concentration Analysis'!$W$49:$X$49</c:f>
                <c:numCache>
                  <c:formatCode>General</c:formatCode>
                  <c:ptCount val="2"/>
                  <c:pt idx="0">
                    <c:v>3.6002825419907164E-3</c:v>
                  </c:pt>
                  <c:pt idx="1">
                    <c:v>3.9420072938695294E-3</c:v>
                  </c:pt>
                </c:numCache>
              </c:numRef>
            </c:minus>
          </c:errBars>
          <c:cat>
            <c:strRef>
              <c:f>'Concentration Analysis'!$V$103:$W$103</c:f>
              <c:strCache>
                <c:ptCount val="2"/>
                <c:pt idx="0">
                  <c:v>Sensitive</c:v>
                </c:pt>
                <c:pt idx="1">
                  <c:v>Resistant</c:v>
                </c:pt>
              </c:strCache>
            </c:strRef>
          </c:cat>
          <c:val>
            <c:numRef>
              <c:f>'Concentration Analysis'!$W$48:$X$48</c:f>
              <c:numCache>
                <c:formatCode>0.000%</c:formatCode>
                <c:ptCount val="2"/>
                <c:pt idx="0">
                  <c:v>1.3777353140271398E-2</c:v>
                </c:pt>
                <c:pt idx="1">
                  <c:v>2.4798283771704357E-2</c:v>
                </c:pt>
              </c:numCache>
            </c:numRef>
          </c:val>
          <c:smooth val="0"/>
        </c:ser>
        <c:ser>
          <c:idx val="1"/>
          <c:order val="1"/>
          <c:tx>
            <c:v>Liver (HCC)</c:v>
          </c:tx>
          <c:spPr>
            <a:ln>
              <a:solidFill>
                <a:srgbClr val="FF0000"/>
              </a:solidFill>
              <a:prstDash val="solid"/>
            </a:ln>
          </c:spPr>
          <c:marker>
            <c:symbol val="square"/>
            <c:size val="5"/>
            <c:spPr>
              <a:solidFill>
                <a:srgbClr val="FF0000"/>
              </a:solidFill>
              <a:ln>
                <a:solidFill>
                  <a:srgbClr val="FF0000"/>
                </a:solidFill>
                <a:prstDash val="sysDash"/>
              </a:ln>
            </c:spPr>
          </c:marker>
          <c:errBars>
            <c:errDir val="y"/>
            <c:errBarType val="plus"/>
            <c:errValType val="cust"/>
            <c:noEndCap val="0"/>
            <c:plus>
              <c:numRef>
                <c:f>'Concentration Analysis'!$AN$21:$AO$21</c:f>
                <c:numCache>
                  <c:formatCode>General</c:formatCode>
                  <c:ptCount val="2"/>
                  <c:pt idx="0">
                    <c:v>6.1290070191572059E-3</c:v>
                  </c:pt>
                  <c:pt idx="1">
                    <c:v>2.9866580383756326E-3</c:v>
                  </c:pt>
                </c:numCache>
              </c:numRef>
            </c:plus>
            <c:minus>
              <c:numRef>
                <c:f>'Concentration Analysis'!$AN$21:$AO$21</c:f>
                <c:numCache>
                  <c:formatCode>General</c:formatCode>
                  <c:ptCount val="2"/>
                  <c:pt idx="0">
                    <c:v>6.1290070191572059E-3</c:v>
                  </c:pt>
                  <c:pt idx="1">
                    <c:v>2.9866580383756326E-3</c:v>
                  </c:pt>
                </c:numCache>
              </c:numRef>
            </c:minus>
          </c:errBars>
          <c:cat>
            <c:strRef>
              <c:f>'Concentration Analysis'!$V$103:$W$103</c:f>
              <c:strCache>
                <c:ptCount val="2"/>
                <c:pt idx="0">
                  <c:v>Sensitive</c:v>
                </c:pt>
                <c:pt idx="1">
                  <c:v>Resistant</c:v>
                </c:pt>
              </c:strCache>
            </c:strRef>
          </c:cat>
          <c:val>
            <c:numRef>
              <c:f>'Concentration Analysis'!$AN$20:$AO$20</c:f>
              <c:numCache>
                <c:formatCode>0.000%</c:formatCode>
                <c:ptCount val="2"/>
                <c:pt idx="0">
                  <c:v>2.5701332484953494E-2</c:v>
                </c:pt>
                <c:pt idx="1">
                  <c:v>2.5407157070741829E-2</c:v>
                </c:pt>
              </c:numCache>
            </c:numRef>
          </c:val>
          <c:smooth val="0"/>
        </c:ser>
        <c:ser>
          <c:idx val="0"/>
          <c:order val="2"/>
          <c:tx>
            <c:v>Tumor (HCC)</c:v>
          </c:tx>
          <c:spPr>
            <a:ln>
              <a:solidFill>
                <a:srgbClr val="FF0000"/>
              </a:solidFill>
              <a:prstDash val="sysDash"/>
            </a:ln>
          </c:spPr>
          <c:marker>
            <c:spPr>
              <a:solidFill>
                <a:srgbClr val="FF0000"/>
              </a:solidFill>
              <a:ln>
                <a:solidFill>
                  <a:srgbClr val="FF0000"/>
                </a:solidFill>
                <a:prstDash val="sysDot"/>
              </a:ln>
            </c:spPr>
          </c:marker>
          <c:errBars>
            <c:errDir val="y"/>
            <c:errBarType val="minus"/>
            <c:errValType val="cust"/>
            <c:noEndCap val="0"/>
            <c:plus>
              <c:numRef>
                <c:f>'Concentration Analysis'!$W$21:$X$21</c:f>
                <c:numCache>
                  <c:formatCode>General</c:formatCode>
                  <c:ptCount val="2"/>
                  <c:pt idx="0">
                    <c:v>3.6685062186590824E-3</c:v>
                  </c:pt>
                  <c:pt idx="1">
                    <c:v>3.252096539356813E-3</c:v>
                  </c:pt>
                </c:numCache>
              </c:numRef>
            </c:plus>
            <c:minus>
              <c:numRef>
                <c:f>'Concentration Analysis'!$W$21:$X$21</c:f>
                <c:numCache>
                  <c:formatCode>General</c:formatCode>
                  <c:ptCount val="2"/>
                  <c:pt idx="0">
                    <c:v>3.6685062186590824E-3</c:v>
                  </c:pt>
                  <c:pt idx="1">
                    <c:v>3.252096539356813E-3</c:v>
                  </c:pt>
                </c:numCache>
              </c:numRef>
            </c:minus>
          </c:errBars>
          <c:cat>
            <c:strRef>
              <c:f>'Concentration Analysis'!$V$103:$W$103</c:f>
              <c:strCache>
                <c:ptCount val="2"/>
                <c:pt idx="0">
                  <c:v>Sensitive</c:v>
                </c:pt>
                <c:pt idx="1">
                  <c:v>Resistant</c:v>
                </c:pt>
              </c:strCache>
            </c:strRef>
          </c:cat>
          <c:val>
            <c:numRef>
              <c:f>'Concentration Analysis'!$W$20:$X$20</c:f>
              <c:numCache>
                <c:formatCode>0.000%</c:formatCode>
                <c:ptCount val="2"/>
                <c:pt idx="0">
                  <c:v>2.5095617643757066E-2</c:v>
                </c:pt>
                <c:pt idx="1">
                  <c:v>2.3449955392740841E-2</c:v>
                </c:pt>
              </c:numCache>
            </c:numRef>
          </c:val>
          <c:smooth val="0"/>
        </c:ser>
        <c:dLbls>
          <c:showLegendKey val="0"/>
          <c:showVal val="0"/>
          <c:showCatName val="0"/>
          <c:showSerName val="0"/>
          <c:showPercent val="0"/>
          <c:showBubbleSize val="0"/>
        </c:dLbls>
        <c:marker val="1"/>
        <c:smooth val="0"/>
        <c:axId val="79981568"/>
        <c:axId val="79991552"/>
      </c:lineChart>
      <c:catAx>
        <c:axId val="79981568"/>
        <c:scaling>
          <c:orientation val="minMax"/>
        </c:scaling>
        <c:delete val="0"/>
        <c:axPos val="b"/>
        <c:majorTickMark val="out"/>
        <c:minorTickMark val="none"/>
        <c:tickLblPos val="nextTo"/>
        <c:spPr>
          <a:ln>
            <a:solidFill>
              <a:sysClr val="windowText" lastClr="000000"/>
            </a:solidFill>
          </a:ln>
        </c:spPr>
        <c:txPr>
          <a:bodyPr/>
          <a:lstStyle/>
          <a:p>
            <a:pPr>
              <a:defRPr sz="1400"/>
            </a:pPr>
            <a:endParaRPr lang="en-US"/>
          </a:p>
        </c:txPr>
        <c:crossAx val="79991552"/>
        <c:crosses val="autoZero"/>
        <c:auto val="1"/>
        <c:lblAlgn val="ctr"/>
        <c:lblOffset val="100"/>
        <c:noMultiLvlLbl val="0"/>
      </c:catAx>
      <c:valAx>
        <c:axId val="79991552"/>
        <c:scaling>
          <c:orientation val="minMax"/>
        </c:scaling>
        <c:delete val="0"/>
        <c:axPos val="l"/>
        <c:title>
          <c:tx>
            <c:rich>
              <a:bodyPr rot="-5400000" vert="horz"/>
              <a:lstStyle/>
              <a:p>
                <a:pPr>
                  <a:defRPr sz="1050"/>
                </a:pPr>
                <a:r>
                  <a:rPr lang="en-CA" sz="1050"/>
                  <a:t>% sorafenib N-oxide</a:t>
                </a:r>
              </a:p>
            </c:rich>
          </c:tx>
          <c:layout>
            <c:manualLayout>
              <c:xMode val="edge"/>
              <c:yMode val="edge"/>
              <c:x val="2.7777777777777779E-3"/>
              <c:y val="0.28514071157771947"/>
            </c:manualLayout>
          </c:layout>
          <c:overlay val="0"/>
        </c:title>
        <c:numFmt formatCode="0.0%" sourceLinked="0"/>
        <c:majorTickMark val="out"/>
        <c:minorTickMark val="none"/>
        <c:tickLblPos val="nextTo"/>
        <c:spPr>
          <a:ln>
            <a:solidFill>
              <a:sysClr val="windowText" lastClr="000000"/>
            </a:solidFill>
          </a:ln>
        </c:spPr>
        <c:txPr>
          <a:bodyPr/>
          <a:lstStyle/>
          <a:p>
            <a:pPr>
              <a:defRPr sz="1050"/>
            </a:pPr>
            <a:endParaRPr lang="en-US"/>
          </a:p>
        </c:txPr>
        <c:crossAx val="79981568"/>
        <c:crosses val="autoZero"/>
        <c:crossBetween val="between"/>
      </c:valAx>
    </c:plotArea>
    <c:legend>
      <c:legendPos val="r"/>
      <c:layout>
        <c:manualLayout>
          <c:xMode val="edge"/>
          <c:yMode val="edge"/>
          <c:x val="0.24253923772911673"/>
          <c:y val="0.69254068566347926"/>
          <c:w val="0.71142581629851009"/>
          <c:h val="0.15581227529040623"/>
        </c:manualLayout>
      </c:layout>
      <c:overlay val="0"/>
      <c:txPr>
        <a:bodyPr/>
        <a:lstStyle/>
        <a:p>
          <a:pPr>
            <a:defRPr sz="1050"/>
          </a:pPr>
          <a:endParaRPr lang="en-US"/>
        </a:p>
      </c:txPr>
    </c:legend>
    <c:plotVisOnly val="1"/>
    <c:dispBlanksAs val="gap"/>
    <c:showDLblsOverMax val="0"/>
  </c:chart>
  <c:spPr>
    <a:ln>
      <a:noFill/>
    </a:ln>
  </c:spPr>
  <c:txPr>
    <a:bodyPr/>
    <a:lstStyle/>
    <a:p>
      <a:pPr>
        <a:defRPr b="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69532374547629"/>
          <c:y val="2.8400907340691187E-2"/>
          <c:w val="0.75644189691190078"/>
          <c:h val="0.77526280854212515"/>
        </c:manualLayout>
      </c:layout>
      <c:barChart>
        <c:barDir val="col"/>
        <c:grouping val="clustered"/>
        <c:varyColors val="0"/>
        <c:ser>
          <c:idx val="0"/>
          <c:order val="0"/>
          <c:tx>
            <c:v>Liver + tumor weight</c:v>
          </c:tx>
          <c:spPr>
            <a:solidFill>
              <a:schemeClr val="tx1"/>
            </a:solidFill>
          </c:spPr>
          <c:invertIfNegative val="0"/>
          <c:dPt>
            <c:idx val="3"/>
            <c:invertIfNegative val="0"/>
            <c:bubble3D val="0"/>
            <c:spPr>
              <a:solidFill>
                <a:schemeClr val="tx1"/>
              </a:solidFill>
              <a:ln>
                <a:solidFill>
                  <a:schemeClr val="tx1"/>
                </a:solidFill>
              </a:ln>
            </c:spPr>
          </c:dPt>
          <c:errBars>
            <c:errBarType val="plus"/>
            <c:errValType val="cust"/>
            <c:noEndCap val="0"/>
            <c:plus>
              <c:numRef>
                <c:f>CYP3A4!$M$127:$P$127</c:f>
                <c:numCache>
                  <c:formatCode>General</c:formatCode>
                  <c:ptCount val="4"/>
                  <c:pt idx="0">
                    <c:v>0.14510879539159566</c:v>
                  </c:pt>
                  <c:pt idx="1">
                    <c:v>0.14169131438245799</c:v>
                  </c:pt>
                  <c:pt idx="2">
                    <c:v>0.25602028782457392</c:v>
                  </c:pt>
                  <c:pt idx="3">
                    <c:v>0.15765088435935196</c:v>
                  </c:pt>
                </c:numCache>
              </c:numRef>
            </c:plus>
            <c:minus>
              <c:numRef>
                <c:f>CYP3A4!$M$127:$P$127</c:f>
                <c:numCache>
                  <c:formatCode>General</c:formatCode>
                  <c:ptCount val="4"/>
                  <c:pt idx="0">
                    <c:v>0.14510879539159566</c:v>
                  </c:pt>
                  <c:pt idx="1">
                    <c:v>0.14169131438245799</c:v>
                  </c:pt>
                  <c:pt idx="2">
                    <c:v>0.25602028782457392</c:v>
                  </c:pt>
                  <c:pt idx="3">
                    <c:v>0.15765088435935196</c:v>
                  </c:pt>
                </c:numCache>
              </c:numRef>
            </c:minus>
          </c:errBars>
          <c:cat>
            <c:strRef>
              <c:f>CYP3A4!$S$48:$S$51</c:f>
              <c:strCache>
                <c:ptCount val="4"/>
                <c:pt idx="0">
                  <c:v>Control</c:v>
                </c:pt>
                <c:pt idx="1">
                  <c:v>Sensitive</c:v>
                </c:pt>
                <c:pt idx="2">
                  <c:v>Resistant</c:v>
                </c:pt>
                <c:pt idx="3">
                  <c:v>Dose- escalated</c:v>
                </c:pt>
              </c:strCache>
            </c:strRef>
          </c:cat>
          <c:val>
            <c:numRef>
              <c:f>CYP3A4!$M$126:$P$126</c:f>
              <c:numCache>
                <c:formatCode>General</c:formatCode>
                <c:ptCount val="4"/>
                <c:pt idx="0">
                  <c:v>2.86775</c:v>
                </c:pt>
                <c:pt idx="1">
                  <c:v>1.5515000000000001</c:v>
                </c:pt>
                <c:pt idx="2">
                  <c:v>2.0621</c:v>
                </c:pt>
                <c:pt idx="3">
                  <c:v>1.4181249999999999</c:v>
                </c:pt>
              </c:numCache>
            </c:numRef>
          </c:val>
        </c:ser>
        <c:dLbls>
          <c:showLegendKey val="0"/>
          <c:showVal val="0"/>
          <c:showCatName val="0"/>
          <c:showSerName val="0"/>
          <c:showPercent val="0"/>
          <c:showBubbleSize val="0"/>
        </c:dLbls>
        <c:gapWidth val="150"/>
        <c:axId val="56702080"/>
        <c:axId val="56703616"/>
      </c:barChart>
      <c:catAx>
        <c:axId val="56702080"/>
        <c:scaling>
          <c:orientation val="minMax"/>
        </c:scaling>
        <c:delete val="0"/>
        <c:axPos val="b"/>
        <c:numFmt formatCode="General" sourceLinked="0"/>
        <c:majorTickMark val="out"/>
        <c:minorTickMark val="none"/>
        <c:tickLblPos val="nextTo"/>
        <c:spPr>
          <a:ln>
            <a:solidFill>
              <a:schemeClr val="tx1"/>
            </a:solidFill>
          </a:ln>
        </c:spPr>
        <c:txPr>
          <a:bodyPr rot="0" vert="horz"/>
          <a:lstStyle/>
          <a:p>
            <a:pPr>
              <a:defRPr sz="900"/>
            </a:pPr>
            <a:endParaRPr lang="en-US"/>
          </a:p>
        </c:txPr>
        <c:crossAx val="56703616"/>
        <c:crosses val="autoZero"/>
        <c:auto val="1"/>
        <c:lblAlgn val="ctr"/>
        <c:lblOffset val="100"/>
        <c:noMultiLvlLbl val="0"/>
      </c:catAx>
      <c:valAx>
        <c:axId val="56703616"/>
        <c:scaling>
          <c:orientation val="minMax"/>
          <c:max val="3.5"/>
          <c:min val="0"/>
        </c:scaling>
        <c:delete val="0"/>
        <c:axPos val="l"/>
        <c:title>
          <c:tx>
            <c:rich>
              <a:bodyPr rot="-5400000" vert="horz"/>
              <a:lstStyle/>
              <a:p>
                <a:pPr>
                  <a:defRPr/>
                </a:pPr>
                <a:r>
                  <a:rPr lang="en-CA"/>
                  <a:t>mass liver + tumor (g)</a:t>
                </a:r>
              </a:p>
            </c:rich>
          </c:tx>
          <c:layout>
            <c:manualLayout>
              <c:xMode val="edge"/>
              <c:yMode val="edge"/>
              <c:x val="0"/>
              <c:y val="4.4137509804538455E-2"/>
            </c:manualLayout>
          </c:layout>
          <c:overlay val="0"/>
        </c:title>
        <c:numFmt formatCode="General" sourceLinked="1"/>
        <c:majorTickMark val="out"/>
        <c:minorTickMark val="none"/>
        <c:tickLblPos val="nextTo"/>
        <c:spPr>
          <a:ln>
            <a:solidFill>
              <a:schemeClr val="tx1"/>
            </a:solidFill>
          </a:ln>
        </c:spPr>
        <c:crossAx val="56702080"/>
        <c:crosses val="autoZero"/>
        <c:crossBetween val="between"/>
        <c:majorUnit val="1"/>
      </c:valAx>
    </c:plotArea>
    <c:plotVisOnly val="1"/>
    <c:dispBlanksAs val="gap"/>
    <c:showDLblsOverMax val="0"/>
  </c:chart>
  <c:spPr>
    <a:ln>
      <a:noFill/>
    </a:ln>
  </c:spPr>
  <c:txPr>
    <a:bodyPr/>
    <a:lstStyle/>
    <a:p>
      <a:pPr>
        <a:defRPr sz="1100" b="0">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3763" cy="467071"/>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5" y="1"/>
            <a:ext cx="3013763" cy="467071"/>
          </a:xfrm>
          <a:prstGeom prst="rect">
            <a:avLst/>
          </a:prstGeom>
        </p:spPr>
        <p:txBody>
          <a:bodyPr vert="horz" lIns="92930" tIns="46465" rIns="92930" bIns="46465" rtlCol="0"/>
          <a:lstStyle>
            <a:lvl1pPr algn="r">
              <a:defRPr sz="1200"/>
            </a:lvl1pPr>
          </a:lstStyle>
          <a:p>
            <a:fld id="{9970877A-3D0B-4643-922A-701AB719794A}" type="datetimeFigureOut">
              <a:rPr lang="en-US" smtClean="0"/>
              <a:t>3/7/2015</a:t>
            </a:fld>
            <a:endParaRPr lang="en-US"/>
          </a:p>
        </p:txBody>
      </p:sp>
      <p:sp>
        <p:nvSpPr>
          <p:cNvPr id="4" name="Slide Image Placeholder 3"/>
          <p:cNvSpPr>
            <a:spLocks noGrp="1" noRot="1" noChangeAspect="1"/>
          </p:cNvSpPr>
          <p:nvPr>
            <p:ph type="sldImg" idx="2"/>
          </p:nvPr>
        </p:nvSpPr>
        <p:spPr>
          <a:xfrm>
            <a:off x="2300288" y="1163638"/>
            <a:ext cx="2354262" cy="3141662"/>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80004"/>
            <a:ext cx="5563870" cy="3665459"/>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3763" cy="467070"/>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5" y="8842030"/>
            <a:ext cx="3013763" cy="467070"/>
          </a:xfrm>
          <a:prstGeom prst="rect">
            <a:avLst/>
          </a:prstGeom>
        </p:spPr>
        <p:txBody>
          <a:bodyPr vert="horz" lIns="92930" tIns="46465" rIns="92930" bIns="46465" rtlCol="0" anchor="b"/>
          <a:lstStyle>
            <a:lvl1pPr algn="r">
              <a:defRPr sz="1200"/>
            </a:lvl1pPr>
          </a:lstStyle>
          <a:p>
            <a:fld id="{99A662C2-80F3-445C-A0E0-F458ECE02137}" type="slidenum">
              <a:rPr lang="en-US" smtClean="0"/>
              <a:t>‹#›</a:t>
            </a:fld>
            <a:endParaRPr lang="en-US"/>
          </a:p>
        </p:txBody>
      </p:sp>
    </p:spTree>
    <p:extLst>
      <p:ext uri="{BB962C8B-B14F-4D97-AF65-F5344CB8AC3E}">
        <p14:creationId xmlns:p14="http://schemas.microsoft.com/office/powerpoint/2010/main" val="3134247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9A662C2-80F3-445C-A0E0-F458ECE02137}" type="slidenum">
              <a:rPr lang="en-US" smtClean="0"/>
              <a:t>1</a:t>
            </a:fld>
            <a:endParaRPr lang="en-US"/>
          </a:p>
        </p:txBody>
      </p:sp>
    </p:spTree>
    <p:extLst>
      <p:ext uri="{BB962C8B-B14F-4D97-AF65-F5344CB8AC3E}">
        <p14:creationId xmlns:p14="http://schemas.microsoft.com/office/powerpoint/2010/main" val="1584221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t>
            </a:r>
            <a:endParaRPr lang="en-US" dirty="0"/>
          </a:p>
        </p:txBody>
      </p:sp>
      <p:sp>
        <p:nvSpPr>
          <p:cNvPr id="4" name="Slide Number Placeholder 3"/>
          <p:cNvSpPr>
            <a:spLocks noGrp="1"/>
          </p:cNvSpPr>
          <p:nvPr>
            <p:ph type="sldNum" sz="quarter" idx="10"/>
          </p:nvPr>
        </p:nvSpPr>
        <p:spPr/>
        <p:txBody>
          <a:bodyPr/>
          <a:lstStyle/>
          <a:p>
            <a:fld id="{99A662C2-80F3-445C-A0E0-F458ECE02137}" type="slidenum">
              <a:rPr lang="en-US" smtClean="0"/>
              <a:t>2</a:t>
            </a:fld>
            <a:endParaRPr lang="en-US"/>
          </a:p>
        </p:txBody>
      </p:sp>
    </p:spTree>
    <p:extLst>
      <p:ext uri="{BB962C8B-B14F-4D97-AF65-F5344CB8AC3E}">
        <p14:creationId xmlns:p14="http://schemas.microsoft.com/office/powerpoint/2010/main" val="2766838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9A662C2-80F3-445C-A0E0-F458ECE02137}" type="slidenum">
              <a:rPr lang="en-US" smtClean="0"/>
              <a:t>5</a:t>
            </a:fld>
            <a:endParaRPr lang="en-US"/>
          </a:p>
        </p:txBody>
      </p:sp>
    </p:spTree>
    <p:extLst>
      <p:ext uri="{BB962C8B-B14F-4D97-AF65-F5344CB8AC3E}">
        <p14:creationId xmlns:p14="http://schemas.microsoft.com/office/powerpoint/2010/main" val="1957769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9A662C2-80F3-445C-A0E0-F458ECE02137}" type="slidenum">
              <a:rPr lang="en-US" smtClean="0"/>
              <a:t>6</a:t>
            </a:fld>
            <a:endParaRPr lang="en-US"/>
          </a:p>
        </p:txBody>
      </p:sp>
    </p:spTree>
    <p:extLst>
      <p:ext uri="{BB962C8B-B14F-4D97-AF65-F5344CB8AC3E}">
        <p14:creationId xmlns:p14="http://schemas.microsoft.com/office/powerpoint/2010/main" val="33837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atin typeface="Times New Roman" panose="02020603050405020304" pitchFamily="18" charset="0"/>
                <a:cs typeface="Times New Roman" panose="02020603050405020304" pitchFamily="18"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21497254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168788603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11563854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1461853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latin typeface="Times New Roman" panose="02020603050405020304" pitchFamily="18" charset="0"/>
                <a:cs typeface="Times New Roman" panose="02020603050405020304" pitchFamily="18"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5" name="Footer Placeholder 4"/>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9056698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6" name="Footer Placeholder 5"/>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7" name="Slide Number Placeholder 6"/>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36866835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atin typeface="Times New Roman" panose="02020603050405020304" pitchFamily="18" charset="0"/>
                <a:cs typeface="Times New Roman" panose="02020603050405020304"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atin typeface="Times New Roman" panose="02020603050405020304" pitchFamily="18" charset="0"/>
                <a:cs typeface="Times New Roman" panose="02020603050405020304"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8" name="Footer Placeholder 7"/>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9" name="Slide Number Placeholder 8"/>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327437475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4" name="Footer Placeholder 3"/>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5" name="Slide Number Placeholder 4"/>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30234677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3" name="Footer Placeholder 2"/>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4" name="Slide Number Placeholder 3"/>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8759067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atin typeface="Times New Roman" panose="02020603050405020304" pitchFamily="18" charset="0"/>
                <a:cs typeface="Times New Roman" panose="02020603050405020304" pitchFamily="18" charset="0"/>
              </a:defRPr>
            </a:lvl1pPr>
            <a:lvl2pPr>
              <a:defRPr sz="2100">
                <a:latin typeface="Times New Roman" panose="02020603050405020304" pitchFamily="18" charset="0"/>
                <a:cs typeface="Times New Roman" panose="02020603050405020304" pitchFamily="18" charset="0"/>
              </a:defRPr>
            </a:lvl2pPr>
            <a:lvl3pPr>
              <a:defRPr sz="1800">
                <a:latin typeface="Times New Roman" panose="02020603050405020304" pitchFamily="18" charset="0"/>
                <a:cs typeface="Times New Roman" panose="02020603050405020304" pitchFamily="18" charset="0"/>
              </a:defRPr>
            </a:lvl3pPr>
            <a:lvl4pPr>
              <a:defRPr sz="1500">
                <a:latin typeface="Times New Roman" panose="02020603050405020304" pitchFamily="18" charset="0"/>
                <a:cs typeface="Times New Roman" panose="02020603050405020304" pitchFamily="18" charset="0"/>
              </a:defRPr>
            </a:lvl4pPr>
            <a:lvl5pPr>
              <a:defRPr sz="1500">
                <a:latin typeface="Times New Roman" panose="02020603050405020304" pitchFamily="18" charset="0"/>
                <a:cs typeface="Times New Roman" panose="02020603050405020304" pitchFamily="18" charset="0"/>
              </a:defRPr>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atin typeface="Times New Roman" panose="02020603050405020304" pitchFamily="18" charset="0"/>
                <a:cs typeface="Times New Roman" panose="02020603050405020304" pitchFamily="18"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6" name="Footer Placeholder 5"/>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7" name="Slide Number Placeholder 6"/>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31664750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atin typeface="Times New Roman" panose="02020603050405020304" pitchFamily="18" charset="0"/>
                <a:cs typeface="Times New Roman" panose="02020603050405020304" pitchFamily="18" charset="0"/>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atin typeface="Times New Roman" panose="02020603050405020304" pitchFamily="18" charset="0"/>
                <a:cs typeface="Times New Roman" panose="02020603050405020304" pitchFamily="18"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atin typeface="Times New Roman" panose="02020603050405020304" pitchFamily="18" charset="0"/>
                <a:cs typeface="Times New Roman" panose="02020603050405020304" pitchFamily="18"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Times New Roman" panose="02020603050405020304" pitchFamily="18" charset="0"/>
                <a:cs typeface="Times New Roman" panose="02020603050405020304" pitchFamily="18" charset="0"/>
              </a:defRPr>
            </a:lvl1pPr>
          </a:lstStyle>
          <a:p>
            <a:fld id="{6909802E-A441-495B-B37A-1BDC812048B0}" type="datetimeFigureOut">
              <a:rPr lang="en-US" smtClean="0"/>
              <a:pPr/>
              <a:t>3/7/2015</a:t>
            </a:fld>
            <a:endParaRPr lang="en-US"/>
          </a:p>
        </p:txBody>
      </p:sp>
      <p:sp>
        <p:nvSpPr>
          <p:cNvPr id="6" name="Footer Placeholder 5"/>
          <p:cNvSpPr>
            <a:spLocks noGrp="1"/>
          </p:cNvSpPr>
          <p:nvPr>
            <p:ph type="ftr" sz="quarter" idx="11"/>
          </p:nvPr>
        </p:nvSpPr>
        <p:spPr/>
        <p:txBody>
          <a:bodyPr/>
          <a:lstStyle>
            <a:lvl1pPr>
              <a:defRPr>
                <a:latin typeface="Times New Roman" panose="02020603050405020304" pitchFamily="18" charset="0"/>
                <a:cs typeface="Times New Roman" panose="02020603050405020304" pitchFamily="18" charset="0"/>
              </a:defRPr>
            </a:lvl1pPr>
          </a:lstStyle>
          <a:p>
            <a:endParaRPr lang="en-US"/>
          </a:p>
        </p:txBody>
      </p:sp>
      <p:sp>
        <p:nvSpPr>
          <p:cNvPr id="7" name="Slide Number Placeholder 6"/>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fld id="{65CE0823-406D-4442-98EA-DF9B44F54911}" type="slidenum">
              <a:rPr lang="en-US" smtClean="0"/>
              <a:pPr/>
              <a:t>‹#›</a:t>
            </a:fld>
            <a:endParaRPr lang="en-US"/>
          </a:p>
        </p:txBody>
      </p:sp>
    </p:spTree>
    <p:extLst>
      <p:ext uri="{BB962C8B-B14F-4D97-AF65-F5344CB8AC3E}">
        <p14:creationId xmlns:p14="http://schemas.microsoft.com/office/powerpoint/2010/main" val="24539905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6909802E-A441-495B-B37A-1BDC812048B0}" type="datetimeFigureOut">
              <a:rPr lang="en-US" smtClean="0"/>
              <a:t>3/7/2015</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65CE0823-406D-4442-98EA-DF9B44F54911}" type="slidenum">
              <a:rPr lang="en-US" smtClean="0"/>
              <a:t>‹#›</a:t>
            </a:fld>
            <a:endParaRPr lang="en-US"/>
          </a:p>
        </p:txBody>
      </p:sp>
    </p:spTree>
    <p:extLst>
      <p:ext uri="{BB962C8B-B14F-4D97-AF65-F5344CB8AC3E}">
        <p14:creationId xmlns:p14="http://schemas.microsoft.com/office/powerpoint/2010/main" val="3873366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notesSlide" Target="../notesSlides/notesSlide2.xml"/><Relationship Id="rId7" Type="http://schemas.openxmlformats.org/officeDocument/2006/relationships/chart" Target="../charts/chart2.xml"/><Relationship Id="rId12"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chart" Target="../charts/chart1.xml"/><Relationship Id="rId11" Type="http://schemas.openxmlformats.org/officeDocument/2006/relationships/chart" Target="../charts/chart4.xml"/><Relationship Id="rId5" Type="http://schemas.openxmlformats.org/officeDocument/2006/relationships/image" Target="../media/image1.wmf"/><Relationship Id="rId10" Type="http://schemas.openxmlformats.org/officeDocument/2006/relationships/chart" Target="../charts/chart3.xml"/><Relationship Id="rId4" Type="http://schemas.openxmlformats.org/officeDocument/2006/relationships/oleObject" Target="../embeddings/oleObject1.bin"/><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image" Target="../media/image7.emf"/><Relationship Id="rId7" Type="http://schemas.openxmlformats.org/officeDocument/2006/relationships/chart" Target="../charts/chart1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image" Target="../media/image8.emf"/><Relationship Id="rId4" Type="http://schemas.openxmlformats.org/officeDocument/2006/relationships/chart" Target="../charts/chart9.xml"/><Relationship Id="rId9" Type="http://schemas.openxmlformats.org/officeDocument/2006/relationships/chart" Target="../charts/chart13.xml"/></Relationships>
</file>

<file path=ppt/slides/_rels/slide6.xml.rels><?xml version="1.0" encoding="UTF-8" standalone="yes"?>
<Relationships xmlns="http://schemas.openxmlformats.org/package/2006/relationships"><Relationship Id="rId8" Type="http://schemas.openxmlformats.org/officeDocument/2006/relationships/image" Target="../media/image12.tiff"/><Relationship Id="rId13" Type="http://schemas.openxmlformats.org/officeDocument/2006/relationships/image" Target="../media/image17.tiff"/><Relationship Id="rId3" Type="http://schemas.openxmlformats.org/officeDocument/2006/relationships/image" Target="../media/image9.png"/><Relationship Id="rId7" Type="http://schemas.openxmlformats.org/officeDocument/2006/relationships/image" Target="../media/image11.tiff"/><Relationship Id="rId12" Type="http://schemas.openxmlformats.org/officeDocument/2006/relationships/image" Target="../media/image16.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5.tiff"/><Relationship Id="rId5" Type="http://schemas.openxmlformats.org/officeDocument/2006/relationships/image" Target="../media/image10.png"/><Relationship Id="rId15" Type="http://schemas.openxmlformats.org/officeDocument/2006/relationships/chart" Target="../charts/chart14.xml"/><Relationship Id="rId10" Type="http://schemas.openxmlformats.org/officeDocument/2006/relationships/image" Target="../media/image14.tiff"/><Relationship Id="rId4" Type="http://schemas.microsoft.com/office/2007/relationships/hdphoto" Target="../media/hdphoto1.wdp"/><Relationship Id="rId9" Type="http://schemas.openxmlformats.org/officeDocument/2006/relationships/image" Target="../media/image13.tiff"/><Relationship Id="rId14" Type="http://schemas.openxmlformats.org/officeDocument/2006/relationships/image" Target="../media/image1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2450" y="2438400"/>
            <a:ext cx="5829300" cy="3416301"/>
          </a:xfrm>
        </p:spPr>
        <p:txBody>
          <a:bodyPr>
            <a:noAutofit/>
          </a:bodyPr>
          <a:lstStyle/>
          <a:p>
            <a:pPr>
              <a:lnSpc>
                <a:spcPct val="150000"/>
              </a:lnSpc>
            </a:pPr>
            <a:r>
              <a:rPr lang="en-CA" sz="2000" b="1" dirty="0" smtClean="0"/>
              <a:t>Effects </a:t>
            </a:r>
            <a:r>
              <a:rPr lang="en-CA" sz="2000" b="1" dirty="0"/>
              <a:t>of declining sorafenib levels and dose on acquired reversible resistance and toxicity in hepatocellular </a:t>
            </a:r>
            <a:r>
              <a:rPr lang="en-CA" sz="2000" b="1" dirty="0" smtClean="0"/>
              <a:t>carcinoma</a:t>
            </a:r>
            <a:br>
              <a:rPr lang="en-CA" sz="2000" b="1" dirty="0" smtClean="0"/>
            </a:br>
            <a:r>
              <a:rPr lang="en-US" sz="2000" b="1" dirty="0" smtClean="0"/>
              <a:t/>
            </a:r>
            <a:br>
              <a:rPr lang="en-US" sz="2000" b="1" dirty="0" smtClean="0"/>
            </a:br>
            <a:r>
              <a:rPr lang="en-US" sz="1600" dirty="0" smtClean="0"/>
              <a:t>Elizabeth </a:t>
            </a:r>
            <a:r>
              <a:rPr lang="en-US" sz="1600" dirty="0"/>
              <a:t>A. </a:t>
            </a:r>
            <a:r>
              <a:rPr lang="en-US" sz="1600" dirty="0" err="1"/>
              <a:t>Kuczynski</a:t>
            </a:r>
            <a:r>
              <a:rPr lang="en-US" sz="1600" dirty="0"/>
              <a:t>, Christina R. Lee, Shan Man, Eric Chen, Robert S. </a:t>
            </a:r>
            <a:r>
              <a:rPr lang="en-US" sz="1600" dirty="0" err="1" smtClean="0"/>
              <a:t>Kerbel</a:t>
            </a:r>
            <a:r>
              <a:rPr lang="en-US" sz="1600" dirty="0" smtClean="0"/>
              <a:t/>
            </a:r>
            <a:br>
              <a:rPr lang="en-US" sz="1600" dirty="0" smtClean="0"/>
            </a:br>
            <a:r>
              <a:rPr lang="en-US" sz="1600" dirty="0"/>
              <a:t/>
            </a:r>
            <a:br>
              <a:rPr lang="en-US" sz="1600" dirty="0"/>
            </a:br>
            <a:r>
              <a:rPr lang="en-US" sz="2400" b="1" dirty="0" smtClean="0"/>
              <a:t>SUPPLEMENTARY FIGURES S1-5</a:t>
            </a:r>
            <a:endParaRPr lang="en-US" sz="2000" dirty="0"/>
          </a:p>
        </p:txBody>
      </p:sp>
    </p:spTree>
    <p:extLst>
      <p:ext uri="{BB962C8B-B14F-4D97-AF65-F5344CB8AC3E}">
        <p14:creationId xmlns:p14="http://schemas.microsoft.com/office/powerpoint/2010/main" val="605350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3797604" y="2446707"/>
            <a:ext cx="338554"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C</a:t>
            </a:r>
          </a:p>
        </p:txBody>
      </p:sp>
      <p:grpSp>
        <p:nvGrpSpPr>
          <p:cNvPr id="53" name="Group 52"/>
          <p:cNvGrpSpPr/>
          <p:nvPr/>
        </p:nvGrpSpPr>
        <p:grpSpPr>
          <a:xfrm>
            <a:off x="732235" y="3601154"/>
            <a:ext cx="2801548" cy="1274568"/>
            <a:chOff x="3894116" y="487877"/>
            <a:chExt cx="2801548" cy="1274568"/>
          </a:xfrm>
        </p:grpSpPr>
        <p:graphicFrame>
          <p:nvGraphicFramePr>
            <p:cNvPr id="54" name="Object 53"/>
            <p:cNvGraphicFramePr>
              <a:graphicFrameLocks noChangeAspect="1"/>
            </p:cNvGraphicFramePr>
            <p:nvPr>
              <p:extLst>
                <p:ext uri="{D42A27DB-BD31-4B8C-83A1-F6EECF244321}">
                  <p14:modId xmlns:p14="http://schemas.microsoft.com/office/powerpoint/2010/main" val="1203554206"/>
                </p:ext>
              </p:extLst>
            </p:nvPr>
          </p:nvGraphicFramePr>
          <p:xfrm>
            <a:off x="3894116" y="857209"/>
            <a:ext cx="2801548" cy="905236"/>
          </p:xfrm>
          <a:graphic>
            <a:graphicData uri="http://schemas.openxmlformats.org/presentationml/2006/ole">
              <mc:AlternateContent xmlns:mc="http://schemas.openxmlformats.org/markup-compatibility/2006">
                <mc:Choice xmlns:v="urn:schemas-microsoft-com:vml" Requires="v">
                  <p:oleObj spid="_x0000_s5197" r:id="rId4" imgW="4558680" imgH="1472760" progId="">
                    <p:embed/>
                  </p:oleObj>
                </mc:Choice>
                <mc:Fallback>
                  <p:oleObj r:id="rId4" imgW="4558680" imgH="1472760" progId="">
                    <p:embed/>
                    <p:pic>
                      <p:nvPicPr>
                        <p:cNvPr id="0" name=""/>
                        <p:cNvPicPr/>
                        <p:nvPr/>
                      </p:nvPicPr>
                      <p:blipFill>
                        <a:blip r:embed="rId5"/>
                        <a:stretch>
                          <a:fillRect/>
                        </a:stretch>
                      </p:blipFill>
                      <p:spPr>
                        <a:xfrm>
                          <a:off x="3894116" y="857209"/>
                          <a:ext cx="2801548" cy="905236"/>
                        </a:xfrm>
                        <a:prstGeom prst="rect">
                          <a:avLst/>
                        </a:prstGeom>
                      </p:spPr>
                    </p:pic>
                  </p:oleObj>
                </mc:Fallback>
              </mc:AlternateContent>
            </a:graphicData>
          </a:graphic>
        </p:graphicFrame>
        <p:sp>
          <p:nvSpPr>
            <p:cNvPr id="56" name="TextBox 55"/>
            <p:cNvSpPr txBox="1"/>
            <p:nvPr/>
          </p:nvSpPr>
          <p:spPr>
            <a:xfrm>
              <a:off x="3894116" y="487877"/>
              <a:ext cx="825954"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Hep3B-hCG parental</a:t>
              </a:r>
            </a:p>
          </p:txBody>
        </p:sp>
        <p:sp>
          <p:nvSpPr>
            <p:cNvPr id="57" name="TextBox 56"/>
            <p:cNvSpPr txBox="1"/>
            <p:nvPr/>
          </p:nvSpPr>
          <p:spPr>
            <a:xfrm>
              <a:off x="4827825" y="487877"/>
              <a:ext cx="890573"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Hep3B-hCG-R1</a:t>
              </a:r>
            </a:p>
          </p:txBody>
        </p:sp>
        <p:sp>
          <p:nvSpPr>
            <p:cNvPr id="58" name="TextBox 57"/>
            <p:cNvSpPr txBox="1"/>
            <p:nvPr/>
          </p:nvSpPr>
          <p:spPr>
            <a:xfrm>
              <a:off x="5713301" y="487877"/>
              <a:ext cx="968070" cy="400110"/>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Hep3B-hCG-R2</a:t>
              </a:r>
            </a:p>
          </p:txBody>
        </p:sp>
      </p:grpSp>
      <p:sp>
        <p:nvSpPr>
          <p:cNvPr id="59" name="TextBox 58"/>
          <p:cNvSpPr txBox="1"/>
          <p:nvPr/>
        </p:nvSpPr>
        <p:spPr>
          <a:xfrm>
            <a:off x="312310" y="3290628"/>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D</a:t>
            </a:r>
          </a:p>
        </p:txBody>
      </p:sp>
      <p:graphicFrame>
        <p:nvGraphicFramePr>
          <p:cNvPr id="62" name="Chart 61"/>
          <p:cNvGraphicFramePr>
            <a:graphicFrameLocks/>
          </p:cNvGraphicFramePr>
          <p:nvPr>
            <p:extLst>
              <p:ext uri="{D42A27DB-BD31-4B8C-83A1-F6EECF244321}">
                <p14:modId xmlns:p14="http://schemas.microsoft.com/office/powerpoint/2010/main" val="3221366257"/>
              </p:ext>
            </p:extLst>
          </p:nvPr>
        </p:nvGraphicFramePr>
        <p:xfrm>
          <a:off x="426336" y="643935"/>
          <a:ext cx="3262818" cy="2645527"/>
        </p:xfrm>
        <a:graphic>
          <a:graphicData uri="http://schemas.openxmlformats.org/drawingml/2006/chart">
            <c:chart xmlns:c="http://schemas.openxmlformats.org/drawingml/2006/chart" xmlns:r="http://schemas.openxmlformats.org/officeDocument/2006/relationships" r:id="rId6"/>
          </a:graphicData>
        </a:graphic>
      </p:graphicFrame>
      <p:sp>
        <p:nvSpPr>
          <p:cNvPr id="63" name="TextBox 62"/>
          <p:cNvSpPr txBox="1"/>
          <p:nvPr/>
        </p:nvSpPr>
        <p:spPr>
          <a:xfrm>
            <a:off x="338636" y="479906"/>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A</a:t>
            </a:r>
            <a:endParaRPr lang="en-US" dirty="0">
              <a:latin typeface="Times New Roman" panose="02020603050405020304" pitchFamily="18" charset="0"/>
              <a:cs typeface="Times New Roman" panose="02020603050405020304" pitchFamily="18" charset="0"/>
            </a:endParaRPr>
          </a:p>
        </p:txBody>
      </p:sp>
      <p:sp>
        <p:nvSpPr>
          <p:cNvPr id="65" name="TextBox 64"/>
          <p:cNvSpPr txBox="1"/>
          <p:nvPr/>
        </p:nvSpPr>
        <p:spPr>
          <a:xfrm>
            <a:off x="3806554" y="558622"/>
            <a:ext cx="338554"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B</a:t>
            </a:r>
            <a:endParaRPr lang="en-US" dirty="0">
              <a:latin typeface="Times New Roman" panose="02020603050405020304" pitchFamily="18" charset="0"/>
              <a:cs typeface="Times New Roman" panose="02020603050405020304" pitchFamily="18" charset="0"/>
            </a:endParaRPr>
          </a:p>
        </p:txBody>
      </p:sp>
      <p:graphicFrame>
        <p:nvGraphicFramePr>
          <p:cNvPr id="68" name="Chart 67"/>
          <p:cNvGraphicFramePr>
            <a:graphicFrameLocks/>
          </p:cNvGraphicFramePr>
          <p:nvPr>
            <p:extLst>
              <p:ext uri="{D42A27DB-BD31-4B8C-83A1-F6EECF244321}">
                <p14:modId xmlns:p14="http://schemas.microsoft.com/office/powerpoint/2010/main" val="2699918297"/>
              </p:ext>
            </p:extLst>
          </p:nvPr>
        </p:nvGraphicFramePr>
        <p:xfrm>
          <a:off x="3893399" y="2516296"/>
          <a:ext cx="2536765" cy="1318159"/>
        </p:xfrm>
        <a:graphic>
          <a:graphicData uri="http://schemas.openxmlformats.org/drawingml/2006/chart">
            <c:chart xmlns:c="http://schemas.openxmlformats.org/drawingml/2006/chart" xmlns:r="http://schemas.openxmlformats.org/officeDocument/2006/relationships" r:id="rId7"/>
          </a:graphicData>
        </a:graphic>
      </p:graphicFrame>
      <p:grpSp>
        <p:nvGrpSpPr>
          <p:cNvPr id="69" name="Group 68"/>
          <p:cNvGrpSpPr/>
          <p:nvPr/>
        </p:nvGrpSpPr>
        <p:grpSpPr>
          <a:xfrm>
            <a:off x="3880503" y="3931339"/>
            <a:ext cx="2608362" cy="1120763"/>
            <a:chOff x="4049259" y="3283527"/>
            <a:chExt cx="2608362" cy="1120763"/>
          </a:xfrm>
        </p:grpSpPr>
        <p:pic>
          <p:nvPicPr>
            <p:cNvPr id="70" name="Picture 5" descr="C:\Users\John\Desktop\images for presnetaiont\erk2.jpg"/>
            <p:cNvPicPr>
              <a:picLocks noChangeAspect="1" noChangeArrowheads="1"/>
            </p:cNvPicPr>
            <p:nvPr/>
          </p:nvPicPr>
          <p:blipFill rotWithShape="1">
            <a:blip r:embed="rId8"/>
            <a:srcRect l="13106" t="17845" r="13163" b="65680"/>
            <a:stretch/>
          </p:blipFill>
          <p:spPr bwMode="auto">
            <a:xfrm>
              <a:off x="4673761" y="4109386"/>
              <a:ext cx="1982270" cy="294904"/>
            </a:xfrm>
            <a:prstGeom prst="rect">
              <a:avLst/>
            </a:prstGeom>
            <a:noFill/>
            <a:ln w="9525">
              <a:noFill/>
              <a:miter lim="800000"/>
              <a:headEnd/>
              <a:tailEnd/>
            </a:ln>
          </p:spPr>
        </p:pic>
        <p:pic>
          <p:nvPicPr>
            <p:cNvPr id="71" name="Picture 7"/>
            <p:cNvPicPr>
              <a:picLocks noChangeAspect="1" noChangeArrowheads="1"/>
            </p:cNvPicPr>
            <p:nvPr/>
          </p:nvPicPr>
          <p:blipFill rotWithShape="1">
            <a:blip r:embed="rId9"/>
            <a:srcRect l="589" t="20535" r="56823" b="13961"/>
            <a:stretch/>
          </p:blipFill>
          <p:spPr bwMode="auto">
            <a:xfrm>
              <a:off x="4672668" y="3826174"/>
              <a:ext cx="1984953" cy="256852"/>
            </a:xfrm>
            <a:prstGeom prst="rect">
              <a:avLst/>
            </a:prstGeom>
            <a:noFill/>
            <a:ln w="9525">
              <a:noFill/>
              <a:miter lim="800000"/>
              <a:headEnd/>
              <a:tailEnd/>
            </a:ln>
          </p:spPr>
        </p:pic>
        <p:sp>
          <p:nvSpPr>
            <p:cNvPr id="72" name="TextBox 3"/>
            <p:cNvSpPr txBox="1">
              <a:spLocks noChangeArrowheads="1"/>
            </p:cNvSpPr>
            <p:nvPr/>
          </p:nvSpPr>
          <p:spPr bwMode="auto">
            <a:xfrm>
              <a:off x="4049259" y="3457561"/>
              <a:ext cx="684803" cy="400110"/>
            </a:xfrm>
            <a:prstGeom prst="rect">
              <a:avLst/>
            </a:prstGeom>
            <a:noFill/>
            <a:ln w="9525">
              <a:noFill/>
              <a:miter lim="800000"/>
              <a:headEnd/>
              <a:tailEnd/>
            </a:ln>
          </p:spPr>
          <p:txBody>
            <a:bodyPr wrap="none">
              <a:spAutoFit/>
            </a:bodyPr>
            <a:lstStyle/>
            <a:p>
              <a:pPr algn="r"/>
              <a:r>
                <a:rPr lang="en-US" sz="1000" dirty="0" smtClean="0">
                  <a:latin typeface="Times New Roman" panose="02020603050405020304" pitchFamily="18" charset="0"/>
                  <a:cs typeface="Times New Roman" panose="02020603050405020304" pitchFamily="18" charset="0"/>
                </a:rPr>
                <a:t>EGF</a:t>
              </a:r>
            </a:p>
            <a:p>
              <a:pPr algn="r"/>
              <a:r>
                <a:rPr lang="en-US" sz="1000" dirty="0" smtClean="0">
                  <a:latin typeface="Times New Roman" panose="02020603050405020304" pitchFamily="18" charset="0"/>
                  <a:cs typeface="Times New Roman" panose="02020603050405020304" pitchFamily="18" charset="0"/>
                </a:rPr>
                <a:t>Sorafenib</a:t>
              </a:r>
            </a:p>
          </p:txBody>
        </p:sp>
        <p:sp>
          <p:nvSpPr>
            <p:cNvPr id="73" name="TextBox 5"/>
            <p:cNvSpPr txBox="1">
              <a:spLocks noChangeArrowheads="1"/>
            </p:cNvSpPr>
            <p:nvPr/>
          </p:nvSpPr>
          <p:spPr bwMode="auto">
            <a:xfrm>
              <a:off x="4195490" y="3821303"/>
              <a:ext cx="538572" cy="238163"/>
            </a:xfrm>
            <a:prstGeom prst="rect">
              <a:avLst/>
            </a:prstGeom>
            <a:noFill/>
            <a:ln w="9525">
              <a:noFill/>
              <a:miter lim="800000"/>
              <a:headEnd/>
              <a:tailEnd/>
            </a:ln>
          </p:spPr>
          <p:txBody>
            <a:bodyPr wrap="none">
              <a:spAutoFit/>
            </a:bodyPr>
            <a:lstStyle/>
            <a:p>
              <a:pPr algn="r"/>
              <a:r>
                <a:rPr lang="en-US" sz="1000" dirty="0" smtClean="0">
                  <a:latin typeface="Times New Roman" panose="02020603050405020304" pitchFamily="18" charset="0"/>
                  <a:cs typeface="Times New Roman" panose="02020603050405020304" pitchFamily="18" charset="0"/>
                </a:rPr>
                <a:t>P-ERK</a:t>
              </a:r>
              <a:endParaRPr lang="en-CA" sz="1000" dirty="0">
                <a:latin typeface="Times New Roman" panose="02020603050405020304" pitchFamily="18" charset="0"/>
                <a:cs typeface="Times New Roman" panose="02020603050405020304" pitchFamily="18" charset="0"/>
              </a:endParaRPr>
            </a:p>
          </p:txBody>
        </p:sp>
        <p:sp>
          <p:nvSpPr>
            <p:cNvPr id="74" name="TextBox 15"/>
            <p:cNvSpPr txBox="1">
              <a:spLocks noChangeArrowheads="1"/>
            </p:cNvSpPr>
            <p:nvPr/>
          </p:nvSpPr>
          <p:spPr bwMode="auto">
            <a:xfrm>
              <a:off x="4329613" y="4150823"/>
              <a:ext cx="413777" cy="230945"/>
            </a:xfrm>
            <a:prstGeom prst="rect">
              <a:avLst/>
            </a:prstGeom>
            <a:noFill/>
            <a:ln w="9525">
              <a:noFill/>
              <a:miter lim="800000"/>
              <a:headEnd/>
              <a:tailEnd/>
            </a:ln>
          </p:spPr>
          <p:txBody>
            <a:bodyPr wrap="none">
              <a:spAutoFit/>
            </a:bodyPr>
            <a:lstStyle/>
            <a:p>
              <a:r>
                <a:rPr lang="en-US" sz="1000" dirty="0" smtClean="0">
                  <a:latin typeface="Times New Roman" panose="02020603050405020304" pitchFamily="18" charset="0"/>
                  <a:cs typeface="Times New Roman" panose="02020603050405020304" pitchFamily="18" charset="0"/>
                </a:rPr>
                <a:t>ERK</a:t>
              </a:r>
              <a:endParaRPr lang="en-CA" sz="1000" dirty="0">
                <a:latin typeface="Times New Roman" panose="02020603050405020304" pitchFamily="18" charset="0"/>
                <a:cs typeface="Times New Roman" panose="02020603050405020304" pitchFamily="18" charset="0"/>
              </a:endParaRPr>
            </a:p>
          </p:txBody>
        </p:sp>
        <p:cxnSp>
          <p:nvCxnSpPr>
            <p:cNvPr id="75" name="Straight Connector 74"/>
            <p:cNvCxnSpPr/>
            <p:nvPr/>
          </p:nvCxnSpPr>
          <p:spPr>
            <a:xfrm flipV="1">
              <a:off x="5662481" y="3299958"/>
              <a:ext cx="0" cy="1092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622652" y="3283527"/>
              <a:ext cx="1208932" cy="246221"/>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Parental</a:t>
              </a:r>
            </a:p>
          </p:txBody>
        </p:sp>
        <p:sp>
          <p:nvSpPr>
            <p:cNvPr id="77" name="TextBox 76"/>
            <p:cNvSpPr txBox="1"/>
            <p:nvPr/>
          </p:nvSpPr>
          <p:spPr>
            <a:xfrm>
              <a:off x="5570013" y="3283527"/>
              <a:ext cx="1054316" cy="246221"/>
            </a:xfrm>
            <a:prstGeom prst="rect">
              <a:avLst/>
            </a:prstGeom>
            <a:noFill/>
          </p:spPr>
          <p:txBody>
            <a:bodyPr wrap="square" rtlCol="0">
              <a:spAutoFit/>
            </a:bodyPr>
            <a:lstStyle/>
            <a:p>
              <a:pPr algn="ctr"/>
              <a:r>
                <a:rPr lang="en-US" sz="1000" dirty="0" smtClean="0">
                  <a:latin typeface="Times New Roman" panose="02020603050405020304" pitchFamily="18" charset="0"/>
                  <a:cs typeface="Times New Roman" panose="02020603050405020304" pitchFamily="18" charset="0"/>
                </a:rPr>
                <a:t>R1</a:t>
              </a:r>
            </a:p>
          </p:txBody>
        </p:sp>
        <p:cxnSp>
          <p:nvCxnSpPr>
            <p:cNvPr id="78" name="Straight Connector 77"/>
            <p:cNvCxnSpPr>
              <a:stCxn id="72" idx="3"/>
            </p:cNvCxnSpPr>
            <p:nvPr/>
          </p:nvCxnSpPr>
          <p:spPr>
            <a:xfrm>
              <a:off x="4734062" y="3657616"/>
              <a:ext cx="186485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3"/>
            <p:cNvSpPr txBox="1">
              <a:spLocks noChangeArrowheads="1"/>
            </p:cNvSpPr>
            <p:nvPr/>
          </p:nvSpPr>
          <p:spPr bwMode="auto">
            <a:xfrm>
              <a:off x="4622652" y="3446045"/>
              <a:ext cx="1961301" cy="577081"/>
            </a:xfrm>
            <a:prstGeom prst="rect">
              <a:avLst/>
            </a:prstGeom>
            <a:noFill/>
            <a:ln w="9525">
              <a:noFill/>
              <a:miter lim="800000"/>
              <a:headEnd/>
              <a:tailEnd/>
            </a:ln>
          </p:spPr>
          <p:txBody>
            <a:bodyPr wrap="square">
              <a:spAutoFit/>
            </a:bodyPr>
            <a:lstStyle/>
            <a:p>
              <a:pPr marL="171450" indent="-171450" algn="r">
                <a:buFontTx/>
                <a:buChar char="-"/>
              </a:pPr>
              <a:r>
                <a:rPr lang="en-US" sz="1050" dirty="0" smtClean="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 +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a:t>
              </a:r>
            </a:p>
            <a:p>
              <a:pPr marL="171450" indent="-171450" algn="r">
                <a:buFontTx/>
                <a:buChar char="-"/>
              </a:pPr>
              <a:r>
                <a:rPr lang="en-US" sz="1050" dirty="0" smtClean="0">
                  <a:latin typeface="Times New Roman" panose="02020603050405020304" pitchFamily="18" charset="0"/>
                  <a:cs typeface="Times New Roman" panose="02020603050405020304" pitchFamily="18" charset="0"/>
                </a:rPr>
                <a:t> -     +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   -     </a:t>
              </a:r>
              <a:r>
                <a:rPr lang="en-US" sz="1050" dirty="0">
                  <a:latin typeface="Times New Roman" panose="02020603050405020304" pitchFamily="18" charset="0"/>
                  <a:cs typeface="Times New Roman" panose="02020603050405020304" pitchFamily="18" charset="0"/>
                </a:rPr>
                <a:t>- </a:t>
              </a:r>
              <a:r>
                <a:rPr lang="en-US" sz="1050" dirty="0" smtClean="0">
                  <a:latin typeface="Times New Roman" panose="02020603050405020304" pitchFamily="18" charset="0"/>
                  <a:cs typeface="Times New Roman" panose="02020603050405020304" pitchFamily="18" charset="0"/>
                </a:rPr>
                <a:t>    +    </a:t>
              </a:r>
              <a:r>
                <a:rPr lang="en-US" sz="1050" dirty="0">
                  <a:latin typeface="Times New Roman" panose="02020603050405020304" pitchFamily="18" charset="0"/>
                  <a:cs typeface="Times New Roman" panose="02020603050405020304" pitchFamily="18" charset="0"/>
                </a:rPr>
                <a:t>+</a:t>
              </a:r>
            </a:p>
            <a:p>
              <a:pPr algn="r"/>
              <a:endParaRPr lang="en-US" sz="1050" dirty="0" smtClean="0">
                <a:latin typeface="Times New Roman" panose="02020603050405020304" pitchFamily="18" charset="0"/>
                <a:cs typeface="Times New Roman" panose="02020603050405020304" pitchFamily="18" charset="0"/>
              </a:endParaRPr>
            </a:p>
          </p:txBody>
        </p:sp>
      </p:grpSp>
      <p:sp>
        <p:nvSpPr>
          <p:cNvPr id="80" name="TextBox 79"/>
          <p:cNvSpPr txBox="1"/>
          <p:nvPr/>
        </p:nvSpPr>
        <p:spPr>
          <a:xfrm>
            <a:off x="3821127" y="3834460"/>
            <a:ext cx="19273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E</a:t>
            </a:r>
            <a:endParaRPr lang="en-US" dirty="0">
              <a:latin typeface="Times New Roman" panose="02020603050405020304" pitchFamily="18" charset="0"/>
              <a:cs typeface="Times New Roman" panose="02020603050405020304" pitchFamily="18" charset="0"/>
            </a:endParaRPr>
          </a:p>
        </p:txBody>
      </p:sp>
      <p:graphicFrame>
        <p:nvGraphicFramePr>
          <p:cNvPr id="82" name="Chart 81"/>
          <p:cNvGraphicFramePr>
            <a:graphicFrameLocks/>
          </p:cNvGraphicFramePr>
          <p:nvPr>
            <p:extLst>
              <p:ext uri="{D42A27DB-BD31-4B8C-83A1-F6EECF244321}">
                <p14:modId xmlns:p14="http://schemas.microsoft.com/office/powerpoint/2010/main" val="3078191568"/>
              </p:ext>
            </p:extLst>
          </p:nvPr>
        </p:nvGraphicFramePr>
        <p:xfrm>
          <a:off x="425117" y="5490110"/>
          <a:ext cx="3143250" cy="190236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83" name="Chart 82"/>
          <p:cNvGraphicFramePr>
            <a:graphicFrameLocks/>
          </p:cNvGraphicFramePr>
          <p:nvPr>
            <p:extLst>
              <p:ext uri="{D42A27DB-BD31-4B8C-83A1-F6EECF244321}">
                <p14:modId xmlns:p14="http://schemas.microsoft.com/office/powerpoint/2010/main" val="3436852624"/>
              </p:ext>
            </p:extLst>
          </p:nvPr>
        </p:nvGraphicFramePr>
        <p:xfrm>
          <a:off x="3759228" y="5438827"/>
          <a:ext cx="2952750" cy="1979404"/>
        </p:xfrm>
        <a:graphic>
          <a:graphicData uri="http://schemas.openxmlformats.org/drawingml/2006/chart">
            <c:chart xmlns:c="http://schemas.openxmlformats.org/drawingml/2006/chart" xmlns:r="http://schemas.openxmlformats.org/officeDocument/2006/relationships" r:id="rId11"/>
          </a:graphicData>
        </a:graphic>
      </p:graphicFrame>
      <p:sp>
        <p:nvSpPr>
          <p:cNvPr id="60" name="TextBox 59"/>
          <p:cNvSpPr txBox="1"/>
          <p:nvPr/>
        </p:nvSpPr>
        <p:spPr>
          <a:xfrm>
            <a:off x="322248" y="5190006"/>
            <a:ext cx="312906"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F</a:t>
            </a:r>
          </a:p>
        </p:txBody>
      </p:sp>
      <p:sp>
        <p:nvSpPr>
          <p:cNvPr id="84" name="TextBox 83"/>
          <p:cNvSpPr txBox="1"/>
          <p:nvPr/>
        </p:nvSpPr>
        <p:spPr>
          <a:xfrm>
            <a:off x="3665897" y="5183617"/>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G</a:t>
            </a:r>
          </a:p>
        </p:txBody>
      </p:sp>
      <p:sp>
        <p:nvSpPr>
          <p:cNvPr id="4" name="TextBox 3"/>
          <p:cNvSpPr txBox="1"/>
          <p:nvPr/>
        </p:nvSpPr>
        <p:spPr>
          <a:xfrm>
            <a:off x="5060886" y="2480670"/>
            <a:ext cx="747320"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Invasion</a:t>
            </a:r>
            <a:endParaRPr lang="en-CA" sz="1200" b="1" dirty="0" smtClean="0">
              <a:latin typeface="Times New Roman" panose="02020603050405020304" pitchFamily="18" charset="0"/>
              <a:cs typeface="Times New Roman" panose="02020603050405020304" pitchFamily="18" charset="0"/>
            </a:endParaRPr>
          </a:p>
        </p:txBody>
      </p:sp>
      <p:sp>
        <p:nvSpPr>
          <p:cNvPr id="85" name="TextBox 84"/>
          <p:cNvSpPr txBox="1"/>
          <p:nvPr/>
        </p:nvSpPr>
        <p:spPr>
          <a:xfrm>
            <a:off x="4776705" y="521889"/>
            <a:ext cx="1031501"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Proliferation</a:t>
            </a:r>
            <a:endParaRPr lang="en-CA" sz="1200" b="1" dirty="0" smtClean="0">
              <a:latin typeface="Times New Roman" panose="02020603050405020304" pitchFamily="18" charset="0"/>
              <a:cs typeface="Times New Roman" panose="02020603050405020304" pitchFamily="18" charset="0"/>
            </a:endParaRPr>
          </a:p>
        </p:txBody>
      </p:sp>
      <p:sp>
        <p:nvSpPr>
          <p:cNvPr id="86" name="TextBox 85"/>
          <p:cNvSpPr txBox="1"/>
          <p:nvPr/>
        </p:nvSpPr>
        <p:spPr>
          <a:xfrm>
            <a:off x="1404586" y="491738"/>
            <a:ext cx="1591718"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Tumor growth (hCG)</a:t>
            </a:r>
            <a:endParaRPr lang="en-CA" sz="1200" b="1" dirty="0" smtClean="0">
              <a:latin typeface="Times New Roman" panose="02020603050405020304" pitchFamily="18" charset="0"/>
              <a:cs typeface="Times New Roman" panose="02020603050405020304" pitchFamily="18" charset="0"/>
            </a:endParaRPr>
          </a:p>
        </p:txBody>
      </p:sp>
      <p:sp>
        <p:nvSpPr>
          <p:cNvPr id="87" name="TextBox 86"/>
          <p:cNvSpPr txBox="1"/>
          <p:nvPr/>
        </p:nvSpPr>
        <p:spPr>
          <a:xfrm>
            <a:off x="1411182" y="3358727"/>
            <a:ext cx="1515158" cy="276999"/>
          </a:xfrm>
          <a:prstGeom prst="rect">
            <a:avLst/>
          </a:prstGeom>
          <a:noFill/>
        </p:spPr>
        <p:txBody>
          <a:bodyPr wrap="none" rtlCol="0">
            <a:spAutoFit/>
          </a:bodyPr>
          <a:lstStyle/>
          <a:p>
            <a:r>
              <a:rPr lang="en-US" sz="1200" b="1" dirty="0" err="1" smtClean="0">
                <a:latin typeface="Times New Roman" panose="02020603050405020304" pitchFamily="18" charset="0"/>
                <a:cs typeface="Times New Roman" panose="02020603050405020304" pitchFamily="18" charset="0"/>
              </a:rPr>
              <a:t>Clonogenic</a:t>
            </a:r>
            <a:r>
              <a:rPr lang="en-US" sz="1200" b="1" dirty="0" smtClean="0">
                <a:latin typeface="Times New Roman" panose="02020603050405020304" pitchFamily="18" charset="0"/>
                <a:cs typeface="Times New Roman" panose="02020603050405020304" pitchFamily="18" charset="0"/>
              </a:rPr>
              <a:t> Survival</a:t>
            </a:r>
            <a:endParaRPr lang="en-CA" sz="1200" b="1" dirty="0" smtClean="0">
              <a:latin typeface="Times New Roman" panose="02020603050405020304" pitchFamily="18" charset="0"/>
              <a:cs typeface="Times New Roman" panose="02020603050405020304" pitchFamily="18" charset="0"/>
            </a:endParaRPr>
          </a:p>
        </p:txBody>
      </p:sp>
      <p:sp>
        <p:nvSpPr>
          <p:cNvPr id="88" name="TextBox 87"/>
          <p:cNvSpPr txBox="1"/>
          <p:nvPr/>
        </p:nvSpPr>
        <p:spPr>
          <a:xfrm>
            <a:off x="4472455" y="5308192"/>
            <a:ext cx="1924181"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hCG: Orthotopic Transfer</a:t>
            </a:r>
            <a:endParaRPr lang="en-CA" sz="1200" b="1" dirty="0" smtClean="0">
              <a:latin typeface="Times New Roman" panose="02020603050405020304" pitchFamily="18" charset="0"/>
              <a:cs typeface="Times New Roman" panose="02020603050405020304" pitchFamily="18" charset="0"/>
            </a:endParaRPr>
          </a:p>
        </p:txBody>
      </p:sp>
      <p:sp>
        <p:nvSpPr>
          <p:cNvPr id="89" name="TextBox 88"/>
          <p:cNvSpPr txBox="1"/>
          <p:nvPr/>
        </p:nvSpPr>
        <p:spPr>
          <a:xfrm>
            <a:off x="1056974" y="5282339"/>
            <a:ext cx="2108526"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hCG: Subcutaneous Transfer</a:t>
            </a:r>
            <a:endParaRPr lang="en-CA" sz="1200" b="1" dirty="0" smtClean="0">
              <a:latin typeface="Times New Roman" panose="02020603050405020304" pitchFamily="18" charset="0"/>
              <a:cs typeface="Times New Roman" panose="02020603050405020304" pitchFamily="18" charset="0"/>
            </a:endParaRPr>
          </a:p>
        </p:txBody>
      </p:sp>
      <p:pic>
        <p:nvPicPr>
          <p:cNvPr id="4431" name="Picture 33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77417" y="660388"/>
            <a:ext cx="2932113"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Subtitle 2"/>
          <p:cNvSpPr txBox="1">
            <a:spLocks/>
          </p:cNvSpPr>
          <p:nvPr/>
        </p:nvSpPr>
        <p:spPr>
          <a:xfrm>
            <a:off x="94839" y="69326"/>
            <a:ext cx="3816761" cy="41058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panose="02020603050405020304" pitchFamily="18" charset="0"/>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dirty="0" smtClean="0"/>
              <a:t>Supplementary Figure S1</a:t>
            </a:r>
            <a:endParaRPr lang="en-US" sz="2000" dirty="0"/>
          </a:p>
        </p:txBody>
      </p:sp>
      <p:cxnSp>
        <p:nvCxnSpPr>
          <p:cNvPr id="3" name="Straight Connector 2"/>
          <p:cNvCxnSpPr/>
          <p:nvPr/>
        </p:nvCxnSpPr>
        <p:spPr>
          <a:xfrm>
            <a:off x="4381500" y="1447801"/>
            <a:ext cx="1971675" cy="9524"/>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25448" y="1447800"/>
            <a:ext cx="950901" cy="461665"/>
          </a:xfrm>
          <a:prstGeom prst="rect">
            <a:avLst/>
          </a:prstGeom>
          <a:noFill/>
        </p:spPr>
        <p:txBody>
          <a:bodyPr wrap="none" rtlCol="0">
            <a:spAutoFit/>
          </a:bodyPr>
          <a:lstStyle/>
          <a:p>
            <a:pPr algn="r"/>
            <a:r>
              <a:rPr lang="en-US" sz="800" dirty="0" smtClean="0">
                <a:latin typeface="Times New Roman" panose="02020603050405020304" pitchFamily="18" charset="0"/>
                <a:cs typeface="Times New Roman" panose="02020603050405020304" pitchFamily="18" charset="0"/>
              </a:rPr>
              <a:t>IC50: 3.03µM (P),</a:t>
            </a:r>
          </a:p>
          <a:p>
            <a:pPr algn="r"/>
            <a:r>
              <a:rPr lang="en-US" sz="800" dirty="0">
                <a:latin typeface="Times New Roman" panose="02020603050405020304" pitchFamily="18" charset="0"/>
                <a:cs typeface="Times New Roman" panose="02020603050405020304" pitchFamily="18" charset="0"/>
              </a:rPr>
              <a:t> 2.92µM </a:t>
            </a:r>
            <a:r>
              <a:rPr lang="en-US" sz="800" dirty="0" smtClean="0">
                <a:latin typeface="Times New Roman" panose="02020603050405020304" pitchFamily="18" charset="0"/>
                <a:cs typeface="Times New Roman" panose="02020603050405020304" pitchFamily="18" charset="0"/>
              </a:rPr>
              <a:t>(R1),</a:t>
            </a:r>
          </a:p>
          <a:p>
            <a:pPr algn="r"/>
            <a:r>
              <a:rPr lang="en-US" sz="800" dirty="0">
                <a:latin typeface="Times New Roman" panose="02020603050405020304" pitchFamily="18" charset="0"/>
                <a:cs typeface="Times New Roman" panose="02020603050405020304" pitchFamily="18" charset="0"/>
              </a:rPr>
              <a:t> 2.36µM </a:t>
            </a:r>
            <a:r>
              <a:rPr lang="en-US" sz="800" dirty="0" smtClean="0">
                <a:latin typeface="Times New Roman" panose="02020603050405020304" pitchFamily="18" charset="0"/>
                <a:cs typeface="Times New Roman" panose="02020603050405020304" pitchFamily="18" charset="0"/>
              </a:rPr>
              <a:t>(R2) </a:t>
            </a:r>
            <a:endParaRPr lang="en-CA"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3466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ubtitle 2"/>
          <p:cNvSpPr txBox="1">
            <a:spLocks/>
          </p:cNvSpPr>
          <p:nvPr/>
        </p:nvSpPr>
        <p:spPr>
          <a:xfrm>
            <a:off x="94839" y="69326"/>
            <a:ext cx="3816761" cy="41058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panose="02020603050405020304" pitchFamily="18" charset="0"/>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dirty="0" smtClean="0"/>
              <a:t>Supplementary Figure S2</a:t>
            </a:r>
            <a:endParaRPr lang="en-US" sz="2000" dirty="0"/>
          </a:p>
        </p:txBody>
      </p:sp>
      <p:sp>
        <p:nvSpPr>
          <p:cNvPr id="22" name="TextBox 21"/>
          <p:cNvSpPr txBox="1"/>
          <p:nvPr/>
        </p:nvSpPr>
        <p:spPr>
          <a:xfrm>
            <a:off x="3413330" y="810733"/>
            <a:ext cx="338554"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p>
        </p:txBody>
      </p:sp>
      <p:sp>
        <p:nvSpPr>
          <p:cNvPr id="23" name="TextBox 22"/>
          <p:cNvSpPr txBox="1"/>
          <p:nvPr/>
        </p:nvSpPr>
        <p:spPr>
          <a:xfrm>
            <a:off x="1045459" y="746519"/>
            <a:ext cx="2292615"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hCG for Drug Level Assessment</a:t>
            </a:r>
            <a:endParaRPr lang="en-CA" sz="1200" b="1" dirty="0" smtClean="0">
              <a:latin typeface="Times New Roman" panose="02020603050405020304" pitchFamily="18" charset="0"/>
              <a:cs typeface="Times New Roman" panose="02020603050405020304" pitchFamily="18" charset="0"/>
            </a:endParaRPr>
          </a:p>
        </p:txBody>
      </p:sp>
      <p:sp>
        <p:nvSpPr>
          <p:cNvPr id="24" name="TextBox 23"/>
          <p:cNvSpPr txBox="1"/>
          <p:nvPr/>
        </p:nvSpPr>
        <p:spPr>
          <a:xfrm>
            <a:off x="263372" y="707312"/>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A</a:t>
            </a:r>
            <a:endParaRPr lang="en-US"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4510589" y="881340"/>
            <a:ext cx="592013" cy="274906"/>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Plasma</a:t>
            </a:r>
            <a:endParaRPr lang="en-CA" sz="1200" b="1" dirty="0" smtClean="0">
              <a:latin typeface="Times New Roman" panose="02020603050405020304" pitchFamily="18" charset="0"/>
              <a:cs typeface="Times New Roman" panose="02020603050405020304" pitchFamily="18" charset="0"/>
            </a:endParaRPr>
          </a:p>
        </p:txBody>
      </p:sp>
      <p:sp>
        <p:nvSpPr>
          <p:cNvPr id="39" name="TextBox 38"/>
          <p:cNvSpPr txBox="1"/>
          <p:nvPr/>
        </p:nvSpPr>
        <p:spPr>
          <a:xfrm>
            <a:off x="5460651" y="881340"/>
            <a:ext cx="647690" cy="275182"/>
          </a:xfrm>
          <a:prstGeom prst="rect">
            <a:avLst/>
          </a:prstGeom>
          <a:noFill/>
        </p:spPr>
        <p:txBody>
          <a:bodyPr wrap="square" rtlCol="0">
            <a:spAutoFit/>
          </a:bodyPr>
          <a:lstStyle/>
          <a:p>
            <a:r>
              <a:rPr lang="en-US" sz="1200" b="1" dirty="0" smtClean="0">
                <a:latin typeface="Times New Roman" panose="02020603050405020304" pitchFamily="18" charset="0"/>
                <a:cs typeface="Times New Roman" panose="02020603050405020304" pitchFamily="18" charset="0"/>
              </a:rPr>
              <a:t>Tumor</a:t>
            </a:r>
            <a:endParaRPr lang="en-CA" sz="1200" b="1" dirty="0" smtClean="0">
              <a:latin typeface="Times New Roman" panose="02020603050405020304" pitchFamily="18" charset="0"/>
              <a:cs typeface="Times New Roman" panose="02020603050405020304" pitchFamily="18" charset="0"/>
            </a:endParaRPr>
          </a:p>
        </p:txBody>
      </p:sp>
      <p:sp>
        <p:nvSpPr>
          <p:cNvPr id="71" name="TextBox 70"/>
          <p:cNvSpPr txBox="1"/>
          <p:nvPr/>
        </p:nvSpPr>
        <p:spPr>
          <a:xfrm>
            <a:off x="4600385" y="1816274"/>
            <a:ext cx="330654" cy="307777"/>
          </a:xfrm>
          <a:prstGeom prst="rect">
            <a:avLst/>
          </a:prstGeom>
          <a:noFill/>
        </p:spPr>
        <p:txBody>
          <a:bodyPr wrap="square" rtlCol="0">
            <a:spAutoFit/>
          </a:bodyPr>
          <a:lstStyle/>
          <a:p>
            <a:r>
              <a:rPr lang="en-US" sz="1400" b="1" dirty="0" smtClean="0">
                <a:latin typeface="Times New Roman" panose="02020603050405020304" pitchFamily="18" charset="0"/>
                <a:cs typeface="Times New Roman" panose="02020603050405020304" pitchFamily="18" charset="0"/>
              </a:rPr>
              <a:t>*</a:t>
            </a:r>
          </a:p>
        </p:txBody>
      </p:sp>
      <p:sp>
        <p:nvSpPr>
          <p:cNvPr id="72" name="Right Bracket 71"/>
          <p:cNvSpPr/>
          <p:nvPr/>
        </p:nvSpPr>
        <p:spPr>
          <a:xfrm rot="16200000">
            <a:off x="4658817" y="1756667"/>
            <a:ext cx="134139" cy="676141"/>
          </a:xfrm>
          <a:prstGeom prst="rightBracket">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200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8910" y="830540"/>
            <a:ext cx="3973513" cy="333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a:off x="5265666" y="995399"/>
            <a:ext cx="0" cy="1997718"/>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4" name="Chart 13"/>
          <p:cNvGraphicFramePr>
            <a:graphicFrameLocks/>
          </p:cNvGraphicFramePr>
          <p:nvPr>
            <p:extLst>
              <p:ext uri="{D42A27DB-BD31-4B8C-83A1-F6EECF244321}">
                <p14:modId xmlns:p14="http://schemas.microsoft.com/office/powerpoint/2010/main" val="3362393692"/>
              </p:ext>
            </p:extLst>
          </p:nvPr>
        </p:nvGraphicFramePr>
        <p:xfrm>
          <a:off x="159322" y="1023518"/>
          <a:ext cx="3218834" cy="23425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60204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2193524778"/>
              </p:ext>
            </p:extLst>
          </p:nvPr>
        </p:nvGraphicFramePr>
        <p:xfrm>
          <a:off x="3742323" y="4537449"/>
          <a:ext cx="2852199" cy="3327621"/>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22"/>
          <p:cNvSpPr txBox="1"/>
          <p:nvPr/>
        </p:nvSpPr>
        <p:spPr>
          <a:xfrm>
            <a:off x="3911600" y="4091156"/>
            <a:ext cx="2813317" cy="461665"/>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hCG: 65 </a:t>
            </a:r>
            <a:r>
              <a:rPr lang="en-US" sz="1200" b="1" dirty="0">
                <a:latin typeface="Times New Roman" panose="02020603050405020304" pitchFamily="18" charset="0"/>
                <a:cs typeface="Times New Roman" panose="02020603050405020304" pitchFamily="18" charset="0"/>
              </a:rPr>
              <a:t>Day Sorafenib Pre-Conditioned Mice</a:t>
            </a:r>
            <a:endParaRPr lang="en-CA" sz="1200" b="1" dirty="0" smtClean="0">
              <a:latin typeface="Times New Roman" panose="02020603050405020304" pitchFamily="18" charset="0"/>
              <a:cs typeface="Times New Roman" panose="02020603050405020304" pitchFamily="18" charset="0"/>
            </a:endParaRPr>
          </a:p>
        </p:txBody>
      </p:sp>
      <p:sp>
        <p:nvSpPr>
          <p:cNvPr id="24" name="TextBox 23"/>
          <p:cNvSpPr txBox="1"/>
          <p:nvPr/>
        </p:nvSpPr>
        <p:spPr>
          <a:xfrm>
            <a:off x="166593" y="836706"/>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A</a:t>
            </a:r>
            <a:endParaRPr lang="en-US"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166915" y="3999158"/>
            <a:ext cx="338554"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p>
        </p:txBody>
      </p:sp>
      <p:sp>
        <p:nvSpPr>
          <p:cNvPr id="27" name="Subtitle 2"/>
          <p:cNvSpPr txBox="1">
            <a:spLocks/>
          </p:cNvSpPr>
          <p:nvPr/>
        </p:nvSpPr>
        <p:spPr>
          <a:xfrm>
            <a:off x="94839" y="69326"/>
            <a:ext cx="3816761" cy="41058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panose="02020603050405020304" pitchFamily="18" charset="0"/>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dirty="0" smtClean="0"/>
              <a:t>Supplementary Figure S3</a:t>
            </a:r>
            <a:endParaRPr lang="en-US" sz="2000" dirty="0"/>
          </a:p>
        </p:txBody>
      </p:sp>
      <p:grpSp>
        <p:nvGrpSpPr>
          <p:cNvPr id="2" name="Group 1"/>
          <p:cNvGrpSpPr/>
          <p:nvPr/>
        </p:nvGrpSpPr>
        <p:grpSpPr>
          <a:xfrm>
            <a:off x="311979" y="4113923"/>
            <a:ext cx="3294825" cy="3866498"/>
            <a:chOff x="365562" y="1819610"/>
            <a:chExt cx="3815526" cy="3866498"/>
          </a:xfrm>
        </p:grpSpPr>
        <p:graphicFrame>
          <p:nvGraphicFramePr>
            <p:cNvPr id="5" name="Chart 4"/>
            <p:cNvGraphicFramePr>
              <a:graphicFrameLocks/>
            </p:cNvGraphicFramePr>
            <p:nvPr>
              <p:extLst>
                <p:ext uri="{D42A27DB-BD31-4B8C-83A1-F6EECF244321}">
                  <p14:modId xmlns:p14="http://schemas.microsoft.com/office/powerpoint/2010/main" val="2777128660"/>
                </p:ext>
              </p:extLst>
            </p:nvPr>
          </p:nvGraphicFramePr>
          <p:xfrm>
            <a:off x="365562" y="2254903"/>
            <a:ext cx="3304176" cy="2280184"/>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2" descr="C:\Users\John\AppData\Local\Microsoft\Windows\INetCache\IE\7B82S1IE\MC900052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54640" y="4458367"/>
              <a:ext cx="467596" cy="46668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John\AppData\Local\Microsoft\Windows\INetCache\IE\7B82S1IE\MC900052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54640" y="4957237"/>
              <a:ext cx="458468" cy="466681"/>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a:xfrm rot="16200000">
              <a:off x="2197546" y="4099551"/>
              <a:ext cx="88246" cy="2257119"/>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Down Arrow 8"/>
            <p:cNvSpPr/>
            <p:nvPr/>
          </p:nvSpPr>
          <p:spPr>
            <a:xfrm rot="16200000">
              <a:off x="1851904" y="4022814"/>
              <a:ext cx="90693" cy="156828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 name="Straight Connector 9"/>
            <p:cNvCxnSpPr/>
            <p:nvPr/>
          </p:nvCxnSpPr>
          <p:spPr>
            <a:xfrm>
              <a:off x="2681393" y="4147666"/>
              <a:ext cx="0" cy="70463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370227" y="4147665"/>
              <a:ext cx="0" cy="12052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13107" y="4445891"/>
              <a:ext cx="3" cy="97802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3" name="Picture 2" descr="C:\Users\John\AppData\Local\Microsoft\Windows\INetCache\IE\7B82S1IE\MC900052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681393" y="4460336"/>
              <a:ext cx="458468" cy="466681"/>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p:cNvSpPr/>
            <p:nvPr/>
          </p:nvSpPr>
          <p:spPr>
            <a:xfrm>
              <a:off x="2910627" y="4693676"/>
              <a:ext cx="117719" cy="13451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2" descr="C:\Users\John\AppData\Local\Microsoft\Windows\INetCache\IE\7B82S1IE\MC900052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372294" y="4884499"/>
              <a:ext cx="458468" cy="466681"/>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p:cNvSpPr/>
            <p:nvPr/>
          </p:nvSpPr>
          <p:spPr>
            <a:xfrm>
              <a:off x="3601528" y="5117839"/>
              <a:ext cx="117719" cy="13451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i="1"/>
            </a:p>
          </p:txBody>
        </p:sp>
        <p:sp>
          <p:nvSpPr>
            <p:cNvPr id="17" name="TextBox 16"/>
            <p:cNvSpPr txBox="1"/>
            <p:nvPr/>
          </p:nvSpPr>
          <p:spPr>
            <a:xfrm>
              <a:off x="2509565" y="4846871"/>
              <a:ext cx="1042840" cy="400110"/>
            </a:xfrm>
            <a:prstGeom prst="rect">
              <a:avLst/>
            </a:prstGeom>
            <a:noFill/>
          </p:spPr>
          <p:txBody>
            <a:bodyPr wrap="square" rtlCol="0">
              <a:spAutoFit/>
            </a:bodyPr>
            <a:lstStyle/>
            <a:p>
              <a:r>
                <a:rPr lang="en-US" sz="1000" i="1" dirty="0" smtClean="0">
                  <a:latin typeface="Times New Roman" panose="02020603050405020304" pitchFamily="18" charset="0"/>
                  <a:cs typeface="Times New Roman" panose="02020603050405020304" pitchFamily="18" charset="0"/>
                </a:rPr>
                <a:t>+2d implant, +5d treat</a:t>
              </a:r>
              <a:endParaRPr lang="en-CA" sz="1000" i="1" dirty="0" smtClean="0">
                <a:latin typeface="Times New Roman" panose="02020603050405020304" pitchFamily="18" charset="0"/>
                <a:cs typeface="Times New Roman" panose="02020603050405020304" pitchFamily="18" charset="0"/>
              </a:endParaRPr>
            </a:p>
          </p:txBody>
        </p:sp>
        <p:sp>
          <p:nvSpPr>
            <p:cNvPr id="19" name="Down Arrow 18"/>
            <p:cNvSpPr/>
            <p:nvPr/>
          </p:nvSpPr>
          <p:spPr>
            <a:xfrm rot="16200000">
              <a:off x="1855688" y="3932121"/>
              <a:ext cx="90693" cy="1568284"/>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Down Arrow 19"/>
            <p:cNvSpPr/>
            <p:nvPr/>
          </p:nvSpPr>
          <p:spPr>
            <a:xfrm rot="16200000">
              <a:off x="2206673" y="4180262"/>
              <a:ext cx="88246" cy="2257119"/>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Down Arrow 27"/>
            <p:cNvSpPr/>
            <p:nvPr/>
          </p:nvSpPr>
          <p:spPr>
            <a:xfrm rot="16200000">
              <a:off x="3956925" y="5055433"/>
              <a:ext cx="45719" cy="38435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Down Arrow 28"/>
            <p:cNvSpPr/>
            <p:nvPr/>
          </p:nvSpPr>
          <p:spPr>
            <a:xfrm rot="16200000">
              <a:off x="3966051" y="5136144"/>
              <a:ext cx="45719" cy="384353"/>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Down Arrow 29"/>
            <p:cNvSpPr/>
            <p:nvPr/>
          </p:nvSpPr>
          <p:spPr>
            <a:xfrm rot="16200000">
              <a:off x="3956926" y="4902802"/>
              <a:ext cx="45719" cy="38435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Down Arrow 30"/>
            <p:cNvSpPr/>
            <p:nvPr/>
          </p:nvSpPr>
          <p:spPr>
            <a:xfrm rot="16200000">
              <a:off x="3966052" y="4983513"/>
              <a:ext cx="45719" cy="384353"/>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Down Arrow 31"/>
            <p:cNvSpPr/>
            <p:nvPr/>
          </p:nvSpPr>
          <p:spPr>
            <a:xfrm rot="16200000">
              <a:off x="3337369" y="4576433"/>
              <a:ext cx="45719" cy="38435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Down Arrow 32"/>
            <p:cNvSpPr/>
            <p:nvPr/>
          </p:nvSpPr>
          <p:spPr>
            <a:xfrm rot="16200000">
              <a:off x="3346495" y="4657144"/>
              <a:ext cx="45719" cy="384353"/>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Down Arrow 33"/>
            <p:cNvSpPr/>
            <p:nvPr/>
          </p:nvSpPr>
          <p:spPr>
            <a:xfrm rot="16200000">
              <a:off x="3337370" y="4423802"/>
              <a:ext cx="45719" cy="38435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Down Arrow 34"/>
            <p:cNvSpPr/>
            <p:nvPr/>
          </p:nvSpPr>
          <p:spPr>
            <a:xfrm rot="16200000">
              <a:off x="3346496" y="4504513"/>
              <a:ext cx="45719" cy="384353"/>
            </a:xfrm>
            <a:prstGeom prst="down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TextBox 35"/>
            <p:cNvSpPr txBox="1"/>
            <p:nvPr/>
          </p:nvSpPr>
          <p:spPr>
            <a:xfrm>
              <a:off x="3168050" y="5285998"/>
              <a:ext cx="1013037" cy="400110"/>
            </a:xfrm>
            <a:prstGeom prst="rect">
              <a:avLst/>
            </a:prstGeom>
            <a:noFill/>
          </p:spPr>
          <p:txBody>
            <a:bodyPr wrap="square" rtlCol="0">
              <a:spAutoFit/>
            </a:bodyPr>
            <a:lstStyle/>
            <a:p>
              <a:r>
                <a:rPr lang="en-US" sz="1000" i="1" dirty="0" smtClean="0">
                  <a:latin typeface="Times New Roman" panose="02020603050405020304" pitchFamily="18" charset="0"/>
                  <a:cs typeface="Times New Roman" panose="02020603050405020304" pitchFamily="18" charset="0"/>
                </a:rPr>
                <a:t>+2d implant, +5d treat</a:t>
              </a:r>
              <a:endParaRPr lang="en-CA" sz="1000" i="1" dirty="0" smtClean="0">
                <a:latin typeface="Times New Roman" panose="02020603050405020304" pitchFamily="18" charset="0"/>
                <a:cs typeface="Times New Roman" panose="02020603050405020304" pitchFamily="18" charset="0"/>
              </a:endParaRPr>
            </a:p>
          </p:txBody>
        </p:sp>
        <p:sp>
          <p:nvSpPr>
            <p:cNvPr id="37" name="TextBox 36"/>
            <p:cNvSpPr txBox="1"/>
            <p:nvPr/>
          </p:nvSpPr>
          <p:spPr>
            <a:xfrm>
              <a:off x="919773" y="1819610"/>
              <a:ext cx="2743952" cy="461665"/>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hCG: Indicator Group of SCID HCC mice</a:t>
              </a:r>
              <a:endParaRPr lang="en-CA" sz="1200" b="1" dirty="0" smtClean="0">
                <a:latin typeface="Times New Roman" panose="02020603050405020304" pitchFamily="18" charset="0"/>
                <a:cs typeface="Times New Roman" panose="02020603050405020304" pitchFamily="18" charset="0"/>
              </a:endParaRPr>
            </a:p>
          </p:txBody>
        </p:sp>
      </p:grpSp>
      <p:graphicFrame>
        <p:nvGraphicFramePr>
          <p:cNvPr id="38" name="Chart 37"/>
          <p:cNvGraphicFramePr>
            <a:graphicFrameLocks/>
          </p:cNvGraphicFramePr>
          <p:nvPr>
            <p:extLst>
              <p:ext uri="{D42A27DB-BD31-4B8C-83A1-F6EECF244321}">
                <p14:modId xmlns:p14="http://schemas.microsoft.com/office/powerpoint/2010/main" val="1214314980"/>
              </p:ext>
            </p:extLst>
          </p:nvPr>
        </p:nvGraphicFramePr>
        <p:xfrm>
          <a:off x="505469" y="889244"/>
          <a:ext cx="3034643" cy="2868025"/>
        </p:xfrm>
        <a:graphic>
          <a:graphicData uri="http://schemas.openxmlformats.org/drawingml/2006/chart">
            <c:chart xmlns:c="http://schemas.openxmlformats.org/drawingml/2006/chart" xmlns:r="http://schemas.openxmlformats.org/officeDocument/2006/relationships" r:id="rId5"/>
          </a:graphicData>
        </a:graphic>
      </p:graphicFrame>
      <p:sp>
        <p:nvSpPr>
          <p:cNvPr id="39" name="TextBox 38"/>
          <p:cNvSpPr txBox="1"/>
          <p:nvPr/>
        </p:nvSpPr>
        <p:spPr>
          <a:xfrm>
            <a:off x="1732440" y="1832719"/>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p=0.742</a:t>
            </a:r>
            <a:endParaRPr lang="en-CA" sz="1100" dirty="0" smtClean="0">
              <a:latin typeface="Times New Roman" panose="02020603050405020304" pitchFamily="18" charset="0"/>
              <a:cs typeface="Times New Roman" panose="02020603050405020304" pitchFamily="18" charset="0"/>
            </a:endParaRPr>
          </a:p>
        </p:txBody>
      </p:sp>
      <p:sp>
        <p:nvSpPr>
          <p:cNvPr id="40" name="TextBox 39"/>
          <p:cNvSpPr txBox="1"/>
          <p:nvPr/>
        </p:nvSpPr>
        <p:spPr>
          <a:xfrm>
            <a:off x="1908868" y="1417503"/>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p=0.965</a:t>
            </a:r>
            <a:endParaRPr lang="en-CA" sz="1100" dirty="0" smtClean="0">
              <a:latin typeface="Times New Roman" panose="02020603050405020304" pitchFamily="18" charset="0"/>
              <a:cs typeface="Times New Roman" panose="02020603050405020304" pitchFamily="18" charset="0"/>
            </a:endParaRPr>
          </a:p>
        </p:txBody>
      </p:sp>
      <p:sp>
        <p:nvSpPr>
          <p:cNvPr id="41" name="TextBox 40"/>
          <p:cNvSpPr txBox="1"/>
          <p:nvPr/>
        </p:nvSpPr>
        <p:spPr>
          <a:xfrm>
            <a:off x="1908868" y="2382736"/>
            <a:ext cx="731290"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P=0.0659</a:t>
            </a:r>
            <a:endParaRPr lang="en-CA" sz="1100" dirty="0" smtClean="0">
              <a:latin typeface="Times New Roman" panose="02020603050405020304" pitchFamily="18" charset="0"/>
              <a:cs typeface="Times New Roman" panose="02020603050405020304" pitchFamily="18" charset="0"/>
            </a:endParaRPr>
          </a:p>
        </p:txBody>
      </p:sp>
      <p:sp>
        <p:nvSpPr>
          <p:cNvPr id="42" name="TextBox 41"/>
          <p:cNvSpPr txBox="1"/>
          <p:nvPr/>
        </p:nvSpPr>
        <p:spPr>
          <a:xfrm>
            <a:off x="3573046" y="3999158"/>
            <a:ext cx="338554"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C</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0680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94839" y="69326"/>
            <a:ext cx="3816761" cy="41058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panose="02020603050405020304" pitchFamily="18" charset="0"/>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dirty="0" smtClean="0"/>
              <a:t>Supplementary Figure S4</a:t>
            </a:r>
            <a:endParaRPr lang="en-US" sz="2000" dirty="0"/>
          </a:p>
        </p:txBody>
      </p:sp>
      <p:sp>
        <p:nvSpPr>
          <p:cNvPr id="46" name="TextBox 45"/>
          <p:cNvSpPr txBox="1"/>
          <p:nvPr/>
        </p:nvSpPr>
        <p:spPr>
          <a:xfrm>
            <a:off x="3843138" y="4798781"/>
            <a:ext cx="2631363" cy="276999"/>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Weight Loss: HCC vs. Tumor-Free</a:t>
            </a:r>
            <a:endParaRPr lang="en-CA" sz="1200" b="1" dirty="0" smtClean="0">
              <a:latin typeface="Times New Roman" panose="02020603050405020304" pitchFamily="18" charset="0"/>
              <a:cs typeface="Times New Roman" panose="02020603050405020304" pitchFamily="18" charset="0"/>
            </a:endParaRPr>
          </a:p>
        </p:txBody>
      </p:sp>
      <p:sp>
        <p:nvSpPr>
          <p:cNvPr id="38" name="TextBox 37"/>
          <p:cNvSpPr txBox="1">
            <a:spLocks noChangeAspect="1"/>
          </p:cNvSpPr>
          <p:nvPr/>
        </p:nvSpPr>
        <p:spPr>
          <a:xfrm>
            <a:off x="292697" y="6767313"/>
            <a:ext cx="30802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a:t>
            </a:r>
            <a:endParaRPr lang="en-US"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3375165" y="6770851"/>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G</a:t>
            </a:r>
            <a:endParaRPr lang="en-US" dirty="0">
              <a:latin typeface="Times New Roman" panose="02020603050405020304" pitchFamily="18" charset="0"/>
              <a:cs typeface="Times New Roman" panose="02020603050405020304" pitchFamily="18" charset="0"/>
            </a:endParaRPr>
          </a:p>
        </p:txBody>
      </p:sp>
      <p:pic>
        <p:nvPicPr>
          <p:cNvPr id="20"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8821"/>
          <a:stretch/>
        </p:blipFill>
        <p:spPr bwMode="auto">
          <a:xfrm>
            <a:off x="650436" y="6969793"/>
            <a:ext cx="2512280" cy="2095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2023293" y="7473440"/>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p=0.266</a:t>
            </a:r>
            <a:endParaRPr lang="en-CA" sz="1100" dirty="0" smtClean="0">
              <a:latin typeface="Times New Roman" panose="02020603050405020304" pitchFamily="18" charset="0"/>
              <a:cs typeface="Times New Roman" panose="02020603050405020304" pitchFamily="18" charset="0"/>
            </a:endParaRPr>
          </a:p>
        </p:txBody>
      </p:sp>
      <p:sp>
        <p:nvSpPr>
          <p:cNvPr id="22" name="TextBox 21"/>
          <p:cNvSpPr txBox="1"/>
          <p:nvPr/>
        </p:nvSpPr>
        <p:spPr>
          <a:xfrm>
            <a:off x="916901" y="6852298"/>
            <a:ext cx="2212785"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Survival: HCC vs. Tumor-Free</a:t>
            </a:r>
            <a:endParaRPr lang="en-CA" sz="1200" b="1" dirty="0" smtClean="0">
              <a:latin typeface="Times New Roman" panose="02020603050405020304" pitchFamily="18" charset="0"/>
              <a:cs typeface="Times New Roman" panose="02020603050405020304" pitchFamily="18" charset="0"/>
            </a:endParaRPr>
          </a:p>
        </p:txBody>
      </p:sp>
      <p:sp>
        <p:nvSpPr>
          <p:cNvPr id="23" name="TextBox 22"/>
          <p:cNvSpPr txBox="1"/>
          <p:nvPr/>
        </p:nvSpPr>
        <p:spPr>
          <a:xfrm>
            <a:off x="247072" y="4823437"/>
            <a:ext cx="332142"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D</a:t>
            </a:r>
            <a:endParaRPr lang="en-US" sz="1600" dirty="0" smtClean="0">
              <a:latin typeface="Times New Roman" panose="02020603050405020304" pitchFamily="18" charset="0"/>
              <a:cs typeface="Times New Roman" panose="02020603050405020304" pitchFamily="18" charset="0"/>
            </a:endParaRPr>
          </a:p>
        </p:txBody>
      </p:sp>
      <p:sp>
        <p:nvSpPr>
          <p:cNvPr id="24" name="TextBox 23"/>
          <p:cNvSpPr txBox="1"/>
          <p:nvPr/>
        </p:nvSpPr>
        <p:spPr>
          <a:xfrm>
            <a:off x="3375165" y="4706448"/>
            <a:ext cx="325730"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E</a:t>
            </a:r>
            <a:endParaRPr lang="en-US" dirty="0" smtClean="0">
              <a:latin typeface="Times New Roman" panose="02020603050405020304" pitchFamily="18" charset="0"/>
              <a:cs typeface="Times New Roman" panose="02020603050405020304" pitchFamily="18" charset="0"/>
            </a:endParaRPr>
          </a:p>
        </p:txBody>
      </p:sp>
      <p:graphicFrame>
        <p:nvGraphicFramePr>
          <p:cNvPr id="26" name="Chart 25"/>
          <p:cNvGraphicFramePr>
            <a:graphicFrameLocks/>
          </p:cNvGraphicFramePr>
          <p:nvPr>
            <p:extLst>
              <p:ext uri="{D42A27DB-BD31-4B8C-83A1-F6EECF244321}">
                <p14:modId xmlns:p14="http://schemas.microsoft.com/office/powerpoint/2010/main" val="1241911872"/>
              </p:ext>
            </p:extLst>
          </p:nvPr>
        </p:nvGraphicFramePr>
        <p:xfrm>
          <a:off x="500361" y="5116831"/>
          <a:ext cx="2631358" cy="1663092"/>
        </p:xfrm>
        <a:graphic>
          <a:graphicData uri="http://schemas.openxmlformats.org/drawingml/2006/chart">
            <c:chart xmlns:c="http://schemas.openxmlformats.org/drawingml/2006/chart" xmlns:r="http://schemas.openxmlformats.org/officeDocument/2006/relationships" r:id="rId4"/>
          </a:graphicData>
        </a:graphic>
      </p:graphicFrame>
      <p:sp>
        <p:nvSpPr>
          <p:cNvPr id="27" name="TextBox 26"/>
          <p:cNvSpPr txBox="1"/>
          <p:nvPr/>
        </p:nvSpPr>
        <p:spPr>
          <a:xfrm>
            <a:off x="1593058" y="5551862"/>
            <a:ext cx="578493" cy="276999"/>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a:t>
            </a:r>
          </a:p>
        </p:txBody>
      </p:sp>
      <p:sp>
        <p:nvSpPr>
          <p:cNvPr id="28" name="TextBox 27"/>
          <p:cNvSpPr txBox="1"/>
          <p:nvPr/>
        </p:nvSpPr>
        <p:spPr>
          <a:xfrm>
            <a:off x="2710242" y="5578023"/>
            <a:ext cx="578493" cy="276999"/>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a:t>
            </a:r>
          </a:p>
        </p:txBody>
      </p:sp>
      <p:sp>
        <p:nvSpPr>
          <p:cNvPr id="29" name="TextBox 28"/>
          <p:cNvSpPr txBox="1"/>
          <p:nvPr/>
        </p:nvSpPr>
        <p:spPr>
          <a:xfrm>
            <a:off x="1160347" y="5001939"/>
            <a:ext cx="1659044"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Tumor + Liver Weight</a:t>
            </a:r>
            <a:endParaRPr lang="en-CA" sz="1200" b="1" dirty="0" smtClean="0">
              <a:latin typeface="Times New Roman" panose="02020603050405020304" pitchFamily="18" charset="0"/>
              <a:cs typeface="Times New Roman" panose="02020603050405020304" pitchFamily="18" charset="0"/>
            </a:endParaRPr>
          </a:p>
        </p:txBody>
      </p:sp>
      <p:pic>
        <p:nvPicPr>
          <p:cNvPr id="3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1452" y="6925278"/>
            <a:ext cx="2640737" cy="219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5123681" y="7930580"/>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p=0.600</a:t>
            </a:r>
            <a:endParaRPr lang="en-CA" sz="1100" dirty="0" smtClean="0">
              <a:latin typeface="Times New Roman" panose="02020603050405020304" pitchFamily="18" charset="0"/>
              <a:cs typeface="Times New Roman" panose="02020603050405020304" pitchFamily="18" charset="0"/>
            </a:endParaRPr>
          </a:p>
        </p:txBody>
      </p:sp>
      <p:sp>
        <p:nvSpPr>
          <p:cNvPr id="32" name="TextBox 31"/>
          <p:cNvSpPr txBox="1"/>
          <p:nvPr/>
        </p:nvSpPr>
        <p:spPr>
          <a:xfrm>
            <a:off x="4205802" y="6842192"/>
            <a:ext cx="1835759" cy="276999"/>
          </a:xfrm>
          <a:prstGeom prst="rect">
            <a:avLst/>
          </a:prstGeom>
          <a:noFill/>
        </p:spPr>
        <p:txBody>
          <a:bodyPr wrap="none" rtlCol="0">
            <a:spAutoFit/>
          </a:bodyPr>
          <a:lstStyle/>
          <a:p>
            <a:r>
              <a:rPr lang="en-US" sz="1200" b="1" dirty="0" smtClean="0">
                <a:latin typeface="Times New Roman" panose="02020603050405020304" pitchFamily="18" charset="0"/>
                <a:cs typeface="Times New Roman" panose="02020603050405020304" pitchFamily="18" charset="0"/>
              </a:rPr>
              <a:t>Survival: Dose escalation</a:t>
            </a:r>
            <a:endParaRPr lang="en-CA" sz="1200" b="1" dirty="0" smtClean="0">
              <a:latin typeface="Times New Roman" panose="02020603050405020304" pitchFamily="18" charset="0"/>
              <a:cs typeface="Times New Roman" panose="02020603050405020304" pitchFamily="18" charset="0"/>
            </a:endParaRPr>
          </a:p>
        </p:txBody>
      </p:sp>
      <p:sp>
        <p:nvSpPr>
          <p:cNvPr id="33" name="Down Arrow 32"/>
          <p:cNvSpPr/>
          <p:nvPr/>
        </p:nvSpPr>
        <p:spPr>
          <a:xfrm>
            <a:off x="3951602" y="6880292"/>
            <a:ext cx="141653" cy="222786"/>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5" name="Chart 24"/>
          <p:cNvGraphicFramePr>
            <a:graphicFrameLocks/>
          </p:cNvGraphicFramePr>
          <p:nvPr>
            <p:extLst>
              <p:ext uri="{D42A27DB-BD31-4B8C-83A1-F6EECF244321}">
                <p14:modId xmlns:p14="http://schemas.microsoft.com/office/powerpoint/2010/main" val="3260514421"/>
              </p:ext>
            </p:extLst>
          </p:nvPr>
        </p:nvGraphicFramePr>
        <p:xfrm>
          <a:off x="3567247" y="5055598"/>
          <a:ext cx="2808153" cy="1666030"/>
        </p:xfrm>
        <a:graphic>
          <a:graphicData uri="http://schemas.openxmlformats.org/drawingml/2006/chart">
            <c:chart xmlns:c="http://schemas.openxmlformats.org/drawingml/2006/chart" xmlns:r="http://schemas.openxmlformats.org/officeDocument/2006/relationships" r:id="rId6"/>
          </a:graphicData>
        </a:graphic>
      </p:graphicFrame>
      <p:sp>
        <p:nvSpPr>
          <p:cNvPr id="34" name="TextBox 33"/>
          <p:cNvSpPr txBox="1"/>
          <p:nvPr/>
        </p:nvSpPr>
        <p:spPr>
          <a:xfrm>
            <a:off x="1662540" y="8166790"/>
            <a:ext cx="1111202" cy="400110"/>
          </a:xfrm>
          <a:prstGeom prst="rect">
            <a:avLst/>
          </a:prstGeom>
          <a:noFill/>
        </p:spPr>
        <p:txBody>
          <a:bodyPr wrap="none" rtlCol="0">
            <a:spAutoFit/>
          </a:bodyPr>
          <a:lstStyle/>
          <a:p>
            <a:r>
              <a:rPr lang="en-US" sz="1000" dirty="0" smtClean="0">
                <a:latin typeface="Times New Roman" panose="02020603050405020304" pitchFamily="18" charset="0"/>
                <a:cs typeface="Times New Roman" panose="02020603050405020304" pitchFamily="18" charset="0"/>
              </a:rPr>
              <a:t>(30 mg/kg)</a:t>
            </a:r>
          </a:p>
          <a:p>
            <a:r>
              <a:rPr lang="en-US" sz="1000" dirty="0" smtClean="0">
                <a:latin typeface="Times New Roman" panose="02020603050405020304" pitchFamily="18" charset="0"/>
                <a:cs typeface="Times New Roman" panose="02020603050405020304" pitchFamily="18" charset="0"/>
              </a:rPr>
              <a:t>           (30 mg/kg)</a:t>
            </a:r>
            <a:endParaRPr lang="en-CA" sz="1000" dirty="0" smtClean="0">
              <a:latin typeface="Times New Roman" panose="02020603050405020304" pitchFamily="18" charset="0"/>
              <a:cs typeface="Times New Roman" panose="02020603050405020304" pitchFamily="18" charset="0"/>
            </a:endParaRPr>
          </a:p>
        </p:txBody>
      </p:sp>
      <p:sp>
        <p:nvSpPr>
          <p:cNvPr id="45" name="TextBox 44"/>
          <p:cNvSpPr txBox="1"/>
          <p:nvPr/>
        </p:nvSpPr>
        <p:spPr>
          <a:xfrm>
            <a:off x="1189147" y="3830089"/>
            <a:ext cx="609462" cy="246221"/>
          </a:xfrm>
          <a:prstGeom prst="rect">
            <a:avLst/>
          </a:prstGeom>
          <a:noFill/>
        </p:spPr>
        <p:txBody>
          <a:bodyPr wrap="none" rtlCol="0">
            <a:spAutoFit/>
          </a:bodyPr>
          <a:lstStyle/>
          <a:p>
            <a:r>
              <a:rPr lang="en-US" sz="1000" dirty="0" smtClean="0">
                <a:latin typeface="Times New Roman" panose="02020603050405020304" pitchFamily="18" charset="0"/>
                <a:cs typeface="Times New Roman" panose="02020603050405020304" pitchFamily="18" charset="0"/>
              </a:rPr>
              <a:t>p=0.165</a:t>
            </a:r>
            <a:endParaRPr lang="en-CA" sz="1000" dirty="0" smtClean="0">
              <a:latin typeface="Times New Roman" panose="02020603050405020304" pitchFamily="18" charset="0"/>
              <a:cs typeface="Times New Roman" panose="02020603050405020304" pitchFamily="18" charset="0"/>
            </a:endParaRPr>
          </a:p>
        </p:txBody>
      </p:sp>
      <p:sp>
        <p:nvSpPr>
          <p:cNvPr id="47" name="TextBox 46"/>
          <p:cNvSpPr txBox="1"/>
          <p:nvPr/>
        </p:nvSpPr>
        <p:spPr>
          <a:xfrm>
            <a:off x="1729715" y="3390913"/>
            <a:ext cx="609462" cy="246221"/>
          </a:xfrm>
          <a:prstGeom prst="rect">
            <a:avLst/>
          </a:prstGeom>
          <a:noFill/>
        </p:spPr>
        <p:txBody>
          <a:bodyPr wrap="none" rtlCol="0">
            <a:spAutoFit/>
          </a:bodyPr>
          <a:lstStyle/>
          <a:p>
            <a:r>
              <a:rPr lang="en-US" sz="1000" dirty="0" smtClean="0">
                <a:latin typeface="Times New Roman" panose="02020603050405020304" pitchFamily="18" charset="0"/>
                <a:cs typeface="Times New Roman" panose="02020603050405020304" pitchFamily="18" charset="0"/>
              </a:rPr>
              <a:t>p=0.285</a:t>
            </a:r>
            <a:endParaRPr lang="en-CA" sz="1000" dirty="0" smtClean="0">
              <a:latin typeface="Times New Roman" panose="02020603050405020304" pitchFamily="18" charset="0"/>
              <a:cs typeface="Times New Roman" panose="02020603050405020304" pitchFamily="18" charset="0"/>
            </a:endParaRPr>
          </a:p>
        </p:txBody>
      </p:sp>
      <p:graphicFrame>
        <p:nvGraphicFramePr>
          <p:cNvPr id="49" name="Chart 48"/>
          <p:cNvGraphicFramePr>
            <a:graphicFrameLocks/>
          </p:cNvGraphicFramePr>
          <p:nvPr>
            <p:extLst>
              <p:ext uri="{D42A27DB-BD31-4B8C-83A1-F6EECF244321}">
                <p14:modId xmlns:p14="http://schemas.microsoft.com/office/powerpoint/2010/main" val="3000726252"/>
              </p:ext>
            </p:extLst>
          </p:nvPr>
        </p:nvGraphicFramePr>
        <p:xfrm>
          <a:off x="3129686" y="949251"/>
          <a:ext cx="3601314" cy="3165549"/>
        </p:xfrm>
        <a:graphic>
          <a:graphicData uri="http://schemas.openxmlformats.org/drawingml/2006/chart">
            <c:chart xmlns:c="http://schemas.openxmlformats.org/drawingml/2006/chart" xmlns:r="http://schemas.openxmlformats.org/officeDocument/2006/relationships" r:id="rId7"/>
          </a:graphicData>
        </a:graphic>
      </p:graphicFrame>
      <p:sp>
        <p:nvSpPr>
          <p:cNvPr id="50" name="TextBox 49"/>
          <p:cNvSpPr txBox="1"/>
          <p:nvPr/>
        </p:nvSpPr>
        <p:spPr>
          <a:xfrm>
            <a:off x="2706774" y="530886"/>
            <a:ext cx="27114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B</a:t>
            </a:r>
            <a:endParaRPr lang="en-US" dirty="0" smtClean="0">
              <a:latin typeface="Times New Roman" panose="02020603050405020304" pitchFamily="18" charset="0"/>
              <a:cs typeface="Times New Roman" panose="02020603050405020304" pitchFamily="18" charset="0"/>
            </a:endParaRPr>
          </a:p>
        </p:txBody>
      </p:sp>
      <p:sp>
        <p:nvSpPr>
          <p:cNvPr id="52" name="TextBox 51"/>
          <p:cNvSpPr txBox="1"/>
          <p:nvPr/>
        </p:nvSpPr>
        <p:spPr>
          <a:xfrm>
            <a:off x="3021025" y="620747"/>
            <a:ext cx="3828627" cy="276999"/>
          </a:xfrm>
          <a:prstGeom prst="rect">
            <a:avLst/>
          </a:prstGeom>
          <a:noFill/>
        </p:spPr>
        <p:txBody>
          <a:bodyPr wrap="square" rtlCol="0">
            <a:spAutoFit/>
          </a:bodyPr>
          <a:lstStyle/>
          <a:p>
            <a:r>
              <a:rPr lang="en-US" sz="1200" b="1" dirty="0" smtClean="0">
                <a:latin typeface="Times New Roman" panose="02020603050405020304" pitchFamily="18" charset="0"/>
                <a:cs typeface="Times New Roman" panose="02020603050405020304" pitchFamily="18" charset="0"/>
              </a:rPr>
              <a:t>hCG: Dose Escalation Early vs. Late </a:t>
            </a:r>
            <a:r>
              <a:rPr lang="en-US" sz="1200" b="1" dirty="0" err="1" smtClean="0">
                <a:latin typeface="Times New Roman" panose="02020603050405020304" pitchFamily="18" charset="0"/>
                <a:cs typeface="Times New Roman" panose="02020603050405020304" pitchFamily="18" charset="0"/>
              </a:rPr>
              <a:t>Progressors</a:t>
            </a:r>
            <a:endParaRPr lang="en-CA" sz="1200" b="1" dirty="0" smtClean="0">
              <a:latin typeface="Times New Roman" panose="02020603050405020304" pitchFamily="18" charset="0"/>
              <a:cs typeface="Times New Roman" panose="02020603050405020304" pitchFamily="18" charset="0"/>
            </a:endParaRPr>
          </a:p>
        </p:txBody>
      </p:sp>
      <p:graphicFrame>
        <p:nvGraphicFramePr>
          <p:cNvPr id="55" name="Chart 54"/>
          <p:cNvGraphicFramePr>
            <a:graphicFrameLocks/>
          </p:cNvGraphicFramePr>
          <p:nvPr>
            <p:extLst>
              <p:ext uri="{D42A27DB-BD31-4B8C-83A1-F6EECF244321}">
                <p14:modId xmlns:p14="http://schemas.microsoft.com/office/powerpoint/2010/main" val="2485172934"/>
              </p:ext>
            </p:extLst>
          </p:nvPr>
        </p:nvGraphicFramePr>
        <p:xfrm>
          <a:off x="586294" y="2936687"/>
          <a:ext cx="2284519" cy="1871301"/>
        </p:xfrm>
        <a:graphic>
          <a:graphicData uri="http://schemas.openxmlformats.org/drawingml/2006/chart">
            <c:chart xmlns:c="http://schemas.openxmlformats.org/drawingml/2006/chart" xmlns:r="http://schemas.openxmlformats.org/officeDocument/2006/relationships" r:id="rId8"/>
          </a:graphicData>
        </a:graphic>
      </p:graphicFrame>
      <p:sp>
        <p:nvSpPr>
          <p:cNvPr id="56" name="TextBox 55"/>
          <p:cNvSpPr txBox="1"/>
          <p:nvPr/>
        </p:nvSpPr>
        <p:spPr>
          <a:xfrm>
            <a:off x="2194751" y="3999458"/>
            <a:ext cx="737702" cy="246221"/>
          </a:xfrm>
          <a:prstGeom prst="rect">
            <a:avLst/>
          </a:prstGeom>
          <a:noFill/>
        </p:spPr>
        <p:txBody>
          <a:bodyPr wrap="none" rtlCol="0">
            <a:spAutoFit/>
          </a:bodyPr>
          <a:lstStyle/>
          <a:p>
            <a:r>
              <a:rPr lang="en-US" sz="1000" dirty="0" smtClean="0">
                <a:latin typeface="Times New Roman" panose="02020603050405020304" pitchFamily="18" charset="0"/>
                <a:cs typeface="Times New Roman" panose="02020603050405020304" pitchFamily="18" charset="0"/>
              </a:rPr>
              <a:t>*p=0.0145</a:t>
            </a:r>
            <a:endParaRPr lang="en-CA" sz="1000" dirty="0" smtClean="0">
              <a:latin typeface="Times New Roman" panose="02020603050405020304" pitchFamily="18" charset="0"/>
              <a:cs typeface="Times New Roman" panose="02020603050405020304" pitchFamily="18" charset="0"/>
            </a:endParaRPr>
          </a:p>
        </p:txBody>
      </p:sp>
      <p:sp>
        <p:nvSpPr>
          <p:cNvPr id="2" name="Rectangle 1"/>
          <p:cNvSpPr/>
          <p:nvPr/>
        </p:nvSpPr>
        <p:spPr>
          <a:xfrm>
            <a:off x="730613" y="2736453"/>
            <a:ext cx="2351926" cy="276999"/>
          </a:xfrm>
          <a:prstGeom prst="rect">
            <a:avLst/>
          </a:prstGeom>
        </p:spPr>
        <p:txBody>
          <a:bodyPr wrap="none">
            <a:spAutoFit/>
          </a:bodyPr>
          <a:lstStyle/>
          <a:p>
            <a:pPr algn="ctr">
              <a:defRPr sz="1260" b="1" i="0" u="none" strike="noStrike" kern="1200" baseline="0">
                <a:solidFill>
                  <a:prstClr val="black"/>
                </a:solidFill>
                <a:latin typeface="Times New Roman" panose="02020603050405020304" pitchFamily="18" charset="0"/>
                <a:ea typeface="+mn-ea"/>
                <a:cs typeface="Times New Roman" panose="02020603050405020304" pitchFamily="18" charset="0"/>
              </a:defRPr>
            </a:pPr>
            <a:r>
              <a:rPr lang="en-CA" sz="1200" dirty="0" smtClean="0"/>
              <a:t>Sorafenib concentrations: </a:t>
            </a:r>
            <a:r>
              <a:rPr lang="en-CA" sz="1200" dirty="0"/>
              <a:t>day 14</a:t>
            </a:r>
            <a:endParaRPr lang="en-CA" sz="1200" dirty="0"/>
          </a:p>
        </p:txBody>
      </p:sp>
      <p:sp>
        <p:nvSpPr>
          <p:cNvPr id="58" name="Down Arrow 57"/>
          <p:cNvSpPr/>
          <p:nvPr/>
        </p:nvSpPr>
        <p:spPr>
          <a:xfrm>
            <a:off x="4791820" y="2119421"/>
            <a:ext cx="141653" cy="222786"/>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Down Arrow 58"/>
          <p:cNvSpPr/>
          <p:nvPr/>
        </p:nvSpPr>
        <p:spPr>
          <a:xfrm>
            <a:off x="4784694" y="2603817"/>
            <a:ext cx="141653" cy="222786"/>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0" name="Chart 59"/>
          <p:cNvGraphicFramePr>
            <a:graphicFrameLocks/>
          </p:cNvGraphicFramePr>
          <p:nvPr>
            <p:extLst>
              <p:ext uri="{D42A27DB-BD31-4B8C-83A1-F6EECF244321}">
                <p14:modId xmlns:p14="http://schemas.microsoft.com/office/powerpoint/2010/main" val="539459850"/>
              </p:ext>
            </p:extLst>
          </p:nvPr>
        </p:nvGraphicFramePr>
        <p:xfrm>
          <a:off x="286206" y="620747"/>
          <a:ext cx="2290082" cy="2067317"/>
        </p:xfrm>
        <a:graphic>
          <a:graphicData uri="http://schemas.openxmlformats.org/drawingml/2006/chart">
            <c:chart xmlns:c="http://schemas.openxmlformats.org/drawingml/2006/chart" xmlns:r="http://schemas.openxmlformats.org/officeDocument/2006/relationships" r:id="rId9"/>
          </a:graphicData>
        </a:graphic>
      </p:graphicFrame>
      <p:sp>
        <p:nvSpPr>
          <p:cNvPr id="61" name="TextBox 60"/>
          <p:cNvSpPr txBox="1"/>
          <p:nvPr/>
        </p:nvSpPr>
        <p:spPr>
          <a:xfrm>
            <a:off x="292697" y="2627932"/>
            <a:ext cx="271143" cy="338554"/>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C</a:t>
            </a:r>
            <a:endParaRPr lang="en-US" sz="1600" dirty="0" smtClean="0">
              <a:latin typeface="Times New Roman" panose="02020603050405020304" pitchFamily="18" charset="0"/>
              <a:cs typeface="Times New Roman" panose="02020603050405020304" pitchFamily="18" charset="0"/>
            </a:endParaRPr>
          </a:p>
        </p:txBody>
      </p:sp>
      <p:sp>
        <p:nvSpPr>
          <p:cNvPr id="62" name="TextBox 61"/>
          <p:cNvSpPr txBox="1"/>
          <p:nvPr/>
        </p:nvSpPr>
        <p:spPr>
          <a:xfrm>
            <a:off x="1938106" y="1502583"/>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p=0.202</a:t>
            </a:r>
            <a:endParaRPr lang="en-CA" sz="1100" dirty="0" smtClean="0">
              <a:latin typeface="Times New Roman" panose="02020603050405020304" pitchFamily="18" charset="0"/>
              <a:cs typeface="Times New Roman" panose="02020603050405020304" pitchFamily="18" charset="0"/>
            </a:endParaRPr>
          </a:p>
        </p:txBody>
      </p:sp>
      <p:sp>
        <p:nvSpPr>
          <p:cNvPr id="63" name="TextBox 62"/>
          <p:cNvSpPr txBox="1"/>
          <p:nvPr/>
        </p:nvSpPr>
        <p:spPr>
          <a:xfrm>
            <a:off x="1929006" y="1346251"/>
            <a:ext cx="652743"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p=0.152</a:t>
            </a:r>
            <a:endParaRPr lang="en-CA" sz="1100" dirty="0" smtClean="0">
              <a:latin typeface="Times New Roman" panose="02020603050405020304" pitchFamily="18" charset="0"/>
              <a:cs typeface="Times New Roman" panose="02020603050405020304" pitchFamily="18" charset="0"/>
            </a:endParaRPr>
          </a:p>
        </p:txBody>
      </p:sp>
      <p:sp>
        <p:nvSpPr>
          <p:cNvPr id="64" name="TextBox 63"/>
          <p:cNvSpPr txBox="1"/>
          <p:nvPr/>
        </p:nvSpPr>
        <p:spPr>
          <a:xfrm>
            <a:off x="1927183" y="1016187"/>
            <a:ext cx="793807" cy="261610"/>
          </a:xfrm>
          <a:prstGeom prst="rect">
            <a:avLst/>
          </a:prstGeom>
          <a:noFill/>
        </p:spPr>
        <p:txBody>
          <a:bodyPr wrap="none" rtlCol="0">
            <a:spAutoFit/>
          </a:bodyPr>
          <a:lstStyle/>
          <a:p>
            <a:r>
              <a:rPr lang="en-US" sz="1100" dirty="0" smtClean="0">
                <a:latin typeface="Times New Roman" panose="02020603050405020304" pitchFamily="18" charset="0"/>
                <a:cs typeface="Times New Roman" panose="02020603050405020304" pitchFamily="18" charset="0"/>
              </a:rPr>
              <a:t>p=0.00554</a:t>
            </a:r>
            <a:endParaRPr lang="en-CA" sz="1100" dirty="0" smtClean="0">
              <a:latin typeface="Times New Roman" panose="02020603050405020304" pitchFamily="18" charset="0"/>
              <a:cs typeface="Times New Roman" panose="02020603050405020304" pitchFamily="18" charset="0"/>
            </a:endParaRPr>
          </a:p>
        </p:txBody>
      </p:sp>
      <p:sp>
        <p:nvSpPr>
          <p:cNvPr id="65" name="TextBox 64"/>
          <p:cNvSpPr txBox="1"/>
          <p:nvPr/>
        </p:nvSpPr>
        <p:spPr>
          <a:xfrm>
            <a:off x="277572" y="572940"/>
            <a:ext cx="27114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0595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124"/>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54037" t="68725" r="3904" b="29052"/>
          <a:stretch/>
        </p:blipFill>
        <p:spPr>
          <a:xfrm>
            <a:off x="943832" y="2086362"/>
            <a:ext cx="2674060" cy="185520"/>
          </a:xfrm>
          <a:prstGeom prst="rect">
            <a:avLst/>
          </a:prstGeom>
        </p:spPr>
      </p:pic>
      <p:pic>
        <p:nvPicPr>
          <p:cNvPr id="124" name="Picture 123"/>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54237" t="63086" r="11866" b="34136"/>
          <a:stretch/>
        </p:blipFill>
        <p:spPr>
          <a:xfrm>
            <a:off x="943832" y="1813348"/>
            <a:ext cx="2719547" cy="267610"/>
          </a:xfrm>
          <a:prstGeom prst="rect">
            <a:avLst/>
          </a:prstGeom>
        </p:spPr>
      </p:pic>
      <p:sp>
        <p:nvSpPr>
          <p:cNvPr id="14" name="TextBox 13"/>
          <p:cNvSpPr txBox="1"/>
          <p:nvPr/>
        </p:nvSpPr>
        <p:spPr>
          <a:xfrm>
            <a:off x="322947" y="563221"/>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A</a:t>
            </a:r>
          </a:p>
        </p:txBody>
      </p:sp>
      <p:grpSp>
        <p:nvGrpSpPr>
          <p:cNvPr id="37" name="Group 36"/>
          <p:cNvGrpSpPr/>
          <p:nvPr/>
        </p:nvGrpSpPr>
        <p:grpSpPr>
          <a:xfrm>
            <a:off x="245975" y="2786610"/>
            <a:ext cx="4209087" cy="2919572"/>
            <a:chOff x="4781220" y="3258259"/>
            <a:chExt cx="4465086" cy="2975637"/>
          </a:xfrm>
        </p:grpSpPr>
        <p:sp>
          <p:nvSpPr>
            <p:cNvPr id="38" name="TextBox 37"/>
            <p:cNvSpPr txBox="1"/>
            <p:nvPr/>
          </p:nvSpPr>
          <p:spPr>
            <a:xfrm>
              <a:off x="4830319" y="3258259"/>
              <a:ext cx="261266" cy="376424"/>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a:t>
              </a:r>
              <a:endParaRPr lang="en-US" dirty="0">
                <a:latin typeface="Times New Roman" panose="02020603050405020304" pitchFamily="18" charset="0"/>
                <a:cs typeface="Times New Roman" panose="02020603050405020304" pitchFamily="18" charset="0"/>
              </a:endParaRPr>
            </a:p>
          </p:txBody>
        </p:sp>
        <p:pic>
          <p:nvPicPr>
            <p:cNvPr id="39" name="Picture 13" descr="C:\Users\John\Desktop\Lizzie data\Western Blots\Expt 2013-24 June July 2014\pstat3 liv lysates.t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9248" r="49070" b="40376"/>
            <a:stretch/>
          </p:blipFill>
          <p:spPr bwMode="auto">
            <a:xfrm>
              <a:off x="5676436" y="4127130"/>
              <a:ext cx="3354626" cy="259636"/>
            </a:xfrm>
            <a:prstGeom prst="rect">
              <a:avLst/>
            </a:prstGeom>
            <a:noFill/>
            <a:extLst>
              <a:ext uri="{909E8E84-426E-40DD-AFC4-6F175D3DCCD1}">
                <a14:hiddenFill xmlns:a14="http://schemas.microsoft.com/office/drawing/2010/main">
                  <a:solidFill>
                    <a:srgbClr val="FFFFFF"/>
                  </a:solidFill>
                </a14:hiddenFill>
              </a:ext>
            </a:extLst>
          </p:spPr>
        </p:pic>
        <p:sp>
          <p:nvSpPr>
            <p:cNvPr id="40" name="Title 1"/>
            <p:cNvSpPr txBox="1">
              <a:spLocks/>
            </p:cNvSpPr>
            <p:nvPr/>
          </p:nvSpPr>
          <p:spPr>
            <a:xfrm>
              <a:off x="5902246" y="3314324"/>
              <a:ext cx="2888175" cy="3132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smtClean="0">
                  <a:latin typeface="Times New Roman" panose="02020603050405020304" pitchFamily="18" charset="0"/>
                  <a:cs typeface="Times New Roman" panose="02020603050405020304" pitchFamily="18" charset="0"/>
                </a:rPr>
                <a:t>Liver Lysates - Tumor-Free</a:t>
              </a:r>
              <a:endParaRPr lang="en-US" sz="1400" b="1" dirty="0">
                <a:latin typeface="Times New Roman" panose="02020603050405020304" pitchFamily="18" charset="0"/>
                <a:cs typeface="Times New Roman" panose="02020603050405020304" pitchFamily="18" charset="0"/>
              </a:endParaRPr>
            </a:p>
          </p:txBody>
        </p:sp>
        <p:sp>
          <p:nvSpPr>
            <p:cNvPr id="41" name="Title 1"/>
            <p:cNvSpPr txBox="1">
              <a:spLocks/>
            </p:cNvSpPr>
            <p:nvPr/>
          </p:nvSpPr>
          <p:spPr>
            <a:xfrm>
              <a:off x="5774408" y="3757951"/>
              <a:ext cx="938519" cy="3132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Control* </a:t>
              </a:r>
              <a:endParaRPr lang="en-US" sz="1200" dirty="0">
                <a:latin typeface="Times New Roman" panose="02020603050405020304" pitchFamily="18" charset="0"/>
                <a:cs typeface="Times New Roman" panose="02020603050405020304" pitchFamily="18" charset="0"/>
              </a:endParaRPr>
            </a:p>
          </p:txBody>
        </p:sp>
        <p:sp>
          <p:nvSpPr>
            <p:cNvPr id="42" name="Title 1"/>
            <p:cNvSpPr txBox="1">
              <a:spLocks/>
            </p:cNvSpPr>
            <p:nvPr/>
          </p:nvSpPr>
          <p:spPr>
            <a:xfrm>
              <a:off x="6454539" y="3754319"/>
              <a:ext cx="855751" cy="31326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Sensitive</a:t>
              </a:r>
              <a:endParaRPr lang="en-US" sz="1200" dirty="0">
                <a:latin typeface="Times New Roman" panose="02020603050405020304" pitchFamily="18" charset="0"/>
                <a:cs typeface="Times New Roman" panose="02020603050405020304" pitchFamily="18" charset="0"/>
              </a:endParaRPr>
            </a:p>
          </p:txBody>
        </p:sp>
        <p:sp>
          <p:nvSpPr>
            <p:cNvPr id="46" name="Title 1"/>
            <p:cNvSpPr txBox="1">
              <a:spLocks/>
            </p:cNvSpPr>
            <p:nvPr/>
          </p:nvSpPr>
          <p:spPr>
            <a:xfrm>
              <a:off x="7233430" y="3764027"/>
              <a:ext cx="762000" cy="313267"/>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Resistant</a:t>
              </a:r>
              <a:endParaRPr lang="en-US" sz="1200" dirty="0">
                <a:latin typeface="Times New Roman" panose="02020603050405020304" pitchFamily="18" charset="0"/>
                <a:cs typeface="Times New Roman" panose="02020603050405020304" pitchFamily="18" charset="0"/>
              </a:endParaRPr>
            </a:p>
          </p:txBody>
        </p:sp>
        <p:sp>
          <p:nvSpPr>
            <p:cNvPr id="47" name="Title 1"/>
            <p:cNvSpPr txBox="1">
              <a:spLocks/>
            </p:cNvSpPr>
            <p:nvPr/>
          </p:nvSpPr>
          <p:spPr>
            <a:xfrm>
              <a:off x="8050105" y="3754319"/>
              <a:ext cx="838200" cy="3132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dirty="0" smtClean="0">
                  <a:latin typeface="Times New Roman" panose="02020603050405020304" pitchFamily="18" charset="0"/>
                  <a:cs typeface="Times New Roman" panose="02020603050405020304" pitchFamily="18" charset="0"/>
                </a:rPr>
                <a:t>Escalated</a:t>
              </a:r>
              <a:endParaRPr lang="en-US" sz="1200" dirty="0">
                <a:latin typeface="Times New Roman" panose="02020603050405020304" pitchFamily="18" charset="0"/>
                <a:cs typeface="Times New Roman" panose="02020603050405020304" pitchFamily="18" charset="0"/>
              </a:endParaRPr>
            </a:p>
          </p:txBody>
        </p:sp>
        <p:sp>
          <p:nvSpPr>
            <p:cNvPr id="48" name="Left Bracket 47"/>
            <p:cNvSpPr/>
            <p:nvPr/>
          </p:nvSpPr>
          <p:spPr>
            <a:xfrm rot="5400000">
              <a:off x="6097825" y="3828824"/>
              <a:ext cx="66043" cy="4572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49" name="Left Bracket 48"/>
            <p:cNvSpPr/>
            <p:nvPr/>
          </p:nvSpPr>
          <p:spPr>
            <a:xfrm rot="5400000">
              <a:off x="6740447" y="3643402"/>
              <a:ext cx="76200" cy="8382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53" name="Left Bracket 52"/>
            <p:cNvSpPr/>
            <p:nvPr/>
          </p:nvSpPr>
          <p:spPr>
            <a:xfrm rot="5400000">
              <a:off x="7578647" y="3643404"/>
              <a:ext cx="76201" cy="83819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54" name="Left Bracket 53"/>
            <p:cNvSpPr/>
            <p:nvPr/>
          </p:nvSpPr>
          <p:spPr>
            <a:xfrm rot="5400000">
              <a:off x="8378746" y="3681504"/>
              <a:ext cx="76201" cy="762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pic>
          <p:nvPicPr>
            <p:cNvPr id="55" name="Picture 12" descr="C:\Users\John\Desktop\Lizzie data\Western Blots\Expt 2013-24 June July 2014\stat3 livlysates tf and hcc.t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4026" r="52766" b="23637"/>
            <a:stretch/>
          </p:blipFill>
          <p:spPr bwMode="auto">
            <a:xfrm>
              <a:off x="5768739" y="4418346"/>
              <a:ext cx="3221568" cy="307548"/>
            </a:xfrm>
            <a:prstGeom prst="rect">
              <a:avLst/>
            </a:prstGeom>
            <a:noFill/>
            <a:extLst>
              <a:ext uri="{909E8E84-426E-40DD-AFC4-6F175D3DCCD1}">
                <a14:hiddenFill xmlns:a14="http://schemas.microsoft.com/office/drawing/2010/main">
                  <a:solidFill>
                    <a:srgbClr val="FFFFFF"/>
                  </a:solidFill>
                </a14:hiddenFill>
              </a:ext>
            </a:extLst>
          </p:spPr>
        </p:pic>
        <p:sp>
          <p:nvSpPr>
            <p:cNvPr id="56" name="Title 1"/>
            <p:cNvSpPr txBox="1">
              <a:spLocks/>
            </p:cNvSpPr>
            <p:nvPr/>
          </p:nvSpPr>
          <p:spPr>
            <a:xfrm>
              <a:off x="5804721" y="4812460"/>
              <a:ext cx="3063599" cy="3340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smtClean="0">
                  <a:latin typeface="Times New Roman" panose="02020603050405020304" pitchFamily="18" charset="0"/>
                  <a:cs typeface="Times New Roman" panose="02020603050405020304" pitchFamily="18" charset="0"/>
                </a:rPr>
                <a:t>Liver lysates - HCC</a:t>
              </a:r>
              <a:endParaRPr lang="en-US" sz="1400" b="1" dirty="0">
                <a:latin typeface="Times New Roman" panose="02020603050405020304" pitchFamily="18" charset="0"/>
                <a:cs typeface="Times New Roman" panose="02020603050405020304" pitchFamily="18" charset="0"/>
              </a:endParaRPr>
            </a:p>
          </p:txBody>
        </p:sp>
        <p:sp>
          <p:nvSpPr>
            <p:cNvPr id="57" name="Title 1"/>
            <p:cNvSpPr txBox="1">
              <a:spLocks/>
            </p:cNvSpPr>
            <p:nvPr/>
          </p:nvSpPr>
          <p:spPr>
            <a:xfrm>
              <a:off x="6546729" y="5044954"/>
              <a:ext cx="890178" cy="3340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Sensitive</a:t>
              </a:r>
              <a:endParaRPr lang="en-US" sz="1200" dirty="0">
                <a:latin typeface="Times New Roman" panose="02020603050405020304" pitchFamily="18" charset="0"/>
                <a:cs typeface="Times New Roman" panose="02020603050405020304" pitchFamily="18" charset="0"/>
              </a:endParaRPr>
            </a:p>
          </p:txBody>
        </p:sp>
        <p:sp>
          <p:nvSpPr>
            <p:cNvPr id="58" name="Title 1"/>
            <p:cNvSpPr txBox="1">
              <a:spLocks/>
            </p:cNvSpPr>
            <p:nvPr/>
          </p:nvSpPr>
          <p:spPr>
            <a:xfrm>
              <a:off x="7339384" y="5044954"/>
              <a:ext cx="792655" cy="3340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Resistant</a:t>
              </a:r>
              <a:endParaRPr lang="en-US" sz="1200" dirty="0">
                <a:latin typeface="Times New Roman" panose="02020603050405020304" pitchFamily="18" charset="0"/>
                <a:cs typeface="Times New Roman" panose="02020603050405020304" pitchFamily="18" charset="0"/>
              </a:endParaRPr>
            </a:p>
          </p:txBody>
        </p:sp>
        <p:sp>
          <p:nvSpPr>
            <p:cNvPr id="59" name="Title 1"/>
            <p:cNvSpPr txBox="1">
              <a:spLocks/>
            </p:cNvSpPr>
            <p:nvPr/>
          </p:nvSpPr>
          <p:spPr>
            <a:xfrm>
              <a:off x="8132039" y="5044954"/>
              <a:ext cx="871921" cy="3340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dirty="0" smtClean="0">
                  <a:latin typeface="Times New Roman" panose="02020603050405020304" pitchFamily="18" charset="0"/>
                  <a:cs typeface="Times New Roman" panose="02020603050405020304" pitchFamily="18" charset="0"/>
                </a:rPr>
                <a:t>Escalated</a:t>
              </a:r>
              <a:endParaRPr lang="en-US" sz="1200" dirty="0">
                <a:latin typeface="Times New Roman" panose="02020603050405020304" pitchFamily="18" charset="0"/>
                <a:cs typeface="Times New Roman" panose="02020603050405020304" pitchFamily="18" charset="0"/>
              </a:endParaRPr>
            </a:p>
          </p:txBody>
        </p:sp>
        <p:sp>
          <p:nvSpPr>
            <p:cNvPr id="60" name="Left Bracket 59"/>
            <p:cNvSpPr/>
            <p:nvPr/>
          </p:nvSpPr>
          <p:spPr>
            <a:xfrm rot="5400000">
              <a:off x="6903231" y="4953069"/>
              <a:ext cx="48755" cy="824525"/>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61" name="Left Bracket 60"/>
            <p:cNvSpPr/>
            <p:nvPr/>
          </p:nvSpPr>
          <p:spPr>
            <a:xfrm rot="5400000">
              <a:off x="7766272" y="4926281"/>
              <a:ext cx="48755" cy="878101"/>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62" name="Left Bracket 61"/>
            <p:cNvSpPr/>
            <p:nvPr/>
          </p:nvSpPr>
          <p:spPr>
            <a:xfrm rot="5400000">
              <a:off x="8524632" y="5046022"/>
              <a:ext cx="48755" cy="63861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pic>
          <p:nvPicPr>
            <p:cNvPr id="63" name="Picture 12" descr="C:\Users\John\Desktop\Lizzie data\Western Blots\Expt 2013-24 June July 2014\stat3 livlysates tf and hcc.tif"/>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1404" t="17143" b="20519"/>
            <a:stretch/>
          </p:blipFill>
          <p:spPr bwMode="auto">
            <a:xfrm>
              <a:off x="5735259" y="5776297"/>
              <a:ext cx="3417005" cy="325041"/>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4" descr="C:\Users\John\Desktop\Lizzie data\Western Blots\Expt 2013-24 June July 2014\pstat3 liv lysates.tif"/>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3437" t="37011" b="7085"/>
            <a:stretch/>
          </p:blipFill>
          <p:spPr bwMode="auto">
            <a:xfrm>
              <a:off x="5863569" y="5433672"/>
              <a:ext cx="3221813" cy="312317"/>
            </a:xfrm>
            <a:prstGeom prst="rect">
              <a:avLst/>
            </a:prstGeom>
            <a:noFill/>
            <a:extLst>
              <a:ext uri="{909E8E84-426E-40DD-AFC4-6F175D3DCCD1}">
                <a14:hiddenFill xmlns:a14="http://schemas.microsoft.com/office/drawing/2010/main">
                  <a:solidFill>
                    <a:srgbClr val="FFFFFF"/>
                  </a:solidFill>
                </a14:hiddenFill>
              </a:ext>
            </a:extLst>
          </p:spPr>
        </p:pic>
        <p:sp>
          <p:nvSpPr>
            <p:cNvPr id="65" name="Rectangle 64"/>
            <p:cNvSpPr/>
            <p:nvPr/>
          </p:nvSpPr>
          <p:spPr>
            <a:xfrm>
              <a:off x="8924457" y="3857541"/>
              <a:ext cx="321849" cy="23229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a:latin typeface="Times New Roman" panose="02020603050405020304" pitchFamily="18" charset="0"/>
                <a:cs typeface="Times New Roman" panose="02020603050405020304" pitchFamily="18" charset="0"/>
              </a:endParaRPr>
            </a:p>
          </p:txBody>
        </p:sp>
        <p:sp>
          <p:nvSpPr>
            <p:cNvPr id="66" name="Title 1"/>
            <p:cNvSpPr txBox="1">
              <a:spLocks/>
            </p:cNvSpPr>
            <p:nvPr/>
          </p:nvSpPr>
          <p:spPr>
            <a:xfrm>
              <a:off x="5912604" y="5044954"/>
              <a:ext cx="713390" cy="33407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Control </a:t>
              </a:r>
              <a:endParaRPr lang="en-US" sz="1200" dirty="0">
                <a:latin typeface="Times New Roman" panose="02020603050405020304" pitchFamily="18" charset="0"/>
                <a:cs typeface="Times New Roman" panose="02020603050405020304" pitchFamily="18" charset="0"/>
              </a:endParaRPr>
            </a:p>
          </p:txBody>
        </p:sp>
        <p:sp>
          <p:nvSpPr>
            <p:cNvPr id="67" name="Left Bracket 66"/>
            <p:cNvSpPr/>
            <p:nvPr/>
          </p:nvSpPr>
          <p:spPr>
            <a:xfrm rot="5400000">
              <a:off x="6197288" y="5104153"/>
              <a:ext cx="81261" cy="55485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68" name="Rectangle 67"/>
            <p:cNvSpPr/>
            <p:nvPr/>
          </p:nvSpPr>
          <p:spPr>
            <a:xfrm>
              <a:off x="5541720" y="3910952"/>
              <a:ext cx="321849" cy="23229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a:latin typeface="Times New Roman" panose="02020603050405020304" pitchFamily="18" charset="0"/>
                <a:cs typeface="Times New Roman" panose="02020603050405020304" pitchFamily="18" charset="0"/>
              </a:endParaRPr>
            </a:p>
          </p:txBody>
        </p:sp>
        <p:sp>
          <p:nvSpPr>
            <p:cNvPr id="69" name="Title 1"/>
            <p:cNvSpPr txBox="1">
              <a:spLocks/>
            </p:cNvSpPr>
            <p:nvPr/>
          </p:nvSpPr>
          <p:spPr>
            <a:xfrm>
              <a:off x="4781220" y="4126852"/>
              <a:ext cx="1121832" cy="31326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P-STAT3</a:t>
              </a:r>
              <a:endParaRPr lang="en-US" sz="1200" dirty="0">
                <a:latin typeface="Times New Roman" panose="02020603050405020304" pitchFamily="18" charset="0"/>
                <a:cs typeface="Times New Roman" panose="02020603050405020304" pitchFamily="18" charset="0"/>
              </a:endParaRPr>
            </a:p>
          </p:txBody>
        </p:sp>
        <p:sp>
          <p:nvSpPr>
            <p:cNvPr id="70" name="Title 1"/>
            <p:cNvSpPr txBox="1">
              <a:spLocks/>
            </p:cNvSpPr>
            <p:nvPr/>
          </p:nvSpPr>
          <p:spPr>
            <a:xfrm>
              <a:off x="4781220" y="4431652"/>
              <a:ext cx="1121832" cy="31326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STAT3</a:t>
              </a:r>
              <a:endParaRPr lang="en-US" sz="1200" dirty="0">
                <a:latin typeface="Times New Roman" panose="02020603050405020304" pitchFamily="18" charset="0"/>
                <a:cs typeface="Times New Roman" panose="02020603050405020304" pitchFamily="18" charset="0"/>
              </a:endParaRPr>
            </a:p>
          </p:txBody>
        </p:sp>
        <p:sp>
          <p:nvSpPr>
            <p:cNvPr id="71" name="Title 1"/>
            <p:cNvSpPr txBox="1">
              <a:spLocks/>
            </p:cNvSpPr>
            <p:nvPr/>
          </p:nvSpPr>
          <p:spPr>
            <a:xfrm>
              <a:off x="4938281" y="5442226"/>
              <a:ext cx="951186" cy="3340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P-STAT3</a:t>
              </a:r>
              <a:endParaRPr lang="en-US" sz="1200" dirty="0">
                <a:latin typeface="Times New Roman" panose="02020603050405020304" pitchFamily="18" charset="0"/>
                <a:cs typeface="Times New Roman" panose="02020603050405020304" pitchFamily="18" charset="0"/>
              </a:endParaRPr>
            </a:p>
          </p:txBody>
        </p:sp>
        <p:sp>
          <p:nvSpPr>
            <p:cNvPr id="72" name="Title 1"/>
            <p:cNvSpPr txBox="1">
              <a:spLocks/>
            </p:cNvSpPr>
            <p:nvPr/>
          </p:nvSpPr>
          <p:spPr>
            <a:xfrm>
              <a:off x="4938281" y="5767268"/>
              <a:ext cx="951186" cy="3340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STAT3</a:t>
              </a:r>
              <a:endParaRPr lang="en-US" sz="1200" dirty="0">
                <a:latin typeface="Times New Roman" panose="02020603050405020304" pitchFamily="18" charset="0"/>
                <a:cs typeface="Times New Roman" panose="02020603050405020304" pitchFamily="18" charset="0"/>
              </a:endParaRPr>
            </a:p>
          </p:txBody>
        </p:sp>
      </p:grpSp>
      <p:sp>
        <p:nvSpPr>
          <p:cNvPr id="77" name="Subtitle 2"/>
          <p:cNvSpPr txBox="1">
            <a:spLocks/>
          </p:cNvSpPr>
          <p:nvPr/>
        </p:nvSpPr>
        <p:spPr>
          <a:xfrm>
            <a:off x="94839" y="69326"/>
            <a:ext cx="3816761" cy="41058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Times New Roman" panose="02020603050405020304" pitchFamily="18" charset="0"/>
                <a:ea typeface="+mn-ea"/>
                <a:cs typeface="Times New Roman" panose="02020603050405020304" pitchFamily="18"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dirty="0" smtClean="0"/>
              <a:t>Supplementary Figure S5</a:t>
            </a:r>
            <a:endParaRPr lang="en-US" sz="2000" dirty="0"/>
          </a:p>
        </p:txBody>
      </p:sp>
      <p:pic>
        <p:nvPicPr>
          <p:cNvPr id="73" name="Picture 2" descr="C:\Users\John\Desktop\Lizzie data\Western Blots\Expt 2013-24 June July 2014\P-Tyr actin 2013-24 - old blot.ti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91077" y="6732266"/>
            <a:ext cx="3082873" cy="248898"/>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p:cNvPicPr>
            <a:picLocks noChangeAspect="1"/>
          </p:cNvPicPr>
          <p:nvPr/>
        </p:nvPicPr>
        <p:blipFill rotWithShape="1">
          <a:blip r:embed="rId12" cstate="print">
            <a:extLst>
              <a:ext uri="{28A0092B-C50C-407E-A947-70E740481C1C}">
                <a14:useLocalDpi xmlns:a14="http://schemas.microsoft.com/office/drawing/2010/main" val="0"/>
              </a:ext>
            </a:extLst>
          </a:blip>
          <a:srcRect l="53028" t="13400" r="5034" b="83267"/>
          <a:stretch/>
        </p:blipFill>
        <p:spPr>
          <a:xfrm>
            <a:off x="1162698" y="6392706"/>
            <a:ext cx="2908709" cy="319048"/>
          </a:xfrm>
          <a:prstGeom prst="rect">
            <a:avLst/>
          </a:prstGeom>
        </p:spPr>
      </p:pic>
      <p:sp>
        <p:nvSpPr>
          <p:cNvPr id="82" name="TextBox 81"/>
          <p:cNvSpPr txBox="1"/>
          <p:nvPr/>
        </p:nvSpPr>
        <p:spPr>
          <a:xfrm>
            <a:off x="292259" y="5817288"/>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D</a:t>
            </a:r>
          </a:p>
        </p:txBody>
      </p:sp>
      <p:sp>
        <p:nvSpPr>
          <p:cNvPr id="83" name="Title 1"/>
          <p:cNvSpPr txBox="1">
            <a:spLocks/>
          </p:cNvSpPr>
          <p:nvPr/>
        </p:nvSpPr>
        <p:spPr>
          <a:xfrm>
            <a:off x="1224119" y="6001954"/>
            <a:ext cx="754013" cy="3600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Control </a:t>
            </a:r>
            <a:endParaRPr lang="en-US" sz="1200" dirty="0">
              <a:latin typeface="Times New Roman" panose="02020603050405020304" pitchFamily="18" charset="0"/>
              <a:cs typeface="Times New Roman" panose="02020603050405020304" pitchFamily="18" charset="0"/>
            </a:endParaRPr>
          </a:p>
        </p:txBody>
      </p:sp>
      <p:sp>
        <p:nvSpPr>
          <p:cNvPr id="84" name="Title 1"/>
          <p:cNvSpPr txBox="1">
            <a:spLocks/>
          </p:cNvSpPr>
          <p:nvPr/>
        </p:nvSpPr>
        <p:spPr>
          <a:xfrm>
            <a:off x="1823357" y="6001954"/>
            <a:ext cx="823363" cy="36007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Sensitive</a:t>
            </a:r>
            <a:endParaRPr lang="en-US" sz="1200" dirty="0">
              <a:latin typeface="Times New Roman" panose="02020603050405020304" pitchFamily="18" charset="0"/>
              <a:cs typeface="Times New Roman" panose="02020603050405020304" pitchFamily="18" charset="0"/>
            </a:endParaRPr>
          </a:p>
        </p:txBody>
      </p:sp>
      <p:sp>
        <p:nvSpPr>
          <p:cNvPr id="85" name="Title 1"/>
          <p:cNvSpPr txBox="1">
            <a:spLocks/>
          </p:cNvSpPr>
          <p:nvPr/>
        </p:nvSpPr>
        <p:spPr>
          <a:xfrm>
            <a:off x="2553462" y="6001954"/>
            <a:ext cx="761806" cy="3600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dirty="0" smtClean="0">
                <a:latin typeface="Times New Roman" panose="02020603050405020304" pitchFamily="18" charset="0"/>
                <a:cs typeface="Times New Roman" panose="02020603050405020304" pitchFamily="18" charset="0"/>
              </a:rPr>
              <a:t>Resistant</a:t>
            </a:r>
            <a:endParaRPr lang="en-US" sz="1200" dirty="0">
              <a:latin typeface="Times New Roman" panose="02020603050405020304" pitchFamily="18" charset="0"/>
              <a:cs typeface="Times New Roman" panose="02020603050405020304" pitchFamily="18" charset="0"/>
            </a:endParaRPr>
          </a:p>
        </p:txBody>
      </p:sp>
      <p:sp>
        <p:nvSpPr>
          <p:cNvPr id="86" name="Title 1"/>
          <p:cNvSpPr txBox="1">
            <a:spLocks/>
          </p:cNvSpPr>
          <p:nvPr/>
        </p:nvSpPr>
        <p:spPr>
          <a:xfrm>
            <a:off x="3161648" y="6001954"/>
            <a:ext cx="1027239" cy="3600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200" dirty="0" smtClean="0">
                <a:latin typeface="Times New Roman" panose="02020603050405020304" pitchFamily="18" charset="0"/>
                <a:cs typeface="Times New Roman" panose="02020603050405020304" pitchFamily="18" charset="0"/>
              </a:rPr>
              <a:t>Escalated</a:t>
            </a:r>
            <a:endParaRPr lang="en-US" sz="1200" dirty="0">
              <a:latin typeface="Times New Roman" panose="02020603050405020304" pitchFamily="18" charset="0"/>
              <a:cs typeface="Times New Roman" panose="02020603050405020304" pitchFamily="18" charset="0"/>
            </a:endParaRPr>
          </a:p>
        </p:txBody>
      </p:sp>
      <p:sp>
        <p:nvSpPr>
          <p:cNvPr id="88" name="Left Bracket 87"/>
          <p:cNvSpPr/>
          <p:nvPr/>
        </p:nvSpPr>
        <p:spPr>
          <a:xfrm rot="5400000">
            <a:off x="2190410" y="5990187"/>
            <a:ext cx="74140" cy="7309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104" name="Left Bracket 103"/>
          <p:cNvSpPr/>
          <p:nvPr/>
        </p:nvSpPr>
        <p:spPr>
          <a:xfrm rot="5400000">
            <a:off x="2951105" y="5970654"/>
            <a:ext cx="74141" cy="76997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115" name="Left Bracket 114"/>
          <p:cNvSpPr/>
          <p:nvPr/>
        </p:nvSpPr>
        <p:spPr>
          <a:xfrm rot="5400000">
            <a:off x="3616464" y="6080029"/>
            <a:ext cx="45719" cy="522799"/>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116" name="Rectangle 115"/>
          <p:cNvSpPr/>
          <p:nvPr/>
        </p:nvSpPr>
        <p:spPr>
          <a:xfrm>
            <a:off x="3993575" y="6269474"/>
            <a:ext cx="450845" cy="1231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117" name="Rectangle 116"/>
          <p:cNvSpPr/>
          <p:nvPr/>
        </p:nvSpPr>
        <p:spPr>
          <a:xfrm>
            <a:off x="829074" y="6219068"/>
            <a:ext cx="450845" cy="1231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sp>
        <p:nvSpPr>
          <p:cNvPr id="79" name="Title 1"/>
          <p:cNvSpPr txBox="1">
            <a:spLocks/>
          </p:cNvSpPr>
          <p:nvPr/>
        </p:nvSpPr>
        <p:spPr>
          <a:xfrm>
            <a:off x="427669" y="6430159"/>
            <a:ext cx="835990" cy="2083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CAIX</a:t>
            </a:r>
            <a:endParaRPr lang="en-US" sz="1200" dirty="0">
              <a:latin typeface="Times New Roman" panose="02020603050405020304" pitchFamily="18" charset="0"/>
              <a:cs typeface="Times New Roman" panose="02020603050405020304" pitchFamily="18" charset="0"/>
            </a:endParaRPr>
          </a:p>
        </p:txBody>
      </p:sp>
      <p:sp>
        <p:nvSpPr>
          <p:cNvPr id="81" name="Title 1"/>
          <p:cNvSpPr txBox="1">
            <a:spLocks/>
          </p:cNvSpPr>
          <p:nvPr/>
        </p:nvSpPr>
        <p:spPr>
          <a:xfrm>
            <a:off x="424879" y="6722890"/>
            <a:ext cx="835990" cy="2083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200" dirty="0" smtClean="0">
                <a:latin typeface="Times New Roman" panose="02020603050405020304" pitchFamily="18" charset="0"/>
                <a:cs typeface="Times New Roman" panose="02020603050405020304" pitchFamily="18" charset="0"/>
              </a:rPr>
              <a:t>Actin</a:t>
            </a:r>
            <a:endParaRPr lang="en-US" sz="1200" dirty="0">
              <a:latin typeface="Times New Roman" panose="02020603050405020304" pitchFamily="18" charset="0"/>
              <a:cs typeface="Times New Roman" panose="02020603050405020304" pitchFamily="18" charset="0"/>
            </a:endParaRPr>
          </a:p>
        </p:txBody>
      </p:sp>
      <p:sp>
        <p:nvSpPr>
          <p:cNvPr id="87" name="Left Bracket 86"/>
          <p:cNvSpPr/>
          <p:nvPr/>
        </p:nvSpPr>
        <p:spPr>
          <a:xfrm rot="5400000">
            <a:off x="1518948" y="6063276"/>
            <a:ext cx="74141" cy="58472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200">
              <a:latin typeface="Times New Roman" panose="02020603050405020304" pitchFamily="18" charset="0"/>
              <a:cs typeface="Times New Roman" panose="02020603050405020304" pitchFamily="18" charset="0"/>
            </a:endParaRPr>
          </a:p>
        </p:txBody>
      </p:sp>
      <p:pic>
        <p:nvPicPr>
          <p:cNvPr id="91" name="Picture 90"/>
          <p:cNvPicPr>
            <a:picLocks noChangeAspect="1"/>
          </p:cNvPicPr>
          <p:nvPr/>
        </p:nvPicPr>
        <p:blipFill rotWithShape="1">
          <a:blip r:embed="rId13" cstate="print">
            <a:extLst>
              <a:ext uri="{28A0092B-C50C-407E-A947-70E740481C1C}">
                <a14:useLocalDpi xmlns:a14="http://schemas.microsoft.com/office/drawing/2010/main" val="0"/>
              </a:ext>
            </a:extLst>
          </a:blip>
          <a:srcRect l="8393" t="15046" r="49189" b="81691"/>
          <a:stretch/>
        </p:blipFill>
        <p:spPr>
          <a:xfrm flipH="1">
            <a:off x="990972" y="1520525"/>
            <a:ext cx="2645970" cy="267332"/>
          </a:xfrm>
          <a:prstGeom prst="rect">
            <a:avLst/>
          </a:prstGeom>
        </p:spPr>
      </p:pic>
      <p:pic>
        <p:nvPicPr>
          <p:cNvPr id="92" name="Picture 91"/>
          <p:cNvPicPr>
            <a:picLocks noChangeAspect="1"/>
          </p:cNvPicPr>
          <p:nvPr/>
        </p:nvPicPr>
        <p:blipFill rotWithShape="1">
          <a:blip r:embed="rId14" cstate="print">
            <a:extLst>
              <a:ext uri="{28A0092B-C50C-407E-A947-70E740481C1C}">
                <a14:useLocalDpi xmlns:a14="http://schemas.microsoft.com/office/drawing/2010/main" val="0"/>
              </a:ext>
            </a:extLst>
          </a:blip>
          <a:srcRect l="9983" t="13993" r="50115" b="83137"/>
          <a:stretch/>
        </p:blipFill>
        <p:spPr>
          <a:xfrm flipH="1">
            <a:off x="985366" y="1266021"/>
            <a:ext cx="2489003" cy="235102"/>
          </a:xfrm>
          <a:prstGeom prst="rect">
            <a:avLst/>
          </a:prstGeom>
        </p:spPr>
      </p:pic>
      <p:sp>
        <p:nvSpPr>
          <p:cNvPr id="94" name="Title 1"/>
          <p:cNvSpPr txBox="1">
            <a:spLocks/>
          </p:cNvSpPr>
          <p:nvPr/>
        </p:nvSpPr>
        <p:spPr>
          <a:xfrm>
            <a:off x="1064830" y="885381"/>
            <a:ext cx="665686" cy="31789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smtClean="0">
                <a:latin typeface="Times New Roman" panose="02020603050405020304" pitchFamily="18" charset="0"/>
                <a:cs typeface="Times New Roman" panose="02020603050405020304" pitchFamily="18" charset="0"/>
              </a:rPr>
              <a:t>Control </a:t>
            </a:r>
            <a:endParaRPr lang="en-US" sz="1100" dirty="0">
              <a:latin typeface="Times New Roman" panose="02020603050405020304" pitchFamily="18" charset="0"/>
              <a:cs typeface="Times New Roman" panose="02020603050405020304" pitchFamily="18" charset="0"/>
            </a:endParaRPr>
          </a:p>
        </p:txBody>
      </p:sp>
      <p:sp>
        <p:nvSpPr>
          <p:cNvPr id="95" name="Title 1"/>
          <p:cNvSpPr txBox="1">
            <a:spLocks/>
          </p:cNvSpPr>
          <p:nvPr/>
        </p:nvSpPr>
        <p:spPr>
          <a:xfrm>
            <a:off x="1593872" y="885381"/>
            <a:ext cx="726912" cy="31789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smtClean="0">
                <a:latin typeface="Times New Roman" panose="02020603050405020304" pitchFamily="18" charset="0"/>
                <a:cs typeface="Times New Roman" panose="02020603050405020304" pitchFamily="18" charset="0"/>
              </a:rPr>
              <a:t>Sensitive</a:t>
            </a:r>
            <a:endParaRPr lang="en-US" sz="1100" dirty="0">
              <a:latin typeface="Times New Roman" panose="02020603050405020304" pitchFamily="18" charset="0"/>
              <a:cs typeface="Times New Roman" panose="02020603050405020304" pitchFamily="18" charset="0"/>
            </a:endParaRPr>
          </a:p>
        </p:txBody>
      </p:sp>
      <p:sp>
        <p:nvSpPr>
          <p:cNvPr id="96" name="Title 1"/>
          <p:cNvSpPr txBox="1">
            <a:spLocks/>
          </p:cNvSpPr>
          <p:nvPr/>
        </p:nvSpPr>
        <p:spPr>
          <a:xfrm>
            <a:off x="2229867" y="899814"/>
            <a:ext cx="775063" cy="31789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smtClean="0">
                <a:latin typeface="Times New Roman" panose="02020603050405020304" pitchFamily="18" charset="0"/>
                <a:cs typeface="Times New Roman" panose="02020603050405020304" pitchFamily="18" charset="0"/>
              </a:rPr>
              <a:t>Resistant</a:t>
            </a:r>
            <a:endParaRPr lang="en-US" sz="1100" dirty="0">
              <a:latin typeface="Times New Roman" panose="02020603050405020304" pitchFamily="18" charset="0"/>
              <a:cs typeface="Times New Roman" panose="02020603050405020304" pitchFamily="18" charset="0"/>
            </a:endParaRPr>
          </a:p>
        </p:txBody>
      </p:sp>
      <p:sp>
        <p:nvSpPr>
          <p:cNvPr id="97" name="Title 1"/>
          <p:cNvSpPr txBox="1">
            <a:spLocks/>
          </p:cNvSpPr>
          <p:nvPr/>
        </p:nvSpPr>
        <p:spPr>
          <a:xfrm>
            <a:off x="2775391" y="885381"/>
            <a:ext cx="906905" cy="31789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100" dirty="0" smtClean="0">
                <a:latin typeface="Times New Roman" panose="02020603050405020304" pitchFamily="18" charset="0"/>
                <a:cs typeface="Times New Roman" panose="02020603050405020304" pitchFamily="18" charset="0"/>
              </a:rPr>
              <a:t>Escalated</a:t>
            </a:r>
            <a:endParaRPr lang="en-US" sz="1100" dirty="0">
              <a:latin typeface="Times New Roman" panose="02020603050405020304" pitchFamily="18" charset="0"/>
              <a:cs typeface="Times New Roman" panose="02020603050405020304" pitchFamily="18" charset="0"/>
            </a:endParaRPr>
          </a:p>
        </p:txBody>
      </p:sp>
      <p:sp>
        <p:nvSpPr>
          <p:cNvPr id="98" name="Left Bracket 97"/>
          <p:cNvSpPr/>
          <p:nvPr/>
        </p:nvSpPr>
        <p:spPr>
          <a:xfrm rot="5400000">
            <a:off x="1325122" y="939520"/>
            <a:ext cx="65456" cy="516224"/>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
        <p:nvSpPr>
          <p:cNvPr id="99" name="Left Bracket 98"/>
          <p:cNvSpPr/>
          <p:nvPr/>
        </p:nvSpPr>
        <p:spPr>
          <a:xfrm rot="5400000">
            <a:off x="1917927" y="874993"/>
            <a:ext cx="65455" cy="64528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
        <p:nvSpPr>
          <p:cNvPr id="100" name="Left Bracket 99"/>
          <p:cNvSpPr/>
          <p:nvPr/>
        </p:nvSpPr>
        <p:spPr>
          <a:xfrm rot="5400000">
            <a:off x="2589512" y="857748"/>
            <a:ext cx="65456" cy="679773"/>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
        <p:nvSpPr>
          <p:cNvPr id="101" name="Left Bracket 100"/>
          <p:cNvSpPr/>
          <p:nvPr/>
        </p:nvSpPr>
        <p:spPr>
          <a:xfrm rot="5400000">
            <a:off x="3176928" y="954311"/>
            <a:ext cx="40363" cy="461557"/>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
        <p:nvSpPr>
          <p:cNvPr id="89" name="Rectangle 88"/>
          <p:cNvSpPr/>
          <p:nvPr/>
        </p:nvSpPr>
        <p:spPr>
          <a:xfrm>
            <a:off x="658178" y="1264470"/>
            <a:ext cx="406880" cy="10074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
        <p:nvSpPr>
          <p:cNvPr id="106" name="Title 1"/>
          <p:cNvSpPr txBox="1">
            <a:spLocks/>
          </p:cNvSpPr>
          <p:nvPr/>
        </p:nvSpPr>
        <p:spPr>
          <a:xfrm>
            <a:off x="235832" y="1217711"/>
            <a:ext cx="897511" cy="42006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100" dirty="0" smtClean="0">
                <a:latin typeface="Times New Roman" panose="02020603050405020304" pitchFamily="18" charset="0"/>
                <a:cs typeface="Times New Roman" panose="02020603050405020304" pitchFamily="18" charset="0"/>
              </a:rPr>
              <a:t>P-PDGFR</a:t>
            </a:r>
            <a:r>
              <a:rPr lang="el-GR" sz="1100" dirty="0" smtClean="0">
                <a:latin typeface="Times New Roman" panose="02020603050405020304" pitchFamily="18" charset="0"/>
                <a:cs typeface="Times New Roman" panose="02020603050405020304" pitchFamily="18" charset="0"/>
              </a:rPr>
              <a:t>β</a:t>
            </a:r>
            <a:endParaRPr lang="en-US" sz="1100" dirty="0">
              <a:latin typeface="Times New Roman" panose="02020603050405020304" pitchFamily="18" charset="0"/>
              <a:cs typeface="Times New Roman" panose="02020603050405020304" pitchFamily="18" charset="0"/>
            </a:endParaRPr>
          </a:p>
        </p:txBody>
      </p:sp>
      <p:sp>
        <p:nvSpPr>
          <p:cNvPr id="109" name="Title 1"/>
          <p:cNvSpPr txBox="1">
            <a:spLocks/>
          </p:cNvSpPr>
          <p:nvPr/>
        </p:nvSpPr>
        <p:spPr>
          <a:xfrm>
            <a:off x="313588" y="1471461"/>
            <a:ext cx="807129" cy="36545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100" dirty="0" smtClean="0">
                <a:latin typeface="Times New Roman" panose="02020603050405020304" pitchFamily="18" charset="0"/>
                <a:cs typeface="Times New Roman" panose="02020603050405020304" pitchFamily="18" charset="0"/>
              </a:rPr>
              <a:t>PDGFR</a:t>
            </a:r>
            <a:r>
              <a:rPr lang="el-GR" sz="1100" dirty="0" smtClean="0">
                <a:latin typeface="Times New Roman" panose="02020603050405020304" pitchFamily="18" charset="0"/>
                <a:cs typeface="Times New Roman" panose="02020603050405020304" pitchFamily="18" charset="0"/>
              </a:rPr>
              <a:t>β</a:t>
            </a:r>
            <a:endParaRPr lang="en-US" sz="1100" dirty="0">
              <a:latin typeface="Times New Roman" panose="02020603050405020304" pitchFamily="18" charset="0"/>
              <a:cs typeface="Times New Roman" panose="02020603050405020304" pitchFamily="18" charset="0"/>
            </a:endParaRPr>
          </a:p>
        </p:txBody>
      </p:sp>
      <p:sp>
        <p:nvSpPr>
          <p:cNvPr id="118" name="Title 1"/>
          <p:cNvSpPr txBox="1">
            <a:spLocks/>
          </p:cNvSpPr>
          <p:nvPr/>
        </p:nvSpPr>
        <p:spPr>
          <a:xfrm>
            <a:off x="1015385" y="614022"/>
            <a:ext cx="2403654" cy="2713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smtClean="0">
                <a:latin typeface="Times New Roman" panose="02020603050405020304" pitchFamily="18" charset="0"/>
                <a:cs typeface="Times New Roman" panose="02020603050405020304" pitchFamily="18" charset="0"/>
              </a:rPr>
              <a:t>Tumor Lysates</a:t>
            </a:r>
            <a:endParaRPr lang="en-US" sz="1400" b="1" dirty="0">
              <a:latin typeface="Times New Roman" panose="02020603050405020304" pitchFamily="18" charset="0"/>
              <a:cs typeface="Times New Roman" panose="02020603050405020304" pitchFamily="18" charset="0"/>
            </a:endParaRPr>
          </a:p>
        </p:txBody>
      </p:sp>
      <p:sp>
        <p:nvSpPr>
          <p:cNvPr id="119" name="Title 1"/>
          <p:cNvSpPr txBox="1">
            <a:spLocks/>
          </p:cNvSpPr>
          <p:nvPr/>
        </p:nvSpPr>
        <p:spPr>
          <a:xfrm>
            <a:off x="1241819" y="5811574"/>
            <a:ext cx="2722586" cy="3073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400" b="1" dirty="0" smtClean="0">
                <a:latin typeface="Times New Roman" panose="02020603050405020304" pitchFamily="18" charset="0"/>
                <a:cs typeface="Times New Roman" panose="02020603050405020304" pitchFamily="18" charset="0"/>
              </a:rPr>
              <a:t>Tumor Lysates</a:t>
            </a:r>
            <a:endParaRPr lang="en-US" sz="1400" b="1" dirty="0">
              <a:latin typeface="Times New Roman" panose="02020603050405020304" pitchFamily="18" charset="0"/>
              <a:cs typeface="Times New Roman" panose="02020603050405020304" pitchFamily="18" charset="0"/>
            </a:endParaRPr>
          </a:p>
        </p:txBody>
      </p:sp>
      <p:graphicFrame>
        <p:nvGraphicFramePr>
          <p:cNvPr id="120" name="Chart 119"/>
          <p:cNvGraphicFramePr>
            <a:graphicFrameLocks/>
          </p:cNvGraphicFramePr>
          <p:nvPr>
            <p:extLst>
              <p:ext uri="{D42A27DB-BD31-4B8C-83A1-F6EECF244321}">
                <p14:modId xmlns:p14="http://schemas.microsoft.com/office/powerpoint/2010/main" val="53781883"/>
              </p:ext>
            </p:extLst>
          </p:nvPr>
        </p:nvGraphicFramePr>
        <p:xfrm>
          <a:off x="3797744" y="614023"/>
          <a:ext cx="2824406" cy="2172588"/>
        </p:xfrm>
        <a:graphic>
          <a:graphicData uri="http://schemas.openxmlformats.org/drawingml/2006/chart">
            <c:chart xmlns:c="http://schemas.openxmlformats.org/drawingml/2006/chart" xmlns:r="http://schemas.openxmlformats.org/officeDocument/2006/relationships" r:id="rId15"/>
          </a:graphicData>
        </a:graphic>
      </p:graphicFrame>
      <p:sp>
        <p:nvSpPr>
          <p:cNvPr id="121" name="TextBox 120"/>
          <p:cNvSpPr txBox="1"/>
          <p:nvPr/>
        </p:nvSpPr>
        <p:spPr>
          <a:xfrm>
            <a:off x="3675267" y="563542"/>
            <a:ext cx="351378"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B</a:t>
            </a:r>
          </a:p>
        </p:txBody>
      </p:sp>
      <p:sp>
        <p:nvSpPr>
          <p:cNvPr id="136" name="Title 1"/>
          <p:cNvSpPr txBox="1">
            <a:spLocks/>
          </p:cNvSpPr>
          <p:nvPr/>
        </p:nvSpPr>
        <p:spPr>
          <a:xfrm>
            <a:off x="344505" y="1705509"/>
            <a:ext cx="799993" cy="42336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100" dirty="0" smtClean="0">
                <a:latin typeface="Times New Roman" panose="02020603050405020304" pitchFamily="18" charset="0"/>
                <a:cs typeface="Times New Roman" panose="02020603050405020304" pitchFamily="18" charset="0"/>
              </a:rPr>
              <a:t>P-ERK</a:t>
            </a:r>
            <a:endParaRPr lang="en-US" sz="1100" dirty="0">
              <a:latin typeface="Times New Roman" panose="02020603050405020304" pitchFamily="18" charset="0"/>
              <a:cs typeface="Times New Roman" panose="02020603050405020304" pitchFamily="18" charset="0"/>
            </a:endParaRPr>
          </a:p>
        </p:txBody>
      </p:sp>
      <p:sp>
        <p:nvSpPr>
          <p:cNvPr id="137" name="Title 1"/>
          <p:cNvSpPr txBox="1">
            <a:spLocks/>
          </p:cNvSpPr>
          <p:nvPr/>
        </p:nvSpPr>
        <p:spPr>
          <a:xfrm>
            <a:off x="442389" y="1946458"/>
            <a:ext cx="718743" cy="41127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100" dirty="0" smtClean="0">
                <a:latin typeface="Times New Roman" panose="02020603050405020304" pitchFamily="18" charset="0"/>
                <a:cs typeface="Times New Roman" panose="02020603050405020304" pitchFamily="18" charset="0"/>
              </a:rPr>
              <a:t>ERK</a:t>
            </a:r>
            <a:endParaRPr lang="en-US" sz="1100" dirty="0">
              <a:latin typeface="Times New Roman" panose="02020603050405020304" pitchFamily="18" charset="0"/>
              <a:cs typeface="Times New Roman" panose="02020603050405020304" pitchFamily="18" charset="0"/>
            </a:endParaRPr>
          </a:p>
        </p:txBody>
      </p:sp>
      <p:sp>
        <p:nvSpPr>
          <p:cNvPr id="114" name="Rectangle 113"/>
          <p:cNvSpPr/>
          <p:nvPr/>
        </p:nvSpPr>
        <p:spPr>
          <a:xfrm>
            <a:off x="3461312" y="1260991"/>
            <a:ext cx="220983" cy="1154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1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714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latin typeface="Times New Roman" panose="02020603050405020304" pitchFamily="18" charset="0"/>
            <a:cs typeface="Times New Roman" panose="02020603050405020304" pitchFamily="18" charset="0"/>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67182</TotalTime>
  <Words>349</Words>
  <Application>Microsoft Office PowerPoint</Application>
  <PresentationFormat>Letter Paper (8.5x11 in)</PresentationFormat>
  <Paragraphs>138</Paragraphs>
  <Slides>6</Slides>
  <Notes>4</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6</vt:i4>
      </vt:variant>
    </vt:vector>
  </HeadingPairs>
  <TitlesOfParts>
    <vt:vector size="7" baseType="lpstr">
      <vt:lpstr>Office Theme</vt:lpstr>
      <vt:lpstr>Effects of declining sorafenib levels and dose on acquired reversible resistance and toxicity in hepatocellular carcinoma  Elizabeth A. Kuczynski, Christina R. Lee, Shan Man, Eric Chen, Robert S. Kerbel  SUPPLEMENTARY FIGURES S1-5</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Adaptive reduction in sorafenib exposure is associated with drug resistance in a preclinical model of hepatocellular carcinoma</dc:title>
  <dc:creator>John Adams</dc:creator>
  <cp:lastModifiedBy>Lizzie Kuczynski</cp:lastModifiedBy>
  <cp:revision>495</cp:revision>
  <cp:lastPrinted>2014-10-28T12:30:38Z</cp:lastPrinted>
  <dcterms:created xsi:type="dcterms:W3CDTF">2014-04-08T22:02:09Z</dcterms:created>
  <dcterms:modified xsi:type="dcterms:W3CDTF">2015-03-09T01:22:28Z</dcterms:modified>
</cp:coreProperties>
</file>