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2808" y="-33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08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94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378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37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124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483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94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08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26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85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69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50B1D-D129-4A0D-98F5-413E3D91F810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B72E0-E0F7-4346-BE87-17500C881B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434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309536" y="56456"/>
            <a:ext cx="6077894" cy="4798391"/>
            <a:chOff x="309536" y="654662"/>
            <a:chExt cx="6077894" cy="4798391"/>
          </a:xfrm>
        </p:grpSpPr>
        <p:sp>
          <p:nvSpPr>
            <p:cNvPr id="4" name="Textfeld 3"/>
            <p:cNvSpPr txBox="1"/>
            <p:nvPr/>
          </p:nvSpPr>
          <p:spPr>
            <a:xfrm>
              <a:off x="2166103" y="654662"/>
              <a:ext cx="2524537" cy="4616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b="1" dirty="0" err="1" smtClean="0"/>
                <a:t>Giessen</a:t>
              </a:r>
              <a:r>
                <a:rPr lang="de-DE" sz="1200" b="1" dirty="0"/>
                <a:t> </a:t>
              </a:r>
              <a:r>
                <a:rPr lang="de-DE" sz="1200" b="1" dirty="0" err="1" smtClean="0"/>
                <a:t>cohort</a:t>
              </a:r>
              <a:endParaRPr lang="de-DE" sz="1200" b="1" dirty="0" smtClean="0"/>
            </a:p>
            <a:p>
              <a:pPr algn="ctr"/>
              <a:r>
                <a:rPr lang="de-DE" sz="1200" dirty="0" err="1"/>
                <a:t>b</a:t>
              </a:r>
              <a:r>
                <a:rPr lang="de-DE" sz="1200" dirty="0" err="1" smtClean="0"/>
                <a:t>orn</a:t>
              </a:r>
              <a:r>
                <a:rPr lang="de-DE" sz="1200" dirty="0" smtClean="0"/>
                <a:t> in 2003, registered: 556 </a:t>
              </a:r>
              <a:r>
                <a:rPr lang="de-DE" sz="1200" dirty="0" err="1" smtClean="0"/>
                <a:t>persons</a:t>
              </a:r>
              <a:endParaRPr lang="de-DE" sz="1200" dirty="0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1922789" y="1280592"/>
              <a:ext cx="3013966" cy="4385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Contacted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by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letter</a:t>
              </a:r>
              <a:r>
                <a:rPr lang="de-DE" sz="1200" dirty="0" smtClean="0"/>
                <a:t>: n=452</a:t>
              </a:r>
            </a:p>
            <a:p>
              <a:pPr algn="ctr"/>
              <a:r>
                <a:rPr lang="de-DE" sz="1050" dirty="0" err="1" smtClean="0"/>
                <a:t>letters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returned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because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of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unknown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address</a:t>
              </a:r>
              <a:r>
                <a:rPr lang="de-DE" sz="1050" dirty="0" smtClean="0"/>
                <a:t>: n=17</a:t>
              </a:r>
              <a:endParaRPr lang="de-DE" sz="1050" dirty="0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2489671" y="1974793"/>
              <a:ext cx="1894237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Responded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to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letter</a:t>
              </a:r>
              <a:r>
                <a:rPr lang="de-DE" sz="1200" dirty="0" smtClean="0"/>
                <a:t>: n=176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050908" y="2648744"/>
              <a:ext cx="146585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appointment</a:t>
              </a:r>
              <a:r>
                <a:rPr lang="de-DE" sz="1200" dirty="0" smtClean="0"/>
                <a:t>: n=109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3662831" y="2648744"/>
              <a:ext cx="2546338" cy="13849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Excluded</a:t>
              </a:r>
              <a:r>
                <a:rPr lang="de-DE" sz="1200" dirty="0" smtClean="0"/>
                <a:t>: n=67</a:t>
              </a:r>
            </a:p>
            <a:p>
              <a:pPr algn="ctr"/>
              <a:r>
                <a:rPr lang="de-DE" sz="1200" dirty="0" err="1" smtClean="0"/>
                <a:t>Habitual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powered</a:t>
              </a:r>
              <a:r>
                <a:rPr lang="de-DE" sz="1200" dirty="0" smtClean="0"/>
                <a:t> toothbrushing </a:t>
              </a:r>
            </a:p>
            <a:p>
              <a:pPr algn="ctr"/>
              <a:r>
                <a:rPr lang="de-DE" sz="1200" dirty="0" err="1" smtClean="0"/>
                <a:t>and</a:t>
              </a:r>
              <a:r>
                <a:rPr lang="de-DE" sz="1200" dirty="0" smtClean="0"/>
                <a:t>/</a:t>
              </a:r>
              <a:r>
                <a:rPr lang="de-DE" sz="1200" dirty="0" err="1" smtClean="0"/>
                <a:t>or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current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orthodontic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treatment</a:t>
              </a:r>
              <a:endParaRPr lang="de-DE" sz="1200" dirty="0" smtClean="0"/>
            </a:p>
            <a:p>
              <a:pPr algn="ctr"/>
              <a:r>
                <a:rPr lang="de-DE" sz="1200" dirty="0" smtClean="0"/>
                <a:t>n=43</a:t>
              </a:r>
            </a:p>
            <a:p>
              <a:pPr algn="ctr"/>
              <a:r>
                <a:rPr lang="de-DE" sz="1200" dirty="0" err="1" smtClean="0"/>
                <a:t>No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longer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available</a:t>
              </a:r>
              <a:r>
                <a:rPr lang="de-DE" sz="1200" dirty="0" smtClean="0"/>
                <a:t> after </a:t>
              </a:r>
              <a:r>
                <a:rPr lang="de-DE" sz="1200" dirty="0" err="1" smtClean="0"/>
                <a:t>first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contact</a:t>
              </a:r>
              <a:r>
                <a:rPr lang="de-DE" sz="1200" dirty="0" smtClean="0"/>
                <a:t> </a:t>
              </a:r>
            </a:p>
            <a:p>
              <a:pPr algn="ctr"/>
              <a:r>
                <a:rPr lang="de-DE" sz="1200" dirty="0" err="1" smtClean="0"/>
                <a:t>and</a:t>
              </a:r>
              <a:r>
                <a:rPr lang="de-DE" sz="1200" dirty="0" smtClean="0"/>
                <a:t>/</a:t>
              </a:r>
              <a:r>
                <a:rPr lang="de-DE" sz="1200" dirty="0" err="1" smtClean="0"/>
                <a:t>or</a:t>
              </a:r>
              <a:r>
                <a:rPr lang="de-DE" sz="1200" dirty="0" smtClean="0"/>
                <a:t> not </a:t>
              </a:r>
              <a:r>
                <a:rPr lang="de-DE" sz="1200" dirty="0" err="1" smtClean="0"/>
                <a:t>interested</a:t>
              </a:r>
              <a:endParaRPr lang="de-DE" sz="1200" dirty="0" smtClean="0"/>
            </a:p>
            <a:p>
              <a:pPr algn="ctr"/>
              <a:r>
                <a:rPr lang="de-DE" sz="1200" dirty="0" smtClean="0"/>
                <a:t>N=24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05017" y="4304928"/>
              <a:ext cx="1184683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examined</a:t>
              </a:r>
              <a:r>
                <a:rPr lang="de-DE" sz="1200" dirty="0" smtClean="0"/>
                <a:t>: n=99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2463791" y="4304928"/>
              <a:ext cx="392363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missed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appointment</a:t>
              </a:r>
              <a:r>
                <a:rPr lang="de-DE" sz="1200" dirty="0" smtClean="0"/>
                <a:t>, </a:t>
              </a:r>
              <a:r>
                <a:rPr lang="de-DE" sz="1200" dirty="0" err="1" smtClean="0"/>
                <a:t>no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further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appointment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possible</a:t>
              </a:r>
              <a:r>
                <a:rPr lang="de-DE" sz="1200" dirty="0" smtClean="0"/>
                <a:t> n=10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09536" y="4837500"/>
              <a:ext cx="1992854" cy="6155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analyzed</a:t>
              </a:r>
              <a:r>
                <a:rPr lang="de-DE" sz="1200" dirty="0" smtClean="0"/>
                <a:t>: n=90</a:t>
              </a:r>
            </a:p>
            <a:p>
              <a:pPr algn="ctr"/>
              <a:r>
                <a:rPr lang="de-DE" sz="1100" dirty="0" err="1"/>
                <a:t>m</a:t>
              </a:r>
              <a:r>
                <a:rPr lang="de-DE" sz="1100" dirty="0" err="1" smtClean="0"/>
                <a:t>ore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than</a:t>
              </a:r>
              <a:r>
                <a:rPr lang="de-DE" sz="1100" dirty="0" smtClean="0"/>
                <a:t> 5% </a:t>
              </a:r>
              <a:r>
                <a:rPr lang="de-DE" sz="1100" dirty="0" err="1" smtClean="0"/>
                <a:t>of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brushing</a:t>
              </a:r>
              <a:r>
                <a:rPr lang="de-DE" sz="1100" dirty="0" smtClean="0"/>
                <a:t> time </a:t>
              </a:r>
            </a:p>
            <a:p>
              <a:pPr algn="ctr"/>
              <a:r>
                <a:rPr lang="de-DE" sz="1100" dirty="0" smtClean="0"/>
                <a:t>out </a:t>
              </a:r>
              <a:r>
                <a:rPr lang="de-DE" sz="1100" dirty="0" err="1" smtClean="0"/>
                <a:t>of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sight</a:t>
              </a:r>
              <a:r>
                <a:rPr lang="de-DE" sz="1100" dirty="0" smtClean="0"/>
                <a:t>: n=10</a:t>
              </a:r>
            </a:p>
          </p:txBody>
        </p:sp>
        <p:cxnSp>
          <p:nvCxnSpPr>
            <p:cNvPr id="13" name="Gerade Verbindung 12"/>
            <p:cNvCxnSpPr>
              <a:stCxn id="4" idx="2"/>
              <a:endCxn id="5" idx="0"/>
            </p:cNvCxnSpPr>
            <p:nvPr/>
          </p:nvCxnSpPr>
          <p:spPr>
            <a:xfrm>
              <a:off x="3428372" y="1116327"/>
              <a:ext cx="1400" cy="164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/>
          </p:nvCxnSpPr>
          <p:spPr>
            <a:xfrm>
              <a:off x="3424862" y="1719174"/>
              <a:ext cx="415" cy="2555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6" idx="1"/>
              <a:endCxn id="7" idx="0"/>
            </p:cNvCxnSpPr>
            <p:nvPr/>
          </p:nvCxnSpPr>
          <p:spPr>
            <a:xfrm rot="10800000" flipV="1">
              <a:off x="1783835" y="2113292"/>
              <a:ext cx="705837" cy="535451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winkelte Verbindung 34"/>
            <p:cNvCxnSpPr/>
            <p:nvPr/>
          </p:nvCxnSpPr>
          <p:spPr>
            <a:xfrm rot="10800000" flipH="1" flipV="1">
              <a:off x="4382975" y="2113292"/>
              <a:ext cx="705837" cy="535451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winkelte Verbindung 39"/>
            <p:cNvCxnSpPr>
              <a:stCxn id="7" idx="1"/>
            </p:cNvCxnSpPr>
            <p:nvPr/>
          </p:nvCxnSpPr>
          <p:spPr>
            <a:xfrm rot="10800000" flipV="1">
              <a:off x="836712" y="2787244"/>
              <a:ext cx="214196" cy="1517684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winkelte Verbindung 40"/>
            <p:cNvCxnSpPr/>
            <p:nvPr/>
          </p:nvCxnSpPr>
          <p:spPr>
            <a:xfrm rot="10800000" flipH="1" flipV="1">
              <a:off x="2524703" y="2779292"/>
              <a:ext cx="214196" cy="1517684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1124744" y="4581927"/>
              <a:ext cx="415" cy="2555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uppieren 43"/>
          <p:cNvGrpSpPr/>
          <p:nvPr/>
        </p:nvGrpSpPr>
        <p:grpSpPr>
          <a:xfrm>
            <a:off x="409226" y="5047939"/>
            <a:ext cx="6077894" cy="4798391"/>
            <a:chOff x="309536" y="654662"/>
            <a:chExt cx="6077894" cy="4798391"/>
          </a:xfrm>
        </p:grpSpPr>
        <p:sp>
          <p:nvSpPr>
            <p:cNvPr id="45" name="Textfeld 44"/>
            <p:cNvSpPr txBox="1"/>
            <p:nvPr/>
          </p:nvSpPr>
          <p:spPr>
            <a:xfrm>
              <a:off x="2166103" y="654662"/>
              <a:ext cx="2524537" cy="4616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b="1" dirty="0" smtClean="0"/>
                <a:t>Marburg </a:t>
              </a:r>
              <a:r>
                <a:rPr lang="de-DE" sz="1200" b="1" dirty="0" err="1" smtClean="0"/>
                <a:t>cohort</a:t>
              </a:r>
              <a:endParaRPr lang="de-DE" sz="1200" b="1" dirty="0" smtClean="0"/>
            </a:p>
            <a:p>
              <a:pPr algn="ctr"/>
              <a:r>
                <a:rPr lang="de-DE" sz="1200" dirty="0" err="1"/>
                <a:t>b</a:t>
              </a:r>
              <a:r>
                <a:rPr lang="de-DE" sz="1200" dirty="0" err="1" smtClean="0"/>
                <a:t>orn</a:t>
              </a:r>
              <a:r>
                <a:rPr lang="de-DE" sz="1200" dirty="0" smtClean="0"/>
                <a:t> in 2003, registered: 506 </a:t>
              </a:r>
              <a:r>
                <a:rPr lang="de-DE" sz="1200" dirty="0" err="1" smtClean="0"/>
                <a:t>persons</a:t>
              </a:r>
              <a:endParaRPr lang="de-DE" sz="1200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1888325" y="1280592"/>
              <a:ext cx="3082895" cy="4385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Contacted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by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letter</a:t>
              </a:r>
              <a:r>
                <a:rPr lang="de-DE" sz="1200" dirty="0" smtClean="0"/>
                <a:t>: n=506</a:t>
              </a:r>
            </a:p>
            <a:p>
              <a:pPr algn="ctr"/>
              <a:r>
                <a:rPr lang="de-DE" sz="1050" dirty="0" err="1" smtClean="0"/>
                <a:t>letters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returned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because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of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unknown</a:t>
              </a:r>
              <a:r>
                <a:rPr lang="de-DE" sz="1050" dirty="0" smtClean="0"/>
                <a:t> </a:t>
              </a:r>
              <a:r>
                <a:rPr lang="de-DE" sz="1050" dirty="0" err="1" smtClean="0"/>
                <a:t>address</a:t>
              </a:r>
              <a:r>
                <a:rPr lang="de-DE" sz="1050" dirty="0" smtClean="0"/>
                <a:t>: n=19</a:t>
              </a:r>
              <a:endParaRPr lang="de-DE" sz="1050" dirty="0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2489672" y="1974793"/>
              <a:ext cx="1894237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Responded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to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letter</a:t>
              </a:r>
              <a:r>
                <a:rPr lang="de-DE" sz="1200" dirty="0" smtClean="0"/>
                <a:t>: n=159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1050908" y="2648744"/>
              <a:ext cx="146585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appointment</a:t>
              </a:r>
              <a:r>
                <a:rPr lang="de-DE" sz="1200" dirty="0" smtClean="0"/>
                <a:t>: n=104</a:t>
              </a: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3662831" y="2648744"/>
              <a:ext cx="2546338" cy="13849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Excluded</a:t>
              </a:r>
              <a:r>
                <a:rPr lang="de-DE" sz="1200" dirty="0" smtClean="0"/>
                <a:t>: n=55</a:t>
              </a:r>
            </a:p>
            <a:p>
              <a:pPr algn="ctr"/>
              <a:r>
                <a:rPr lang="de-DE" sz="1200" dirty="0" err="1" smtClean="0"/>
                <a:t>Habitual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powered</a:t>
              </a:r>
              <a:r>
                <a:rPr lang="de-DE" sz="1200" dirty="0" smtClean="0"/>
                <a:t> toothbrushing </a:t>
              </a:r>
            </a:p>
            <a:p>
              <a:pPr algn="ctr"/>
              <a:r>
                <a:rPr lang="de-DE" sz="1200" dirty="0" err="1" smtClean="0"/>
                <a:t>and</a:t>
              </a:r>
              <a:r>
                <a:rPr lang="de-DE" sz="1200" dirty="0" smtClean="0"/>
                <a:t>/</a:t>
              </a:r>
              <a:r>
                <a:rPr lang="de-DE" sz="1200" dirty="0" err="1" smtClean="0"/>
                <a:t>or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current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orthodontic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treatment</a:t>
              </a:r>
              <a:endParaRPr lang="de-DE" sz="1200" dirty="0" smtClean="0"/>
            </a:p>
            <a:p>
              <a:pPr algn="ctr"/>
              <a:r>
                <a:rPr lang="de-DE" sz="1200" dirty="0" smtClean="0"/>
                <a:t>n=31</a:t>
              </a:r>
            </a:p>
            <a:p>
              <a:pPr algn="ctr"/>
              <a:r>
                <a:rPr lang="de-DE" sz="1200" dirty="0" err="1" smtClean="0"/>
                <a:t>No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longer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available</a:t>
              </a:r>
              <a:r>
                <a:rPr lang="de-DE" sz="1200" dirty="0" smtClean="0"/>
                <a:t> after </a:t>
              </a:r>
              <a:r>
                <a:rPr lang="de-DE" sz="1200" dirty="0" err="1" smtClean="0"/>
                <a:t>first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contact</a:t>
              </a:r>
              <a:r>
                <a:rPr lang="de-DE" sz="1200" dirty="0" smtClean="0"/>
                <a:t> </a:t>
              </a:r>
            </a:p>
            <a:p>
              <a:pPr algn="ctr"/>
              <a:r>
                <a:rPr lang="de-DE" sz="1200" dirty="0" err="1" smtClean="0"/>
                <a:t>and</a:t>
              </a:r>
              <a:r>
                <a:rPr lang="de-DE" sz="1200" dirty="0" smtClean="0"/>
                <a:t>/</a:t>
              </a:r>
              <a:r>
                <a:rPr lang="de-DE" sz="1200" dirty="0" err="1" smtClean="0"/>
                <a:t>or</a:t>
              </a:r>
              <a:r>
                <a:rPr lang="de-DE" sz="1200" dirty="0" smtClean="0"/>
                <a:t> not </a:t>
              </a:r>
              <a:r>
                <a:rPr lang="de-DE" sz="1200" dirty="0" err="1" smtClean="0"/>
                <a:t>interested</a:t>
              </a:r>
              <a:endParaRPr lang="de-DE" sz="1200" dirty="0" smtClean="0"/>
            </a:p>
            <a:p>
              <a:pPr algn="ctr"/>
              <a:r>
                <a:rPr lang="de-DE" sz="1200" dirty="0" smtClean="0"/>
                <a:t>N=24</a:t>
              </a: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405017" y="4304928"/>
              <a:ext cx="1184683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examined</a:t>
              </a:r>
              <a:r>
                <a:rPr lang="de-DE" sz="1200" dirty="0" smtClean="0"/>
                <a:t>: n=90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2463791" y="4304928"/>
              <a:ext cx="392363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missed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appointment</a:t>
              </a:r>
              <a:r>
                <a:rPr lang="de-DE" sz="1200" dirty="0" smtClean="0"/>
                <a:t>, </a:t>
              </a:r>
              <a:r>
                <a:rPr lang="de-DE" sz="1200" dirty="0" err="1" smtClean="0"/>
                <a:t>no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further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appointment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possible</a:t>
              </a:r>
              <a:r>
                <a:rPr lang="de-DE" sz="1200" dirty="0" smtClean="0"/>
                <a:t> n=10</a:t>
              </a:r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309536" y="4837500"/>
              <a:ext cx="1992854" cy="6155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/>
                <a:t>analyzed</a:t>
              </a:r>
              <a:r>
                <a:rPr lang="de-DE" sz="1200" dirty="0" smtClean="0"/>
                <a:t>: n=84</a:t>
              </a:r>
            </a:p>
            <a:p>
              <a:pPr algn="ctr"/>
              <a:r>
                <a:rPr lang="de-DE" sz="1100" dirty="0" err="1"/>
                <a:t>m</a:t>
              </a:r>
              <a:r>
                <a:rPr lang="de-DE" sz="1100" dirty="0" err="1" smtClean="0"/>
                <a:t>ore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than</a:t>
              </a:r>
              <a:r>
                <a:rPr lang="de-DE" sz="1100" dirty="0" smtClean="0"/>
                <a:t> 5% </a:t>
              </a:r>
              <a:r>
                <a:rPr lang="de-DE" sz="1100" dirty="0" err="1" smtClean="0"/>
                <a:t>of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brushing</a:t>
              </a:r>
              <a:r>
                <a:rPr lang="de-DE" sz="1100" dirty="0" smtClean="0"/>
                <a:t> time </a:t>
              </a:r>
            </a:p>
            <a:p>
              <a:pPr algn="ctr"/>
              <a:r>
                <a:rPr lang="de-DE" sz="1100" dirty="0" smtClean="0"/>
                <a:t>out </a:t>
              </a:r>
              <a:r>
                <a:rPr lang="de-DE" sz="1100" dirty="0" err="1" smtClean="0"/>
                <a:t>of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sight</a:t>
              </a:r>
              <a:r>
                <a:rPr lang="de-DE" sz="1100" dirty="0" smtClean="0"/>
                <a:t>: n=6</a:t>
              </a:r>
            </a:p>
          </p:txBody>
        </p:sp>
        <p:cxnSp>
          <p:nvCxnSpPr>
            <p:cNvPr id="53" name="Gerade Verbindung 52"/>
            <p:cNvCxnSpPr>
              <a:stCxn id="45" idx="2"/>
              <a:endCxn id="46" idx="0"/>
            </p:cNvCxnSpPr>
            <p:nvPr/>
          </p:nvCxnSpPr>
          <p:spPr>
            <a:xfrm>
              <a:off x="3428372" y="1116327"/>
              <a:ext cx="1401" cy="164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/>
          </p:nvCxnSpPr>
          <p:spPr>
            <a:xfrm>
              <a:off x="3424862" y="1719174"/>
              <a:ext cx="415" cy="2555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winkelte Verbindung 54"/>
            <p:cNvCxnSpPr>
              <a:stCxn id="47" idx="1"/>
              <a:endCxn id="48" idx="0"/>
            </p:cNvCxnSpPr>
            <p:nvPr/>
          </p:nvCxnSpPr>
          <p:spPr>
            <a:xfrm rot="10800000" flipV="1">
              <a:off x="1783834" y="2113292"/>
              <a:ext cx="705838" cy="535451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winkelte Verbindung 55"/>
            <p:cNvCxnSpPr/>
            <p:nvPr/>
          </p:nvCxnSpPr>
          <p:spPr>
            <a:xfrm rot="10800000" flipH="1" flipV="1">
              <a:off x="4382975" y="2113292"/>
              <a:ext cx="705837" cy="535451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winkelte Verbindung 56"/>
            <p:cNvCxnSpPr>
              <a:stCxn id="48" idx="1"/>
            </p:cNvCxnSpPr>
            <p:nvPr/>
          </p:nvCxnSpPr>
          <p:spPr>
            <a:xfrm rot="10800000" flipV="1">
              <a:off x="836714" y="2787244"/>
              <a:ext cx="214194" cy="1517684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winkelte Verbindung 57"/>
            <p:cNvCxnSpPr/>
            <p:nvPr/>
          </p:nvCxnSpPr>
          <p:spPr>
            <a:xfrm rot="10800000" flipH="1" flipV="1">
              <a:off x="2524703" y="2779292"/>
              <a:ext cx="214196" cy="1517684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/>
          </p:nvCxnSpPr>
          <p:spPr>
            <a:xfrm>
              <a:off x="1124744" y="4581927"/>
              <a:ext cx="415" cy="2555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877533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A4-Papier (210x297 mm)</PresentationFormat>
  <Paragraphs>36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Deinzer, Renate</dc:creator>
  <cp:lastModifiedBy>Deinzer, Renate</cp:lastModifiedBy>
  <cp:revision>4</cp:revision>
  <dcterms:created xsi:type="dcterms:W3CDTF">2018-11-13T16:54:19Z</dcterms:created>
  <dcterms:modified xsi:type="dcterms:W3CDTF">2018-11-13T17:27:46Z</dcterms:modified>
</cp:coreProperties>
</file>