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595" y="341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\\djinn.ads.warwick.ac.uk\Shared109\Proteomics%20Projects\Hernandez_Juan\20180116_Ingel%20digest_paper\MQ_results\03_Carbamidometyl_variable\txt\Results\Cystein%20peptides_modif_pep_table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\\djinn.ads.warwick.ac.uk\Shared109\Proteomics%20Projects\Hernandez_Juan\20180116_Ingel%20digest_paper\MQ_results\01_standard%20search\txt\Results\03_peptides_Met_Cys_Miss_cleave_ok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E:\01_Warwick\12_Projects_Grants_Papers\00_In%20gel%20digestion%20protocol_2018_Proteomics\MQ_results\01_standard%20search\txt\Results\Fig2_summary_o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327638888888888"/>
          <c:y val="5.0925925925925923E-2"/>
          <c:w val="0.66032638888888895"/>
          <c:h val="0.81757728200641588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'[Cystein peptides_modif_pep_table.xlsx]Sheet2'!$E$1</c:f>
              <c:strCache>
                <c:ptCount val="1"/>
                <c:pt idx="0">
                  <c:v>% modified c peptides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'[Cystein peptides_modif_pep_table.xlsx]Sheet2'!$E$2:$E$7</c:f>
              <c:numCache>
                <c:formatCode>0.0</c:formatCode>
                <c:ptCount val="6"/>
                <c:pt idx="0">
                  <c:v>99.834029027115648</c:v>
                </c:pt>
                <c:pt idx="1">
                  <c:v>97.960119063359585</c:v>
                </c:pt>
                <c:pt idx="2">
                  <c:v>99.752724018284297</c:v>
                </c:pt>
                <c:pt idx="3">
                  <c:v>98.776066460137045</c:v>
                </c:pt>
                <c:pt idx="4">
                  <c:v>98.939245690183668</c:v>
                </c:pt>
                <c:pt idx="5">
                  <c:v>99.250173664710928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"/>
        <c:axId val="82444288"/>
        <c:axId val="82384768"/>
      </c:barChart>
      <c:lineChart>
        <c:grouping val="standard"/>
        <c:varyColors val="0"/>
        <c:ser>
          <c:idx val="0"/>
          <c:order val="0"/>
          <c:tx>
            <c:strRef>
              <c:f>'[Cystein peptides_modif_pep_table.xlsx]Sheet2'!$C$1</c:f>
              <c:strCache>
                <c:ptCount val="1"/>
                <c:pt idx="0">
                  <c:v>Total cysteine peptides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3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3.9687500000000001E-2"/>
                  <c:y val="-3.2407407407407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6458333333333375E-2"/>
                  <c:y val="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7638888888888971E-2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7638888888888888E-2"/>
                  <c:y val="-4.62962962962962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3229166666666747E-2"/>
                  <c:y val="9.25925925925917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10583333333333333"/>
                  <c:y val="-2.7777777777777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'[Cystein peptides_modif_pep_table.xlsx]Sheet2'!$D$2:$D$7</c:f>
                <c:numCache>
                  <c:formatCode>General</c:formatCode>
                  <c:ptCount val="6"/>
                  <c:pt idx="0">
                    <c:v>11.67618659209133</c:v>
                  </c:pt>
                  <c:pt idx="1">
                    <c:v>61.538605769061746</c:v>
                  </c:pt>
                  <c:pt idx="2">
                    <c:v>58.620246786697628</c:v>
                  </c:pt>
                  <c:pt idx="3">
                    <c:v>31.796226191169293</c:v>
                  </c:pt>
                  <c:pt idx="4">
                    <c:v>30.171730698343001</c:v>
                  </c:pt>
                  <c:pt idx="5">
                    <c:v>162.60791288659163</c:v>
                  </c:pt>
                </c:numCache>
              </c:numRef>
            </c:plus>
            <c:minus>
              <c:numRef>
                <c:f>'[Cystein peptides_modif_pep_table.xlsx]Sheet2'!$D$2:$D$7</c:f>
                <c:numCache>
                  <c:formatCode>General</c:formatCode>
                  <c:ptCount val="6"/>
                  <c:pt idx="0">
                    <c:v>11.67618659209133</c:v>
                  </c:pt>
                  <c:pt idx="1">
                    <c:v>61.538605769061746</c:v>
                  </c:pt>
                  <c:pt idx="2">
                    <c:v>58.620246786697628</c:v>
                  </c:pt>
                  <c:pt idx="3">
                    <c:v>31.796226191169293</c:v>
                  </c:pt>
                  <c:pt idx="4">
                    <c:v>30.171730698343001</c:v>
                  </c:pt>
                  <c:pt idx="5">
                    <c:v>162.60791288659163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'[Cystein peptides_modif_pep_table.xlsx]Sheet2'!$B$2:$B$7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'[Cystein peptides_modif_pep_table.xlsx]Sheet2'!$C$2:$C$7</c:f>
              <c:numCache>
                <c:formatCode>0</c:formatCode>
                <c:ptCount val="6"/>
                <c:pt idx="0">
                  <c:v>602.66666666666663</c:v>
                </c:pt>
                <c:pt idx="1">
                  <c:v>389</c:v>
                </c:pt>
                <c:pt idx="2">
                  <c:v>558.66666666666663</c:v>
                </c:pt>
                <c:pt idx="3">
                  <c:v>517</c:v>
                </c:pt>
                <c:pt idx="4">
                  <c:v>379.66666666666669</c:v>
                </c:pt>
                <c:pt idx="5">
                  <c:v>752.33333333333337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352000"/>
        <c:axId val="82382848"/>
      </c:lineChart>
      <c:catAx>
        <c:axId val="823520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Method</a:t>
                </a:r>
                <a:r>
                  <a:rPr lang="en-GB" baseline="0" dirty="0" smtClean="0"/>
                  <a:t> </a:t>
                </a:r>
                <a:r>
                  <a:rPr lang="en-GB" dirty="0" smtClean="0"/>
                  <a:t>#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382848"/>
        <c:crosses val="autoZero"/>
        <c:auto val="1"/>
        <c:lblAlgn val="ctr"/>
        <c:lblOffset val="100"/>
        <c:noMultiLvlLbl val="0"/>
      </c:catAx>
      <c:valAx>
        <c:axId val="823828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# </a:t>
                </a:r>
                <a:r>
                  <a:rPr lang="en-GB" dirty="0" smtClean="0"/>
                  <a:t>total cysteine containing  peptides (line)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352000"/>
        <c:crosses val="autoZero"/>
        <c:crossBetween val="between"/>
      </c:valAx>
      <c:valAx>
        <c:axId val="82384768"/>
        <c:scaling>
          <c:orientation val="minMax"/>
          <c:max val="1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% labelled cysteine </a:t>
                </a:r>
                <a:r>
                  <a:rPr lang="en-GB" dirty="0" smtClean="0"/>
                  <a:t>containing peptides (histogram)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44288"/>
        <c:crosses val="max"/>
        <c:crossBetween val="between"/>
      </c:valAx>
      <c:catAx>
        <c:axId val="82444288"/>
        <c:scaling>
          <c:orientation val="minMax"/>
        </c:scaling>
        <c:delete val="1"/>
        <c:axPos val="b"/>
        <c:majorTickMark val="out"/>
        <c:minorTickMark val="none"/>
        <c:tickLblPos val="nextTo"/>
        <c:crossAx val="823847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32118055555555"/>
          <c:y val="0.23148148148148148"/>
          <c:w val="0.68077048611111113"/>
          <c:h val="0.6497521143190434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Sheet1!$E$10</c:f>
              <c:strCache>
                <c:ptCount val="1"/>
                <c:pt idx="0">
                  <c:v>0 missed cleavages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Sheet1!$D$2:$D$7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Sheet1!$E$11:$E$16</c:f>
              <c:numCache>
                <c:formatCode>0</c:formatCode>
                <c:ptCount val="6"/>
                <c:pt idx="0">
                  <c:v>50.983358547655065</c:v>
                </c:pt>
                <c:pt idx="1">
                  <c:v>51.052394535355063</c:v>
                </c:pt>
                <c:pt idx="2">
                  <c:v>43.865463872957314</c:v>
                </c:pt>
                <c:pt idx="3">
                  <c:v>48.1150675110527</c:v>
                </c:pt>
                <c:pt idx="4">
                  <c:v>40.275195239866122</c:v>
                </c:pt>
                <c:pt idx="5">
                  <c:v>47.700134980791184</c:v>
                </c:pt>
              </c:numCache>
            </c:numRef>
          </c:val>
        </c:ser>
        <c:ser>
          <c:idx val="1"/>
          <c:order val="1"/>
          <c:tx>
            <c:strRef>
              <c:f>Sheet1!$F$10</c:f>
              <c:strCache>
                <c:ptCount val="1"/>
                <c:pt idx="0">
                  <c:v>1 missed cleavages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Sheet1!$D$2:$D$7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Sheet1!$F$11:$F$16</c:f>
              <c:numCache>
                <c:formatCode>0</c:formatCode>
                <c:ptCount val="6"/>
                <c:pt idx="0">
                  <c:v>37.453489798421728</c:v>
                </c:pt>
                <c:pt idx="1">
                  <c:v>37.048491217534909</c:v>
                </c:pt>
                <c:pt idx="2">
                  <c:v>39.914113612127849</c:v>
                </c:pt>
                <c:pt idx="3">
                  <c:v>38.514159397777519</c:v>
                </c:pt>
                <c:pt idx="4">
                  <c:v>41.402008181480099</c:v>
                </c:pt>
                <c:pt idx="5">
                  <c:v>38.158031357076105</c:v>
                </c:pt>
              </c:numCache>
            </c:numRef>
          </c:val>
        </c:ser>
        <c:ser>
          <c:idx val="2"/>
          <c:order val="2"/>
          <c:tx>
            <c:strRef>
              <c:f>Sheet1!$G$10</c:f>
              <c:strCache>
                <c:ptCount val="1"/>
                <c:pt idx="0">
                  <c:v>2 missed cleavages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Sheet1!$D$2:$D$7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Sheet1!$G$11:$G$16</c:f>
              <c:numCache>
                <c:formatCode>0</c:formatCode>
                <c:ptCount val="6"/>
                <c:pt idx="0">
                  <c:v>11.563151653923212</c:v>
                </c:pt>
                <c:pt idx="1">
                  <c:v>11.899114247110044</c:v>
                </c:pt>
                <c:pt idx="2">
                  <c:v>16.220422514914834</c:v>
                </c:pt>
                <c:pt idx="3">
                  <c:v>13.370773091169793</c:v>
                </c:pt>
                <c:pt idx="4">
                  <c:v>18.322796578653772</c:v>
                </c:pt>
                <c:pt idx="5">
                  <c:v>14.141833662132695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2581376"/>
        <c:axId val="82579456"/>
      </c:barChart>
      <c:lineChart>
        <c:grouping val="standard"/>
        <c:varyColors val="0"/>
        <c:ser>
          <c:idx val="3"/>
          <c:order val="3"/>
          <c:tx>
            <c:strRef>
              <c:f>Sheet1!$B$1</c:f>
              <c:strCache>
                <c:ptCount val="1"/>
                <c:pt idx="0">
                  <c:v>Total peptides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3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3.9687500000000001E-2"/>
                  <c:y val="2.7777777777777776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8,152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2916666666666667E-2"/>
                  <c:y val="3.703703703703703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11,102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0555555555555552E-2"/>
                  <c:y val="-4.166666666666670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11,566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7326388888888809E-2"/>
                  <c:y val="-4.1666666666666664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11,159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7326388888888892E-2"/>
                  <c:y val="4.6296296296296294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8,963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8.3784722222222219E-2"/>
                  <c:y val="-8.33333333333333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12,841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Sheet1!$C$2:$C$7</c:f>
                <c:numCache>
                  <c:formatCode>General</c:formatCode>
                  <c:ptCount val="6"/>
                  <c:pt idx="0">
                    <c:v>78.805668154856306</c:v>
                  </c:pt>
                  <c:pt idx="1">
                    <c:v>77.021641980246912</c:v>
                  </c:pt>
                  <c:pt idx="2">
                    <c:v>302.90152415155217</c:v>
                  </c:pt>
                  <c:pt idx="3">
                    <c:v>223.5091347872237</c:v>
                  </c:pt>
                  <c:pt idx="4">
                    <c:v>459.33248669491394</c:v>
                  </c:pt>
                  <c:pt idx="5">
                    <c:v>1182.379521699075</c:v>
                  </c:pt>
                </c:numCache>
              </c:numRef>
            </c:plus>
            <c:minus>
              <c:numRef>
                <c:f>Sheet1!$C$2:$C$7</c:f>
                <c:numCache>
                  <c:formatCode>General</c:formatCode>
                  <c:ptCount val="6"/>
                  <c:pt idx="0">
                    <c:v>78.805668154856306</c:v>
                  </c:pt>
                  <c:pt idx="1">
                    <c:v>77.021641980246912</c:v>
                  </c:pt>
                  <c:pt idx="2">
                    <c:v>302.90152415155217</c:v>
                  </c:pt>
                  <c:pt idx="3">
                    <c:v>223.5091347872237</c:v>
                  </c:pt>
                  <c:pt idx="4">
                    <c:v>459.33248669491394</c:v>
                  </c:pt>
                  <c:pt idx="5">
                    <c:v>1182.379521699075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Sheet1!$B$2:$B$7</c:f>
              <c:numCache>
                <c:formatCode>0</c:formatCode>
                <c:ptCount val="6"/>
                <c:pt idx="0">
                  <c:v>8152.333333333333</c:v>
                </c:pt>
                <c:pt idx="1">
                  <c:v>11101.666666666666</c:v>
                </c:pt>
                <c:pt idx="2">
                  <c:v>11565.666666666666</c:v>
                </c:pt>
                <c:pt idx="3">
                  <c:v>11158.666666666666</c:v>
                </c:pt>
                <c:pt idx="4">
                  <c:v>8963.3333333333339</c:v>
                </c:pt>
                <c:pt idx="5">
                  <c:v>12841.333333333334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589952"/>
        <c:axId val="82587648"/>
      </c:lineChart>
      <c:valAx>
        <c:axId val="82579456"/>
        <c:scaling>
          <c:orientation val="minMax"/>
          <c:max val="1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% of total peptides (histogram)</a:t>
                </a:r>
              </a:p>
            </c:rich>
          </c:tx>
          <c:layout>
            <c:manualLayout>
              <c:xMode val="edge"/>
              <c:yMode val="edge"/>
              <c:x val="0.95530000000000015"/>
              <c:y val="0.2870370370370370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581376"/>
        <c:crosses val="max"/>
        <c:crossBetween val="between"/>
      </c:valAx>
      <c:catAx>
        <c:axId val="825813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Method #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579456"/>
        <c:crosses val="autoZero"/>
        <c:auto val="1"/>
        <c:lblAlgn val="ctr"/>
        <c:lblOffset val="100"/>
        <c:noMultiLvlLbl val="0"/>
      </c:catAx>
      <c:valAx>
        <c:axId val="825876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# total peptides </a:t>
                </a:r>
                <a:r>
                  <a:rPr lang="en-GB" dirty="0" smtClean="0"/>
                  <a:t>(10</a:t>
                </a:r>
                <a:r>
                  <a:rPr lang="en-GB" baseline="30000" dirty="0" smtClean="0"/>
                  <a:t>3</a:t>
                </a:r>
                <a:r>
                  <a:rPr lang="en-GB" dirty="0" smtClean="0"/>
                  <a:t>, line</a:t>
                </a:r>
                <a:r>
                  <a:rPr lang="en-GB" dirty="0"/>
                  <a:t>)</a:t>
                </a:r>
              </a:p>
            </c:rich>
          </c:tx>
          <c:layout>
            <c:manualLayout>
              <c:xMode val="edge"/>
              <c:yMode val="edge"/>
              <c:x val="2.6458333333333334E-2"/>
              <c:y val="0.2731481481481481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589952"/>
        <c:crosses val="autoZero"/>
        <c:crossBetween val="between"/>
        <c:dispUnits>
          <c:builtInUnit val="thousands"/>
        </c:dispUnits>
      </c:valAx>
      <c:catAx>
        <c:axId val="82589952"/>
        <c:scaling>
          <c:orientation val="minMax"/>
        </c:scaling>
        <c:delete val="1"/>
        <c:axPos val="b"/>
        <c:majorTickMark val="out"/>
        <c:minorTickMark val="none"/>
        <c:tickLblPos val="nextTo"/>
        <c:crossAx val="825876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2721597222222222"/>
          <c:y val="4.1666666666666664E-2"/>
          <c:w val="0.87278402777777797"/>
          <c:h val="0.149306649168853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416707046638571"/>
          <c:y val="2.7261507936507938E-2"/>
          <c:w val="0.77225458122832513"/>
          <c:h val="0.888021543775429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Sheet2!$B$2</c:f>
              <c:strCache>
                <c:ptCount val="1"/>
                <c:pt idx="0">
                  <c:v>Method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Sheet2!$E$11:$I$11</c:f>
                <c:numCache>
                  <c:formatCode>General</c:formatCode>
                  <c:ptCount val="3"/>
                  <c:pt idx="0">
                    <c:v>217.72076918230223</c:v>
                  </c:pt>
                  <c:pt idx="1">
                    <c:v>115.30105521344258</c:v>
                  </c:pt>
                  <c:pt idx="2">
                    <c:v>305.06884468919469</c:v>
                  </c:pt>
                </c:numCache>
              </c:numRef>
            </c:plus>
            <c:minus>
              <c:numRef>
                <c:f>Sheet2!$E$11:$I$11</c:f>
                <c:numCache>
                  <c:formatCode>General</c:formatCode>
                  <c:ptCount val="3"/>
                  <c:pt idx="0">
                    <c:v>217.72076918230223</c:v>
                  </c:pt>
                  <c:pt idx="1">
                    <c:v>115.30105521344258</c:v>
                  </c:pt>
                  <c:pt idx="2">
                    <c:v>305.06884468919469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(Sheet2!$D$1,Sheet2!$F$1,Sheet2!$H$1,Sheet2!$J$1,Sheet2!$L$1)</c:f>
              <c:strCache>
                <c:ptCount val="3"/>
                <c:pt idx="0">
                  <c:v>MS</c:v>
                </c:pt>
                <c:pt idx="1">
                  <c:v>MS/MS</c:v>
                </c:pt>
                <c:pt idx="2">
                  <c:v>MS/MS Identified</c:v>
                </c:pt>
              </c:strCache>
            </c:strRef>
          </c:cat>
          <c:val>
            <c:numRef>
              <c:f>(Sheet2!$D$2,Sheet2!$F$2,Sheet2!$H$2,Sheet2!$J$2,Sheet2!$L$2)</c:f>
              <c:numCache>
                <c:formatCode>0</c:formatCode>
                <c:ptCount val="3"/>
                <c:pt idx="0">
                  <c:v>10083.666666666666</c:v>
                </c:pt>
                <c:pt idx="1">
                  <c:v>56823.333333333336</c:v>
                </c:pt>
                <c:pt idx="2">
                  <c:v>11343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13C-43BC-8190-D826E35D050B}"/>
            </c:ext>
          </c:extLst>
        </c:ser>
        <c:ser>
          <c:idx val="1"/>
          <c:order val="1"/>
          <c:tx>
            <c:strRef>
              <c:f>Sheet2!$B$3</c:f>
              <c:strCache>
                <c:ptCount val="1"/>
                <c:pt idx="0">
                  <c:v>Method 2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Sheet2!$E$12:$I$12</c:f>
                <c:numCache>
                  <c:formatCode>General</c:formatCode>
                  <c:ptCount val="3"/>
                  <c:pt idx="0">
                    <c:v>65.592174329971201</c:v>
                  </c:pt>
                  <c:pt idx="1">
                    <c:v>1069.5340106794174</c:v>
                  </c:pt>
                  <c:pt idx="2">
                    <c:v>199.61546366284685</c:v>
                  </c:pt>
                </c:numCache>
              </c:numRef>
            </c:plus>
            <c:minus>
              <c:numRef>
                <c:f>Sheet2!$E$12:$I$12</c:f>
                <c:numCache>
                  <c:formatCode>General</c:formatCode>
                  <c:ptCount val="3"/>
                  <c:pt idx="0">
                    <c:v>65.592174329971201</c:v>
                  </c:pt>
                  <c:pt idx="1">
                    <c:v>1069.5340106794174</c:v>
                  </c:pt>
                  <c:pt idx="2">
                    <c:v>199.61546366284685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(Sheet2!$D$1,Sheet2!$F$1,Sheet2!$H$1,Sheet2!$J$1,Sheet2!$L$1)</c:f>
              <c:strCache>
                <c:ptCount val="3"/>
                <c:pt idx="0">
                  <c:v>MS</c:v>
                </c:pt>
                <c:pt idx="1">
                  <c:v>MS/MS</c:v>
                </c:pt>
                <c:pt idx="2">
                  <c:v>MS/MS Identified</c:v>
                </c:pt>
              </c:strCache>
            </c:strRef>
          </c:cat>
          <c:val>
            <c:numRef>
              <c:f>(Sheet2!$D$3,Sheet2!$F$3,Sheet2!$H$3,Sheet2!$J$3,Sheet2!$L$3)</c:f>
              <c:numCache>
                <c:formatCode>0</c:formatCode>
                <c:ptCount val="3"/>
                <c:pt idx="0">
                  <c:v>9815.3333333333339</c:v>
                </c:pt>
                <c:pt idx="1">
                  <c:v>56187</c:v>
                </c:pt>
                <c:pt idx="2">
                  <c:v>16308.666666666666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13C-43BC-8190-D826E35D050B}"/>
            </c:ext>
          </c:extLst>
        </c:ser>
        <c:ser>
          <c:idx val="2"/>
          <c:order val="2"/>
          <c:tx>
            <c:strRef>
              <c:f>Sheet2!$B$4</c:f>
              <c:strCache>
                <c:ptCount val="1"/>
                <c:pt idx="0">
                  <c:v>Method 3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Sheet2!$E$13:$I$13</c:f>
                <c:numCache>
                  <c:formatCode>General</c:formatCode>
                  <c:ptCount val="3"/>
                  <c:pt idx="0">
                    <c:v>348.72768745828029</c:v>
                  </c:pt>
                  <c:pt idx="1">
                    <c:v>1226.5416150026599</c:v>
                  </c:pt>
                  <c:pt idx="2">
                    <c:v>474.95578741604993</c:v>
                  </c:pt>
                </c:numCache>
              </c:numRef>
            </c:plus>
            <c:minus>
              <c:numRef>
                <c:f>Sheet2!$E$13:$I$13</c:f>
                <c:numCache>
                  <c:formatCode>General</c:formatCode>
                  <c:ptCount val="3"/>
                  <c:pt idx="0">
                    <c:v>348.72768745828029</c:v>
                  </c:pt>
                  <c:pt idx="1">
                    <c:v>1226.5416150026599</c:v>
                  </c:pt>
                  <c:pt idx="2">
                    <c:v>474.95578741604993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(Sheet2!$D$1,Sheet2!$F$1,Sheet2!$H$1,Sheet2!$J$1,Sheet2!$L$1)</c:f>
              <c:strCache>
                <c:ptCount val="3"/>
                <c:pt idx="0">
                  <c:v>MS</c:v>
                </c:pt>
                <c:pt idx="1">
                  <c:v>MS/MS</c:v>
                </c:pt>
                <c:pt idx="2">
                  <c:v>MS/MS Identified</c:v>
                </c:pt>
              </c:strCache>
            </c:strRef>
          </c:cat>
          <c:val>
            <c:numRef>
              <c:f>(Sheet2!$D$4,Sheet2!$F$4,Sheet2!$H$4,Sheet2!$J$4,Sheet2!$L$4)</c:f>
              <c:numCache>
                <c:formatCode>0</c:formatCode>
                <c:ptCount val="3"/>
                <c:pt idx="0">
                  <c:v>8893</c:v>
                </c:pt>
                <c:pt idx="1">
                  <c:v>56422.666666666664</c:v>
                </c:pt>
                <c:pt idx="2">
                  <c:v>16884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13C-43BC-8190-D826E35D050B}"/>
            </c:ext>
          </c:extLst>
        </c:ser>
        <c:ser>
          <c:idx val="3"/>
          <c:order val="3"/>
          <c:tx>
            <c:strRef>
              <c:f>Sheet2!$B$5</c:f>
              <c:strCache>
                <c:ptCount val="1"/>
                <c:pt idx="0">
                  <c:v>Method 4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Sheet2!$F$14:$I$14</c:f>
                <c:numCache>
                  <c:formatCode>General</c:formatCode>
                  <c:ptCount val="3"/>
                  <c:pt idx="0">
                    <c:v>265.3626449471239</c:v>
                  </c:pt>
                  <c:pt idx="1">
                    <c:v>148.93063262248413</c:v>
                  </c:pt>
                  <c:pt idx="2">
                    <c:v>0.42500980380849146</c:v>
                  </c:pt>
                </c:numCache>
              </c:numRef>
            </c:plus>
            <c:minus>
              <c:numRef>
                <c:f>Sheet2!$E$14:$I$14</c:f>
                <c:numCache>
                  <c:formatCode>General</c:formatCode>
                  <c:ptCount val="3"/>
                  <c:pt idx="0">
                    <c:v>382.47091392679783</c:v>
                  </c:pt>
                  <c:pt idx="1">
                    <c:v>265.3626449471239</c:v>
                  </c:pt>
                  <c:pt idx="2">
                    <c:v>148.93063262248413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(Sheet2!$D$1,Sheet2!$F$1,Sheet2!$H$1,Sheet2!$J$1,Sheet2!$L$1)</c:f>
              <c:strCache>
                <c:ptCount val="3"/>
                <c:pt idx="0">
                  <c:v>MS</c:v>
                </c:pt>
                <c:pt idx="1">
                  <c:v>MS/MS</c:v>
                </c:pt>
                <c:pt idx="2">
                  <c:v>MS/MS Identified</c:v>
                </c:pt>
              </c:strCache>
            </c:strRef>
          </c:cat>
          <c:val>
            <c:numRef>
              <c:f>(Sheet2!$D$5,Sheet2!$F$5,Sheet2!$H$5,Sheet2!$J$5,Sheet2!$L$5)</c:f>
              <c:numCache>
                <c:formatCode>0</c:formatCode>
                <c:ptCount val="3"/>
                <c:pt idx="0">
                  <c:v>9196</c:v>
                </c:pt>
                <c:pt idx="1">
                  <c:v>57578.666666666664</c:v>
                </c:pt>
                <c:pt idx="2">
                  <c:v>16671.666666666668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13C-43BC-8190-D826E35D050B}"/>
            </c:ext>
          </c:extLst>
        </c:ser>
        <c:ser>
          <c:idx val="4"/>
          <c:order val="4"/>
          <c:tx>
            <c:strRef>
              <c:f>Sheet2!$B$6</c:f>
              <c:strCache>
                <c:ptCount val="1"/>
                <c:pt idx="0">
                  <c:v>Method 5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Sheet2!$E$15:$I$15</c:f>
                <c:numCache>
                  <c:formatCode>General</c:formatCode>
                  <c:ptCount val="3"/>
                  <c:pt idx="0">
                    <c:v>315.27289766169247</c:v>
                  </c:pt>
                  <c:pt idx="1">
                    <c:v>1474.5768884666543</c:v>
                  </c:pt>
                  <c:pt idx="2">
                    <c:v>829.92710523274275</c:v>
                  </c:pt>
                </c:numCache>
              </c:numRef>
            </c:plus>
            <c:minus>
              <c:numRef>
                <c:f>Sheet2!$E$15:$I$15</c:f>
                <c:numCache>
                  <c:formatCode>General</c:formatCode>
                  <c:ptCount val="3"/>
                  <c:pt idx="0">
                    <c:v>315.27289766169247</c:v>
                  </c:pt>
                  <c:pt idx="1">
                    <c:v>1474.5768884666543</c:v>
                  </c:pt>
                  <c:pt idx="2">
                    <c:v>829.92710523274275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(Sheet2!$D$1,Sheet2!$F$1,Sheet2!$H$1,Sheet2!$J$1,Sheet2!$L$1)</c:f>
              <c:strCache>
                <c:ptCount val="3"/>
                <c:pt idx="0">
                  <c:v>MS</c:v>
                </c:pt>
                <c:pt idx="1">
                  <c:v>MS/MS</c:v>
                </c:pt>
                <c:pt idx="2">
                  <c:v>MS/MS Identified</c:v>
                </c:pt>
              </c:strCache>
            </c:strRef>
          </c:cat>
          <c:val>
            <c:numRef>
              <c:f>(Sheet2!$D$6,Sheet2!$F$6,Sheet2!$H$6,Sheet2!$J$6,Sheet2!$L$6)</c:f>
              <c:numCache>
                <c:formatCode>0</c:formatCode>
                <c:ptCount val="3"/>
                <c:pt idx="0">
                  <c:v>9078</c:v>
                </c:pt>
                <c:pt idx="1">
                  <c:v>53396</c:v>
                </c:pt>
                <c:pt idx="2">
                  <c:v>13818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13C-43BC-8190-D826E35D050B}"/>
            </c:ext>
          </c:extLst>
        </c:ser>
        <c:ser>
          <c:idx val="5"/>
          <c:order val="5"/>
          <c:tx>
            <c:strRef>
              <c:f>Sheet2!$B$7</c:f>
              <c:strCache>
                <c:ptCount val="1"/>
                <c:pt idx="0">
                  <c:v>Method 6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Sheet2!$E$16:$I$16</c:f>
                <c:numCache>
                  <c:formatCode>General</c:formatCode>
                  <c:ptCount val="3"/>
                  <c:pt idx="0">
                    <c:v>184.80891031910051</c:v>
                  </c:pt>
                  <c:pt idx="1">
                    <c:v>1905.2446911967327</c:v>
                  </c:pt>
                  <c:pt idx="2">
                    <c:v>1501.480047597481</c:v>
                  </c:pt>
                </c:numCache>
              </c:numRef>
            </c:plus>
            <c:minus>
              <c:numRef>
                <c:f>Sheet2!$E$16:$I$16</c:f>
                <c:numCache>
                  <c:formatCode>General</c:formatCode>
                  <c:ptCount val="3"/>
                  <c:pt idx="0">
                    <c:v>184.80891031910051</c:v>
                  </c:pt>
                  <c:pt idx="1">
                    <c:v>1905.2446911967327</c:v>
                  </c:pt>
                  <c:pt idx="2">
                    <c:v>1501.480047597481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(Sheet2!$D$1,Sheet2!$F$1,Sheet2!$H$1,Sheet2!$J$1,Sheet2!$L$1)</c:f>
              <c:strCache>
                <c:ptCount val="3"/>
                <c:pt idx="0">
                  <c:v>MS</c:v>
                </c:pt>
                <c:pt idx="1">
                  <c:v>MS/MS</c:v>
                </c:pt>
                <c:pt idx="2">
                  <c:v>MS/MS Identified</c:v>
                </c:pt>
              </c:strCache>
            </c:strRef>
          </c:cat>
          <c:val>
            <c:numRef>
              <c:f>(Sheet2!$D$7,Sheet2!$F$7,Sheet2!$H$7,Sheet2!$J$7,Sheet2!$L$7)</c:f>
              <c:numCache>
                <c:formatCode>0</c:formatCode>
                <c:ptCount val="3"/>
                <c:pt idx="0">
                  <c:v>8493.3333333333339</c:v>
                </c:pt>
                <c:pt idx="1">
                  <c:v>53824.666666666664</c:v>
                </c:pt>
                <c:pt idx="2">
                  <c:v>18783.333333333332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013C-43BC-8190-D826E35D05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0"/>
        <c:axId val="82644992"/>
        <c:axId val="82646528"/>
      </c:barChart>
      <c:catAx>
        <c:axId val="82644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646528"/>
        <c:crosses val="autoZero"/>
        <c:auto val="1"/>
        <c:lblAlgn val="ctr"/>
        <c:lblOffset val="100"/>
        <c:noMultiLvlLbl val="0"/>
      </c:catAx>
      <c:valAx>
        <c:axId val="82646528"/>
        <c:scaling>
          <c:orientation val="minMax"/>
          <c:max val="6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# of scans (x104)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644992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698459670808466"/>
          <c:y val="3.227777777777778E-2"/>
          <c:w val="0.28904558387062135"/>
          <c:h val="0.459573888888888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 b="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081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9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282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12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084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09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9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59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223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731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2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530EE-A828-4443-9916-CC00C7AEB4E0}" type="datetimeFigureOut">
              <a:rPr lang="en-GB" smtClean="0"/>
              <a:t>28/08/2018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4CABC-4092-407A-8020-70E2714C9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70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52291" y="167389"/>
            <a:ext cx="222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A</a:t>
            </a:r>
            <a:endParaRPr lang="en-GB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460615" y="167389"/>
            <a:ext cx="222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B</a:t>
            </a:r>
            <a:endParaRPr lang="en-GB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52291" y="2801419"/>
            <a:ext cx="222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</a:t>
            </a:r>
          </a:p>
        </p:txBody>
      </p: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6811610"/>
              </p:ext>
            </p:extLst>
          </p:nvPr>
        </p:nvGraphicFramePr>
        <p:xfrm>
          <a:off x="3682865" y="167389"/>
          <a:ext cx="2880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8877192"/>
              </p:ext>
            </p:extLst>
          </p:nvPr>
        </p:nvGraphicFramePr>
        <p:xfrm>
          <a:off x="352291" y="2971081"/>
          <a:ext cx="2880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63416" y="5714281"/>
            <a:ext cx="60337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 smtClean="0"/>
              <a:t>Supplementary Figure 2</a:t>
            </a:r>
            <a:r>
              <a:rPr lang="en-GB" sz="1000" dirty="0" smtClean="0"/>
              <a:t>. Peptide analysis. (</a:t>
            </a:r>
            <a:r>
              <a:rPr lang="en-GB" sz="1000" dirty="0"/>
              <a:t>A) Bar chart illustrating the number of </a:t>
            </a:r>
            <a:r>
              <a:rPr lang="en-GB" sz="1000" dirty="0" smtClean="0"/>
              <a:t>MS and MSMS </a:t>
            </a:r>
            <a:r>
              <a:rPr lang="en-GB" sz="1000" dirty="0" smtClean="0"/>
              <a:t>acquired </a:t>
            </a:r>
            <a:r>
              <a:rPr lang="en-GB" sz="1000" dirty="0" smtClean="0"/>
              <a:t>and MSMS </a:t>
            </a:r>
            <a:r>
              <a:rPr lang="en-GB" sz="1000" dirty="0"/>
              <a:t>identified (n=3) Bars represents the </a:t>
            </a:r>
            <a:r>
              <a:rPr lang="en-GB" sz="1000" dirty="0" smtClean="0"/>
              <a:t>mean ± standard deviation. </a:t>
            </a:r>
            <a:r>
              <a:rPr lang="en-GB" sz="1000" dirty="0"/>
              <a:t>(B) </a:t>
            </a:r>
            <a:r>
              <a:rPr lang="en-GB" sz="1000" dirty="0" smtClean="0"/>
              <a:t>Line </a:t>
            </a:r>
            <a:r>
              <a:rPr lang="en-GB" sz="1000" dirty="0"/>
              <a:t>represents the </a:t>
            </a:r>
            <a:r>
              <a:rPr lang="en-GB" sz="1000" dirty="0" smtClean="0"/>
              <a:t>mean ± standard deviation </a:t>
            </a:r>
            <a:r>
              <a:rPr lang="en-GB" sz="1000" dirty="0"/>
              <a:t>of </a:t>
            </a:r>
            <a:r>
              <a:rPr lang="en-GB" sz="1000" dirty="0" smtClean="0"/>
              <a:t>total number </a:t>
            </a:r>
            <a:r>
              <a:rPr lang="en-GB" sz="1000" dirty="0"/>
              <a:t>of </a:t>
            </a:r>
            <a:r>
              <a:rPr lang="en-GB" sz="1000" dirty="0" smtClean="0"/>
              <a:t>cysteine containing peptides </a:t>
            </a:r>
            <a:r>
              <a:rPr lang="en-GB" sz="1000" dirty="0"/>
              <a:t>identified/quantified (n=3, primary axe</a:t>
            </a:r>
            <a:r>
              <a:rPr lang="en-GB" sz="1000" dirty="0" smtClean="0"/>
              <a:t>). </a:t>
            </a:r>
            <a:r>
              <a:rPr lang="en-GB" sz="1000" dirty="0"/>
              <a:t>The associated numbers are the </a:t>
            </a:r>
            <a:r>
              <a:rPr lang="en-GB" sz="1000" dirty="0" smtClean="0"/>
              <a:t>mean </a:t>
            </a:r>
            <a:r>
              <a:rPr lang="en-GB" sz="1000" dirty="0"/>
              <a:t>values. Bars indicate the % of </a:t>
            </a:r>
            <a:r>
              <a:rPr lang="en-GB" sz="1000" dirty="0" smtClean="0"/>
              <a:t>labelled cysteine peptides detected based on the peptide search where </a:t>
            </a:r>
            <a:r>
              <a:rPr lang="en-GB" sz="1000" dirty="0" err="1" smtClean="0"/>
              <a:t>carbamidomethylation</a:t>
            </a:r>
            <a:r>
              <a:rPr lang="en-GB" sz="1000" dirty="0" smtClean="0"/>
              <a:t> of cysteines was set as a variable modification </a:t>
            </a:r>
            <a:r>
              <a:rPr lang="en-GB" sz="1000" dirty="0"/>
              <a:t>(n=3, </a:t>
            </a:r>
            <a:r>
              <a:rPr lang="en-GB" sz="1000" dirty="0" smtClean="0"/>
              <a:t>secondary </a:t>
            </a:r>
            <a:r>
              <a:rPr lang="en-GB" sz="1000" dirty="0"/>
              <a:t>axe</a:t>
            </a:r>
            <a:r>
              <a:rPr lang="en-GB" sz="1000" dirty="0" smtClean="0"/>
              <a:t>). (C) </a:t>
            </a:r>
            <a:r>
              <a:rPr lang="en-GB" sz="1000" dirty="0"/>
              <a:t>Line represents the </a:t>
            </a:r>
            <a:r>
              <a:rPr lang="en-GB" sz="1000" dirty="0" smtClean="0"/>
              <a:t>mean ± </a:t>
            </a:r>
            <a:r>
              <a:rPr lang="en-GB" sz="1000" smtClean="0"/>
              <a:t>standard deviation </a:t>
            </a:r>
            <a:r>
              <a:rPr lang="en-GB" sz="1000" dirty="0"/>
              <a:t>of total number of </a:t>
            </a:r>
            <a:r>
              <a:rPr lang="en-GB" sz="1000" dirty="0" smtClean="0"/>
              <a:t>peptides </a:t>
            </a:r>
            <a:r>
              <a:rPr lang="en-GB" sz="1000" dirty="0"/>
              <a:t>identified/quantified (n=3, primary axe</a:t>
            </a:r>
            <a:r>
              <a:rPr lang="en-GB" sz="1000" dirty="0" smtClean="0"/>
              <a:t>). </a:t>
            </a:r>
            <a:r>
              <a:rPr lang="en-GB" sz="1000" dirty="0"/>
              <a:t>The associated numbers are the </a:t>
            </a:r>
            <a:r>
              <a:rPr lang="en-GB" sz="1000" dirty="0" smtClean="0"/>
              <a:t>mean </a:t>
            </a:r>
            <a:r>
              <a:rPr lang="en-GB" sz="1000" dirty="0"/>
              <a:t>values. Bars indicate the % of </a:t>
            </a:r>
            <a:r>
              <a:rPr lang="en-GB" sz="1000" dirty="0" smtClean="0"/>
              <a:t>missed cleavages (n=3, secondary axe).</a:t>
            </a:r>
          </a:p>
        </p:txBody>
      </p:sp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335225"/>
              </p:ext>
            </p:extLst>
          </p:nvPr>
        </p:nvGraphicFramePr>
        <p:xfrm>
          <a:off x="463416" y="747189"/>
          <a:ext cx="2523942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34972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</TotalTime>
  <Words>195</Words>
  <Application>Microsoft Office PowerPoint</Application>
  <PresentationFormat>A4 Paper (210x297 mm)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Hernandez Fernaud, Juan</dc:creator>
  <cp:lastModifiedBy>Jesica Diaz</cp:lastModifiedBy>
  <cp:revision>33</cp:revision>
  <dcterms:created xsi:type="dcterms:W3CDTF">2018-03-14T13:29:26Z</dcterms:created>
  <dcterms:modified xsi:type="dcterms:W3CDTF">2018-08-28T22:47:58Z</dcterms:modified>
</cp:coreProperties>
</file>