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-1662" y="-90"/>
      </p:cViewPr>
      <p:guideLst>
        <p:guide orient="horz" pos="2160"/>
        <p:guide pos="408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notesMaster" Target="notesMasters/notesMaster1.xml"/>
   <Relationship Id="rId4" Type="http://schemas.openxmlformats.org/officeDocument/2006/relationships/presProps" Target="presProps.xml"/>
   <Relationship Id="rId5" Type="http://schemas.openxmlformats.org/officeDocument/2006/relationships/viewProps" Target="viewProps.xml"/>
   <Relationship Id="rId6" Type="http://schemas.openxmlformats.org/officeDocument/2006/relationships/theme" Target="theme/theme1.xml"/>
   <Relationship Id="rId7" Type="http://schemas.openxmlformats.org/officeDocument/2006/relationships/tableStyles" Target="tableStyles.xml"/>
</Relationships>
</file>

<file path=ppt/notesMasters/_rels/notesMaster1.xml.rels><?xml version = '1.0' encoding = 'UTF-8' standalone = 'yes'?>
<Relationships xmlns="http://schemas.openxmlformats.org/package/2006/relationships">
 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7503AFC0-12DB-42FB-820B-5FEC2C00F9D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41584958-3389-4435-B7F5-62B814B2F82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C209149B-57E8-45B1-8CD2-74F93F655F65}" type="datetimeFigureOut">
              <a:rPr lang="en-US" altLang="en-US"/>
              <a:pPr>
                <a:defRPr/>
              </a:pPr>
              <a:t>11/2/2018</a:t>
            </a:fld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41" name="Rectangle 5">
            <a:extLst>
              <a:ext uri="{FF2B5EF4-FFF2-40B4-BE49-F238E27FC236}">
                <a16:creationId xmlns:a16="http://schemas.microsoft.com/office/drawing/2014/main" id="{6578A8F3-8A4D-4ED0-A4D2-5D12D620848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4342" name="Rectangle 6">
            <a:extLst>
              <a:ext uri="{FF2B5EF4-FFF2-40B4-BE49-F238E27FC236}">
                <a16:creationId xmlns:a16="http://schemas.microsoft.com/office/drawing/2014/main" id="{78B8330C-1AF9-4A95-B36F-4CD0CE17242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343" name="Rectangle 7">
            <a:extLst>
              <a:ext uri="{FF2B5EF4-FFF2-40B4-BE49-F238E27FC236}">
                <a16:creationId xmlns:a16="http://schemas.microsoft.com/office/drawing/2014/main" id="{74E7157D-71E0-4FB2-9D57-BF440FE033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FF89755-369F-4A8D-A6B4-7CCA45BCF4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84571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 = '1.0' encoding = 'UTF-8' standalone = 'yes'?>
<Relationships xmlns="http://schemas.openxmlformats.org/package/2006/relationships">
   <Relationship Id="rId1" Type="http://schemas.openxmlformats.org/officeDocument/2006/relationships/notesMaster" Target="../notesMasters/notesMaster1.xml"/>
   <Relationship Id="rId2" Type="http://schemas.openxmlformats.org/officeDocument/2006/relationships/slide" Target="../slides/slide1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6FAB35E-053D-4626-95B7-E35600D314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00EFBFF-BC79-4A61-8FC5-0B44B7315B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3334C15-F5F4-4057-B10E-15DC541249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CB1763-4E3F-4CAF-908E-25F43B3A83B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6FAB35E-053D-4626-95B7-E35600D314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00EFBFF-BC79-4A61-8FC5-0B44B7315B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3334C15-F5F4-4057-B10E-15DC541249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D4611B-0094-4322-89AE-99C1E279395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6FAB35E-053D-4626-95B7-E35600D314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00EFBFF-BC79-4A61-8FC5-0B44B7315B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3334C15-F5F4-4057-B10E-15DC541249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BE2C9-A4B1-4733-888B-031739DB95C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FAB35E-053D-4626-95B7-E35600D314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0EFBFF-BC79-4A61-8FC5-0B44B7315B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334C15-F5F4-4057-B10E-15DC541249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B3D3B1-AED2-45A0-AEF2-BADEC3856DF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6FAB35E-053D-4626-95B7-E35600D314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00EFBFF-BC79-4A61-8FC5-0B44B7315B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3334C15-F5F4-4057-B10E-15DC541249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A08316-7CEB-4BAE-A409-718D3545666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6FAB35E-053D-4626-95B7-E35600D314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00EFBFF-BC79-4A61-8FC5-0B44B7315B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3334C15-F5F4-4057-B10E-15DC541249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46C397-288C-4255-A059-DEED09FF5D0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6FAB35E-053D-4626-95B7-E35600D314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00EFBFF-BC79-4A61-8FC5-0B44B7315B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3334C15-F5F4-4057-B10E-15DC541249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E9C97F-4D91-472C-A5E2-23AC6A2BDF9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FAB35E-053D-4626-95B7-E35600D314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0EFBFF-BC79-4A61-8FC5-0B44B7315B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334C15-F5F4-4057-B10E-15DC541249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7BE3DB-DED0-44D1-8B40-51C16C7B1B4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FAB35E-053D-4626-95B7-E35600D314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0EFBFF-BC79-4A61-8FC5-0B44B7315B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334C15-F5F4-4057-B10E-15DC541249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331ADD-5A4D-4C97-A819-32628B083A2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6FAB35E-053D-4626-95B7-E35600D314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00EFBFF-BC79-4A61-8FC5-0B44B7315B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3334C15-F5F4-4057-B10E-15DC541249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13D1D4-9AAD-448D-9D94-7D0C6A56ECA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6FAB35E-053D-4626-95B7-E35600D314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00EFBFF-BC79-4A61-8FC5-0B44B7315B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3334C15-F5F4-4057-B10E-15DC541249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C57DF6-E2C0-4AA7-BBB9-B84B5C78EBB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6FAB35E-053D-4626-95B7-E35600D3142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00EFBFF-BC79-4A61-8FC5-0B44B7315B3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3334C15-F5F4-4057-B10E-15DC5412493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430E825F-67A6-47C6-BC73-20369B65F19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microsoft.com/office/2007/relationships/hdphoto" Target="../media/hdphoto1.wdp"/>
   <Relationship Id="rId2" Type="http://schemas.openxmlformats.org/officeDocument/2006/relationships/notesSlide" Target="../notesSlides/notesSlide1.xml"/>
   <Relationship Id="rId3" Type="http://schemas.openxmlformats.org/officeDocument/2006/relationships/image" Target="../media/image1.png"/>
   <Relationship Id="rId4" Type="http://schemas.openxmlformats.org/officeDocument/2006/relationships/image" Target="../media/image2.png"/>
   <Relationship Id="rId5" Type="http://schemas.openxmlformats.org/officeDocument/2006/relationships/image" Target="../media/image3.png"/>
   <Relationship Id="rId6" Type="http://schemas.openxmlformats.org/officeDocument/2006/relationships/image" Target="../media/image4.png"/>
   <Relationship Id="rId7" Type="http://schemas.openxmlformats.org/officeDocument/2006/relationships/image" Target="../media/image5.png"/>
   <Relationship Id="rId8" Type="http://schemas.openxmlformats.org/officeDocument/2006/relationships/image" Target="../media/image6.png"/>
   <Relationship Id="rId9" Type="http://schemas.openxmlformats.org/officeDocument/2006/relationships/image" Target="../media/image7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8"/>
          <p:cNvSpPr txBox="1">
            <a:spLocks noChangeArrowheads="1"/>
          </p:cNvSpPr>
          <p:nvPr/>
        </p:nvSpPr>
        <p:spPr bwMode="auto">
          <a:xfrm>
            <a:off x="3861706" y="2760663"/>
            <a:ext cx="6381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200">
                <a:cs typeface="Arial" charset="0"/>
              </a:rPr>
              <a:t>TXNIP</a:t>
            </a:r>
          </a:p>
        </p:txBody>
      </p:sp>
      <p:sp>
        <p:nvSpPr>
          <p:cNvPr id="3078" name="TextBox 6"/>
          <p:cNvSpPr txBox="1">
            <a:spLocks noChangeArrowheads="1"/>
          </p:cNvSpPr>
          <p:nvPr/>
        </p:nvSpPr>
        <p:spPr bwMode="auto">
          <a:xfrm>
            <a:off x="1422400" y="996950"/>
            <a:ext cx="9826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200" b="1"/>
              <a:t>siRNA CTL</a:t>
            </a:r>
          </a:p>
        </p:txBody>
      </p:sp>
      <p:sp>
        <p:nvSpPr>
          <p:cNvPr id="3079" name="TextBox 7"/>
          <p:cNvSpPr txBox="1">
            <a:spLocks noChangeArrowheads="1"/>
          </p:cNvSpPr>
          <p:nvPr/>
        </p:nvSpPr>
        <p:spPr bwMode="auto">
          <a:xfrm>
            <a:off x="2816225" y="979488"/>
            <a:ext cx="6810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200" b="1"/>
              <a:t>siVDR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BED947B-4177-43D9-99A5-57903D2CE822}"/>
              </a:ext>
            </a:extLst>
          </p:cNvPr>
          <p:cNvCxnSpPr/>
          <p:nvPr/>
        </p:nvCxnSpPr>
        <p:spPr bwMode="auto">
          <a:xfrm>
            <a:off x="1404938" y="1284288"/>
            <a:ext cx="107473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1A04D38-680D-4F0A-928F-882184FAD690}"/>
              </a:ext>
            </a:extLst>
          </p:cNvPr>
          <p:cNvCxnSpPr/>
          <p:nvPr/>
        </p:nvCxnSpPr>
        <p:spPr bwMode="auto">
          <a:xfrm flipV="1">
            <a:off x="2647950" y="1282700"/>
            <a:ext cx="9779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82" name="TextBox 18"/>
          <p:cNvSpPr txBox="1">
            <a:spLocks noChangeArrowheads="1"/>
          </p:cNvSpPr>
          <p:nvPr/>
        </p:nvSpPr>
        <p:spPr bwMode="auto">
          <a:xfrm>
            <a:off x="854075" y="1481138"/>
            <a:ext cx="6365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en-US" sz="1200">
                <a:cs typeface="Arial" charset="0"/>
              </a:rPr>
              <a:t>D2/CA</a:t>
            </a:r>
          </a:p>
        </p:txBody>
      </p:sp>
      <p:sp>
        <p:nvSpPr>
          <p:cNvPr id="3083" name="TextBox 25"/>
          <p:cNvSpPr txBox="1">
            <a:spLocks noChangeArrowheads="1"/>
          </p:cNvSpPr>
          <p:nvPr/>
        </p:nvSpPr>
        <p:spPr bwMode="auto">
          <a:xfrm>
            <a:off x="946150" y="1273175"/>
            <a:ext cx="5334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en-US" sz="1200">
                <a:cs typeface="Arial" charset="0"/>
              </a:rPr>
              <a:t>AraC</a:t>
            </a:r>
          </a:p>
        </p:txBody>
      </p:sp>
      <p:sp>
        <p:nvSpPr>
          <p:cNvPr id="3084" name="TextBox 18"/>
          <p:cNvSpPr txBox="1">
            <a:spLocks noChangeArrowheads="1"/>
          </p:cNvSpPr>
          <p:nvPr/>
        </p:nvSpPr>
        <p:spPr bwMode="auto">
          <a:xfrm>
            <a:off x="1443038" y="1241425"/>
            <a:ext cx="231345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400" dirty="0">
                <a:cs typeface="Arial" charset="0"/>
              </a:rPr>
              <a:t>-    -    +  </a:t>
            </a:r>
            <a:r>
              <a:rPr lang="en-US" altLang="en-US" sz="1400" baseline="30000" dirty="0" smtClean="0">
                <a:cs typeface="Arial" charset="0"/>
              </a:rPr>
              <a:t> </a:t>
            </a:r>
            <a:r>
              <a:rPr lang="en-US" altLang="en-US" sz="1400" dirty="0" smtClean="0">
                <a:cs typeface="Arial" charset="0"/>
              </a:rPr>
              <a:t> +    </a:t>
            </a:r>
            <a:r>
              <a:rPr lang="en-US" altLang="en-US" sz="1400" dirty="0">
                <a:cs typeface="Arial" charset="0"/>
              </a:rPr>
              <a:t>-     -    +     +</a:t>
            </a:r>
          </a:p>
        </p:txBody>
      </p:sp>
      <p:sp>
        <p:nvSpPr>
          <p:cNvPr id="3085" name="TextBox 18"/>
          <p:cNvSpPr txBox="1">
            <a:spLocks noChangeArrowheads="1"/>
          </p:cNvSpPr>
          <p:nvPr/>
        </p:nvSpPr>
        <p:spPr bwMode="auto">
          <a:xfrm>
            <a:off x="1438275" y="1450975"/>
            <a:ext cx="2370138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400" dirty="0">
                <a:cs typeface="Arial" charset="0"/>
              </a:rPr>
              <a:t>-  </a:t>
            </a:r>
            <a:r>
              <a:rPr lang="en-US" altLang="en-US" sz="1400" baseline="30000" dirty="0" smtClean="0">
                <a:cs typeface="Arial" charset="0"/>
              </a:rPr>
              <a:t> </a:t>
            </a:r>
            <a:r>
              <a:rPr lang="en-US" altLang="en-US" sz="1400" dirty="0" smtClean="0">
                <a:cs typeface="Arial" charset="0"/>
              </a:rPr>
              <a:t> +    </a:t>
            </a:r>
            <a:r>
              <a:rPr lang="en-US" altLang="en-US" sz="1400" dirty="0">
                <a:cs typeface="Arial" charset="0"/>
              </a:rPr>
              <a:t>-    +    -     +    -     +</a:t>
            </a:r>
          </a:p>
        </p:txBody>
      </p:sp>
      <p:sp>
        <p:nvSpPr>
          <p:cNvPr id="3086" name="TextBox 7"/>
          <p:cNvSpPr txBox="1">
            <a:spLocks noChangeArrowheads="1"/>
          </p:cNvSpPr>
          <p:nvPr/>
        </p:nvSpPr>
        <p:spPr bwMode="auto">
          <a:xfrm>
            <a:off x="3861706" y="1947863"/>
            <a:ext cx="5095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200" dirty="0">
                <a:cs typeface="Arial" charset="0"/>
              </a:rPr>
              <a:t>VDR</a:t>
            </a:r>
          </a:p>
        </p:txBody>
      </p:sp>
      <p:pic>
        <p:nvPicPr>
          <p:cNvPr id="3087" name="Picture 6" descr="G:\Wang 2018\XWE#694\XWE#694-VDR-11929.tif"/>
          <p:cNvPicPr>
            <a:picLocks noChangeAspect="1" noChangeArrowheads="1"/>
          </p:cNvPicPr>
          <p:nvPr/>
        </p:nvPicPr>
        <p:blipFill>
          <a:blip r:embed="rId3" cstate="print"/>
          <a:srcRect l="9911" r="5488" b="37434"/>
          <a:stretch>
            <a:fillRect/>
          </a:stretch>
        </p:blipFill>
        <p:spPr bwMode="auto">
          <a:xfrm>
            <a:off x="1295400" y="1752600"/>
            <a:ext cx="2540000" cy="482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088" name="Picture 7" descr="G:\Wang 2018\XWE#694\XWE#694-TXNIP-4336.tif"/>
          <p:cNvPicPr>
            <a:picLocks noChangeAspect="1" noChangeArrowheads="1"/>
          </p:cNvPicPr>
          <p:nvPr/>
        </p:nvPicPr>
        <p:blipFill>
          <a:blip r:embed="rId4" cstate="print"/>
          <a:srcRect l="18398" t="28208" r="16203" b="33124"/>
          <a:stretch>
            <a:fillRect/>
          </a:stretch>
        </p:blipFill>
        <p:spPr bwMode="auto">
          <a:xfrm>
            <a:off x="1295400" y="2647950"/>
            <a:ext cx="2554288" cy="476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089" name="TextBox 10"/>
          <p:cNvSpPr txBox="1">
            <a:spLocks noChangeArrowheads="1"/>
          </p:cNvSpPr>
          <p:nvPr/>
        </p:nvSpPr>
        <p:spPr bwMode="auto">
          <a:xfrm>
            <a:off x="1316038" y="2252663"/>
            <a:ext cx="2478087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000" b="1" dirty="0"/>
              <a:t>1.0   1.8   1.7    2.2    0.5    0.8   0.7    1.1</a:t>
            </a:r>
          </a:p>
        </p:txBody>
      </p:sp>
      <p:sp>
        <p:nvSpPr>
          <p:cNvPr id="3090" name="TextBox 10"/>
          <p:cNvSpPr txBox="1">
            <a:spLocks noChangeArrowheads="1"/>
          </p:cNvSpPr>
          <p:nvPr/>
        </p:nvSpPr>
        <p:spPr bwMode="auto">
          <a:xfrm>
            <a:off x="1295400" y="3136900"/>
            <a:ext cx="24765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000" b="1"/>
              <a:t>1.0    1.6    1.2   2.3    0.4   0.9    0.7   1.5</a:t>
            </a:r>
          </a:p>
        </p:txBody>
      </p:sp>
      <p:pic>
        <p:nvPicPr>
          <p:cNvPr id="3091" name="Picture 19" descr="E:\Wang 2018\XWE#694\XWE#694-P-ASK1-52897.tif"/>
          <p:cNvPicPr>
            <a:picLocks noChangeAspect="1" noChangeArrowheads="1"/>
          </p:cNvPicPr>
          <p:nvPr/>
        </p:nvPicPr>
        <p:blipFill>
          <a:blip r:embed="rId5" cstate="print"/>
          <a:srcRect l="9740" t="6757" r="8887" b="24448"/>
          <a:stretch>
            <a:fillRect/>
          </a:stretch>
        </p:blipFill>
        <p:spPr bwMode="auto">
          <a:xfrm>
            <a:off x="1295400" y="3581400"/>
            <a:ext cx="2554288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092" name="Picture 20" descr="E:\Wang 2018\XWE#694\XWE#694--BIM9824.tif"/>
          <p:cNvPicPr>
            <a:picLocks noChangeAspect="1" noChangeArrowheads="1"/>
          </p:cNvPicPr>
          <p:nvPr/>
        </p:nvPicPr>
        <p:blipFill>
          <a:blip r:embed="rId6" cstate="print"/>
          <a:srcRect l="9502" t="14455" r="14258"/>
          <a:stretch>
            <a:fillRect/>
          </a:stretch>
        </p:blipFill>
        <p:spPr bwMode="auto">
          <a:xfrm>
            <a:off x="4953000" y="3575908"/>
            <a:ext cx="2554288" cy="5064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093" name="TextBox 8"/>
          <p:cNvSpPr txBox="1">
            <a:spLocks noChangeArrowheads="1"/>
          </p:cNvSpPr>
          <p:nvPr/>
        </p:nvSpPr>
        <p:spPr bwMode="auto">
          <a:xfrm>
            <a:off x="3861706" y="3671888"/>
            <a:ext cx="7318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200">
                <a:cs typeface="Arial" charset="0"/>
              </a:rPr>
              <a:t>P-ASK1</a:t>
            </a:r>
          </a:p>
        </p:txBody>
      </p:sp>
      <p:sp>
        <p:nvSpPr>
          <p:cNvPr id="3094" name="TextBox 8"/>
          <p:cNvSpPr txBox="1">
            <a:spLocks noChangeArrowheads="1"/>
          </p:cNvSpPr>
          <p:nvPr/>
        </p:nvSpPr>
        <p:spPr bwMode="auto">
          <a:xfrm>
            <a:off x="7505700" y="3690208"/>
            <a:ext cx="4587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200">
                <a:cs typeface="Arial" charset="0"/>
              </a:rPr>
              <a:t>BIM</a:t>
            </a:r>
          </a:p>
        </p:txBody>
      </p:sp>
      <p:sp>
        <p:nvSpPr>
          <p:cNvPr id="3095" name="TextBox 10"/>
          <p:cNvSpPr txBox="1">
            <a:spLocks noChangeArrowheads="1"/>
          </p:cNvSpPr>
          <p:nvPr/>
        </p:nvSpPr>
        <p:spPr bwMode="auto">
          <a:xfrm>
            <a:off x="1316038" y="4129088"/>
            <a:ext cx="240665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000" b="1"/>
              <a:t>1.0   1.6   1.5   2.2   0.4    0.9    1.2   1.3</a:t>
            </a:r>
          </a:p>
        </p:txBody>
      </p:sp>
      <p:sp>
        <p:nvSpPr>
          <p:cNvPr id="3096" name="TextBox 10"/>
          <p:cNvSpPr txBox="1">
            <a:spLocks noChangeArrowheads="1"/>
          </p:cNvSpPr>
          <p:nvPr/>
        </p:nvSpPr>
        <p:spPr bwMode="auto">
          <a:xfrm>
            <a:off x="5015883" y="4118189"/>
            <a:ext cx="251301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000" b="1" dirty="0"/>
              <a:t>1.0   0.9    1.4   2.5    1.0   0.9    1.2   1.2</a:t>
            </a:r>
          </a:p>
        </p:txBody>
      </p:sp>
      <p:pic>
        <p:nvPicPr>
          <p:cNvPr id="3097" name="Picture 25" descr="G:\Wang 2018\XWE#694\#694-P-JNK-4336.tif"/>
          <p:cNvPicPr>
            <a:picLocks noChangeAspect="1" noChangeArrowheads="1"/>
          </p:cNvPicPr>
          <p:nvPr/>
        </p:nvPicPr>
        <p:blipFill>
          <a:blip r:embed="rId7" cstate="print"/>
          <a:srcRect l="12576" t="47027" r="20340" b="12114"/>
          <a:stretch>
            <a:fillRect/>
          </a:stretch>
        </p:blipFill>
        <p:spPr bwMode="auto">
          <a:xfrm>
            <a:off x="4945063" y="2635250"/>
            <a:ext cx="2536825" cy="501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098" name="Picture 26" descr="G:\Wang 2018\XWE#694\XWE#694-P-MKK4-39824.tif"/>
          <p:cNvPicPr>
            <a:picLocks noChangeAspect="1" noChangeArrowheads="1"/>
          </p:cNvPicPr>
          <p:nvPr/>
        </p:nvPicPr>
        <p:blipFill>
          <a:blip r:embed="rId8" cstate="print"/>
          <a:srcRect l="9322" t="9061" r="29237" b="47815"/>
          <a:stretch>
            <a:fillRect/>
          </a:stretch>
        </p:blipFill>
        <p:spPr bwMode="auto">
          <a:xfrm>
            <a:off x="4935538" y="1720850"/>
            <a:ext cx="2554287" cy="495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099" name="TextBox 6"/>
          <p:cNvSpPr txBox="1">
            <a:spLocks noChangeArrowheads="1"/>
          </p:cNvSpPr>
          <p:nvPr/>
        </p:nvSpPr>
        <p:spPr bwMode="auto">
          <a:xfrm>
            <a:off x="5102225" y="974725"/>
            <a:ext cx="9826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200" b="1"/>
              <a:t>siRNA CTL</a:t>
            </a:r>
          </a:p>
        </p:txBody>
      </p:sp>
      <p:sp>
        <p:nvSpPr>
          <p:cNvPr id="3100" name="TextBox 7"/>
          <p:cNvSpPr txBox="1">
            <a:spLocks noChangeArrowheads="1"/>
          </p:cNvSpPr>
          <p:nvPr/>
        </p:nvSpPr>
        <p:spPr bwMode="auto">
          <a:xfrm>
            <a:off x="6496050" y="957263"/>
            <a:ext cx="6810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200" b="1"/>
              <a:t>siVDR 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0CBB3BB-44C8-4486-B17E-2F74F5BA2DE1}"/>
              </a:ext>
            </a:extLst>
          </p:cNvPr>
          <p:cNvCxnSpPr/>
          <p:nvPr/>
        </p:nvCxnSpPr>
        <p:spPr bwMode="auto">
          <a:xfrm>
            <a:off x="5084763" y="1262063"/>
            <a:ext cx="107473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B8C9D13-047A-473D-AFB2-90C506A12387}"/>
              </a:ext>
            </a:extLst>
          </p:cNvPr>
          <p:cNvCxnSpPr/>
          <p:nvPr/>
        </p:nvCxnSpPr>
        <p:spPr bwMode="auto">
          <a:xfrm flipV="1">
            <a:off x="6327775" y="1260475"/>
            <a:ext cx="9779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03" name="TextBox 18"/>
          <p:cNvSpPr txBox="1">
            <a:spLocks noChangeArrowheads="1"/>
          </p:cNvSpPr>
          <p:nvPr/>
        </p:nvSpPr>
        <p:spPr bwMode="auto">
          <a:xfrm>
            <a:off x="4533900" y="1458913"/>
            <a:ext cx="6365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en-US" sz="1200">
                <a:cs typeface="Arial" charset="0"/>
              </a:rPr>
              <a:t>D2/CA</a:t>
            </a:r>
          </a:p>
        </p:txBody>
      </p:sp>
      <p:sp>
        <p:nvSpPr>
          <p:cNvPr id="3104" name="TextBox 25"/>
          <p:cNvSpPr txBox="1">
            <a:spLocks noChangeArrowheads="1"/>
          </p:cNvSpPr>
          <p:nvPr/>
        </p:nvSpPr>
        <p:spPr bwMode="auto">
          <a:xfrm>
            <a:off x="4625975" y="1250950"/>
            <a:ext cx="5334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en-US" sz="1200">
                <a:cs typeface="Arial" charset="0"/>
              </a:rPr>
              <a:t>AraC</a:t>
            </a:r>
          </a:p>
        </p:txBody>
      </p:sp>
      <p:sp>
        <p:nvSpPr>
          <p:cNvPr id="3105" name="TextBox 18"/>
          <p:cNvSpPr txBox="1">
            <a:spLocks noChangeArrowheads="1"/>
          </p:cNvSpPr>
          <p:nvPr/>
        </p:nvSpPr>
        <p:spPr bwMode="auto">
          <a:xfrm>
            <a:off x="5118100" y="1219200"/>
            <a:ext cx="23288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400" dirty="0">
                <a:cs typeface="Arial" charset="0"/>
              </a:rPr>
              <a:t>-    -    +    +    -     -    +   </a:t>
            </a:r>
            <a:r>
              <a:rPr lang="en-US" altLang="en-US" sz="1400" baseline="-25000" dirty="0">
                <a:cs typeface="Arial" charset="0"/>
              </a:rPr>
              <a:t> </a:t>
            </a:r>
            <a:r>
              <a:rPr lang="en-US" altLang="en-US" sz="1400" dirty="0">
                <a:cs typeface="Arial" charset="0"/>
              </a:rPr>
              <a:t> +</a:t>
            </a:r>
          </a:p>
        </p:txBody>
      </p:sp>
      <p:sp>
        <p:nvSpPr>
          <p:cNvPr id="3106" name="TextBox 18"/>
          <p:cNvSpPr txBox="1">
            <a:spLocks noChangeArrowheads="1"/>
          </p:cNvSpPr>
          <p:nvPr/>
        </p:nvSpPr>
        <p:spPr bwMode="auto">
          <a:xfrm>
            <a:off x="5118100" y="1428750"/>
            <a:ext cx="2370138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400" dirty="0" smtClean="0">
                <a:cs typeface="Arial" charset="0"/>
              </a:rPr>
              <a:t>-  </a:t>
            </a:r>
            <a:r>
              <a:rPr lang="en-US" altLang="en-US" sz="1400" baseline="-25000" dirty="0" smtClean="0">
                <a:cs typeface="Arial" charset="0"/>
              </a:rPr>
              <a:t> </a:t>
            </a:r>
            <a:r>
              <a:rPr lang="en-US" altLang="en-US" sz="1400" dirty="0" smtClean="0">
                <a:cs typeface="Arial" charset="0"/>
              </a:rPr>
              <a:t> +    </a:t>
            </a:r>
            <a:r>
              <a:rPr lang="en-US" altLang="en-US" sz="1400" dirty="0">
                <a:cs typeface="Arial" charset="0"/>
              </a:rPr>
              <a:t>-    + </a:t>
            </a:r>
            <a:r>
              <a:rPr lang="en-US" altLang="en-US" sz="1400" baseline="-25000" dirty="0">
                <a:cs typeface="Arial" charset="0"/>
              </a:rPr>
              <a:t> </a:t>
            </a:r>
            <a:r>
              <a:rPr lang="en-US" altLang="en-US" sz="1400" dirty="0">
                <a:cs typeface="Arial" charset="0"/>
              </a:rPr>
              <a:t> </a:t>
            </a:r>
            <a:r>
              <a:rPr lang="en-US" altLang="en-US" sz="1400" dirty="0" smtClean="0">
                <a:cs typeface="Arial" charset="0"/>
              </a:rPr>
              <a:t> </a:t>
            </a:r>
            <a:r>
              <a:rPr lang="en-US" altLang="en-US" sz="1400" baseline="-25000" dirty="0" smtClean="0">
                <a:cs typeface="Arial" charset="0"/>
              </a:rPr>
              <a:t> </a:t>
            </a:r>
            <a:r>
              <a:rPr lang="en-US" altLang="en-US" sz="1400" dirty="0" smtClean="0">
                <a:cs typeface="Arial" charset="0"/>
              </a:rPr>
              <a:t>-   </a:t>
            </a:r>
            <a:r>
              <a:rPr lang="en-US" altLang="en-US" sz="1400" baseline="-25000" dirty="0" smtClean="0">
                <a:cs typeface="Arial" charset="0"/>
              </a:rPr>
              <a:t> </a:t>
            </a:r>
            <a:r>
              <a:rPr lang="en-US" altLang="en-US" sz="1400" dirty="0" smtClean="0">
                <a:cs typeface="Arial" charset="0"/>
              </a:rPr>
              <a:t> +    </a:t>
            </a:r>
            <a:r>
              <a:rPr lang="en-US" altLang="en-US" sz="1400" dirty="0">
                <a:cs typeface="Arial" charset="0"/>
              </a:rPr>
              <a:t>-     +</a:t>
            </a:r>
          </a:p>
        </p:txBody>
      </p:sp>
      <p:sp>
        <p:nvSpPr>
          <p:cNvPr id="3107" name="TextBox 8"/>
          <p:cNvSpPr txBox="1">
            <a:spLocks noChangeArrowheads="1"/>
          </p:cNvSpPr>
          <p:nvPr/>
        </p:nvSpPr>
        <p:spPr bwMode="auto">
          <a:xfrm>
            <a:off x="7477696" y="2635317"/>
            <a:ext cx="7143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200" dirty="0" smtClean="0">
                <a:cs typeface="Arial" charset="0"/>
              </a:rPr>
              <a:t>P-JNK2</a:t>
            </a:r>
            <a:endParaRPr lang="en-US" altLang="en-US" sz="1200" dirty="0">
              <a:cs typeface="Arial" charset="0"/>
            </a:endParaRPr>
          </a:p>
        </p:txBody>
      </p:sp>
      <p:sp>
        <p:nvSpPr>
          <p:cNvPr id="3108" name="TextBox 8"/>
          <p:cNvSpPr txBox="1">
            <a:spLocks noChangeArrowheads="1"/>
          </p:cNvSpPr>
          <p:nvPr/>
        </p:nvSpPr>
        <p:spPr bwMode="auto">
          <a:xfrm>
            <a:off x="7505700" y="1857375"/>
            <a:ext cx="757238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200" dirty="0">
                <a:cs typeface="Arial" charset="0"/>
              </a:rPr>
              <a:t>P-MKK4</a:t>
            </a:r>
          </a:p>
        </p:txBody>
      </p:sp>
      <p:sp>
        <p:nvSpPr>
          <p:cNvPr id="3109" name="TextBox 10"/>
          <p:cNvSpPr txBox="1">
            <a:spLocks noChangeArrowheads="1"/>
          </p:cNvSpPr>
          <p:nvPr/>
        </p:nvSpPr>
        <p:spPr bwMode="auto">
          <a:xfrm>
            <a:off x="5029200" y="3148013"/>
            <a:ext cx="291778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000" b="1" dirty="0" smtClean="0"/>
              <a:t>1.0   </a:t>
            </a:r>
            <a:r>
              <a:rPr lang="en-US" altLang="en-US" sz="1000" b="1" dirty="0" smtClean="0"/>
              <a:t>1.1    1.0   0.7    1.2   1.4   1.1   1.1 </a:t>
            </a:r>
            <a:r>
              <a:rPr lang="en-US" altLang="en-US" sz="1000" dirty="0" smtClean="0"/>
              <a:t> P-JNK2</a:t>
            </a:r>
            <a:endParaRPr lang="en-US" altLang="en-US" sz="1000" b="1" dirty="0" smtClean="0"/>
          </a:p>
          <a:p>
            <a:pPr eaLnBrk="1" hangingPunct="1"/>
            <a:r>
              <a:rPr lang="en-US" altLang="en-US" sz="1000" b="1" dirty="0" smtClean="0"/>
              <a:t>1.0   </a:t>
            </a:r>
            <a:r>
              <a:rPr lang="en-US" altLang="en-US" sz="1000" b="1" dirty="0"/>
              <a:t>1.2    1.6   1.6    0.7   0.9   1.2   </a:t>
            </a:r>
            <a:r>
              <a:rPr lang="en-US" altLang="en-US" sz="1000" b="1" dirty="0" smtClean="0"/>
              <a:t>1.5 </a:t>
            </a:r>
            <a:r>
              <a:rPr lang="en-US" altLang="en-US" sz="1000" dirty="0" smtClean="0"/>
              <a:t> </a:t>
            </a:r>
            <a:r>
              <a:rPr lang="en-US" altLang="en-US" sz="1000" dirty="0" smtClean="0"/>
              <a:t>P-JNK1</a:t>
            </a:r>
            <a:endParaRPr lang="en-US" altLang="en-US" sz="1000" b="1" dirty="0"/>
          </a:p>
        </p:txBody>
      </p:sp>
      <p:sp>
        <p:nvSpPr>
          <p:cNvPr id="3110" name="TextBox 10"/>
          <p:cNvSpPr txBox="1">
            <a:spLocks noChangeArrowheads="1"/>
          </p:cNvSpPr>
          <p:nvPr/>
        </p:nvSpPr>
        <p:spPr bwMode="auto">
          <a:xfrm>
            <a:off x="5048250" y="2228850"/>
            <a:ext cx="244169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000" b="1" dirty="0"/>
              <a:t>1.0   1.3   1.5   </a:t>
            </a:r>
            <a:r>
              <a:rPr lang="en-US" altLang="en-US" sz="1000" b="1" dirty="0" smtClean="0"/>
              <a:t> 3.1   </a:t>
            </a:r>
            <a:r>
              <a:rPr lang="en-US" altLang="en-US" sz="1000" b="1" dirty="0"/>
              <a:t>1.4   </a:t>
            </a:r>
            <a:r>
              <a:rPr lang="en-US" altLang="en-US" sz="1000" b="1" dirty="0" smtClean="0"/>
              <a:t> 1.2   </a:t>
            </a:r>
            <a:r>
              <a:rPr lang="en-US" altLang="en-US" sz="1000" b="1" dirty="0"/>
              <a:t>1.4   1.4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355160" y="6412468"/>
            <a:ext cx="172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b="1" dirty="0"/>
              <a:t>Suppl. Fig. 2C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AE8EB4-D455-4ACF-8D20-B4D3EB017B4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871" t="7671" r="7361" b="15984"/>
          <a:stretch/>
        </p:blipFill>
        <p:spPr>
          <a:xfrm>
            <a:off x="4984133" y="4406900"/>
            <a:ext cx="2538413" cy="45054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1" name="TextBox 8">
            <a:extLst>
              <a:ext uri="{FF2B5EF4-FFF2-40B4-BE49-F238E27FC236}">
                <a16:creationId xmlns:a16="http://schemas.microsoft.com/office/drawing/2014/main" id="{6D080B5D-EDC8-48C2-86AF-A57199EB1D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0958" y="4425919"/>
            <a:ext cx="64472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200" dirty="0">
                <a:cs typeface="Arial" charset="0"/>
              </a:rPr>
              <a:t>CRK-L</a:t>
            </a:r>
          </a:p>
        </p:txBody>
      </p:sp>
      <p:sp>
        <p:nvSpPr>
          <p:cNvPr id="42" name="TextBox 10">
            <a:extLst>
              <a:ext uri="{FF2B5EF4-FFF2-40B4-BE49-F238E27FC236}">
                <a16:creationId xmlns:a16="http://schemas.microsoft.com/office/drawing/2014/main" id="{567ADD3C-AD22-4D7B-B8E7-77E4F38ECD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6526" y="4880227"/>
            <a:ext cx="240642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000" b="1" dirty="0"/>
              <a:t>1.0   1.1    1.0   1.1   0.9   1.0    0.9   1.0</a:t>
            </a:r>
          </a:p>
        </p:txBody>
      </p:sp>
      <p:sp>
        <p:nvSpPr>
          <p:cNvPr id="43" name="Text Box 364"/>
          <p:cNvSpPr txBox="1">
            <a:spLocks noChangeArrowheads="1"/>
          </p:cNvSpPr>
          <p:nvPr/>
        </p:nvSpPr>
        <p:spPr bwMode="auto">
          <a:xfrm>
            <a:off x="1026320" y="664372"/>
            <a:ext cx="44688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en-US" sz="1600" b="1" dirty="0"/>
              <a:t>C.  </a:t>
            </a:r>
          </a:p>
        </p:txBody>
      </p:sp>
      <p:sp>
        <p:nvSpPr>
          <p:cNvPr id="44" name="TextBox 8"/>
          <p:cNvSpPr txBox="1">
            <a:spLocks noChangeArrowheads="1"/>
          </p:cNvSpPr>
          <p:nvPr/>
        </p:nvSpPr>
        <p:spPr bwMode="auto">
          <a:xfrm>
            <a:off x="7477696" y="2812405"/>
            <a:ext cx="7143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200" dirty="0">
                <a:cs typeface="Arial" charset="0"/>
              </a:rPr>
              <a:t>P-JNK1</a:t>
            </a: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4711520" y="2950517"/>
            <a:ext cx="181155" cy="0"/>
          </a:xfrm>
          <a:prstGeom prst="straightConnector1">
            <a:avLst/>
          </a:prstGeom>
          <a:ln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4720797" y="2773980"/>
            <a:ext cx="181155" cy="0"/>
          </a:xfrm>
          <a:prstGeom prst="straightConnector1">
            <a:avLst/>
          </a:prstGeom>
          <a:ln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2178</TotalTime>
  <Words>123</Words>
  <Application>Microsoft Office PowerPoint</Application>
  <PresentationFormat>On-screen Show (4:3)</PresentationFormat>
  <Paragraphs>30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Slide 1</vt:lpstr>
    </vt:vector>
  </TitlesOfParts>
  <Company/>
  <LinksUpToDate>false</LinksUpToDate>
  <SharedDoc>false</SharedDoc>
  <HyperlinksChanged>false</HyperlinksChanged>
  <AppVersion>12.0000</AppVersion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