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75" r:id="rId3"/>
    <p:sldId id="274" r:id="rId4"/>
    <p:sldId id="272" r:id="rId5"/>
    <p:sldId id="258" r:id="rId6"/>
    <p:sldId id="269" r:id="rId7"/>
    <p:sldId id="277" r:id="rId8"/>
  </p:sldIdLst>
  <p:sldSz cx="7772400" cy="100584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C9FD8E1-6753-4C8A-92A1-489A3C65EFCF}">
          <p14:sldIdLst>
            <p14:sldId id="257"/>
            <p14:sldId id="275"/>
            <p14:sldId id="274"/>
            <p14:sldId id="272"/>
            <p14:sldId id="258"/>
            <p14:sldId id="269"/>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00FF"/>
    <a:srgbClr val="008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43" autoAdjust="0"/>
    <p:restoredTop sz="91320" autoAdjust="0"/>
  </p:normalViewPr>
  <p:slideViewPr>
    <p:cSldViewPr snapToGrid="0">
      <p:cViewPr>
        <p:scale>
          <a:sx n="66" d="100"/>
          <a:sy n="66" d="100"/>
        </p:scale>
        <p:origin x="2294" y="-384"/>
      </p:cViewPr>
      <p:guideLst/>
    </p:cSldViewPr>
  </p:slideViewPr>
  <p:notesTextViewPr>
    <p:cViewPr>
      <p:scale>
        <a:sx n="66" d="100"/>
        <a:sy n="66"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1727"/>
          </a:xfrm>
          <a:prstGeom prst="rect">
            <a:avLst/>
          </a:prstGeom>
        </p:spPr>
        <p:txBody>
          <a:bodyPr vert="horz" lIns="97426" tIns="48713" rIns="97426" bIns="48713" rtlCol="0"/>
          <a:lstStyle>
            <a:lvl1pPr algn="l">
              <a:defRPr sz="1300"/>
            </a:lvl1pPr>
          </a:lstStyle>
          <a:p>
            <a:endParaRPr lang="en-US" dirty="0"/>
          </a:p>
        </p:txBody>
      </p:sp>
      <p:sp>
        <p:nvSpPr>
          <p:cNvPr id="3" name="Date Placeholder 2"/>
          <p:cNvSpPr>
            <a:spLocks noGrp="1"/>
          </p:cNvSpPr>
          <p:nvPr>
            <p:ph type="dt" idx="1"/>
          </p:nvPr>
        </p:nvSpPr>
        <p:spPr>
          <a:xfrm>
            <a:off x="4143588" y="0"/>
            <a:ext cx="3169920" cy="481727"/>
          </a:xfrm>
          <a:prstGeom prst="rect">
            <a:avLst/>
          </a:prstGeom>
        </p:spPr>
        <p:txBody>
          <a:bodyPr vert="horz" lIns="97426" tIns="48713" rIns="97426" bIns="48713" rtlCol="0"/>
          <a:lstStyle>
            <a:lvl1pPr algn="r">
              <a:defRPr sz="1300"/>
            </a:lvl1pPr>
          </a:lstStyle>
          <a:p>
            <a:fld id="{54960BB4-FC65-4686-80BC-C2D4E6C0B40F}" type="datetimeFigureOut">
              <a:rPr lang="en-US" smtClean="0"/>
              <a:t>12/20/2017</a:t>
            </a:fld>
            <a:endParaRPr lang="en-US" dirty="0"/>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7426" tIns="48713" rIns="97426" bIns="48713" rtlCol="0" anchor="ctr"/>
          <a:lstStyle/>
          <a:p>
            <a:endParaRPr lang="en-US" dirty="0"/>
          </a:p>
        </p:txBody>
      </p:sp>
      <p:sp>
        <p:nvSpPr>
          <p:cNvPr id="5" name="Notes Placeholder 4"/>
          <p:cNvSpPr>
            <a:spLocks noGrp="1"/>
          </p:cNvSpPr>
          <p:nvPr>
            <p:ph type="body" sz="quarter" idx="3"/>
          </p:nvPr>
        </p:nvSpPr>
        <p:spPr>
          <a:xfrm>
            <a:off x="731521" y="4620577"/>
            <a:ext cx="5852160" cy="3780473"/>
          </a:xfrm>
          <a:prstGeom prst="rect">
            <a:avLst/>
          </a:prstGeom>
        </p:spPr>
        <p:txBody>
          <a:bodyPr vert="horz" lIns="97426" tIns="48713" rIns="97426" bIns="487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119476"/>
            <a:ext cx="3169920" cy="481726"/>
          </a:xfrm>
          <a:prstGeom prst="rect">
            <a:avLst/>
          </a:prstGeom>
        </p:spPr>
        <p:txBody>
          <a:bodyPr vert="horz" lIns="97426" tIns="48713" rIns="97426" bIns="48713"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6"/>
            <a:ext cx="3169920" cy="481726"/>
          </a:xfrm>
          <a:prstGeom prst="rect">
            <a:avLst/>
          </a:prstGeom>
        </p:spPr>
        <p:txBody>
          <a:bodyPr vert="horz" lIns="97426" tIns="48713" rIns="97426" bIns="48713" rtlCol="0" anchor="b"/>
          <a:lstStyle>
            <a:lvl1pPr algn="r">
              <a:defRPr sz="1300"/>
            </a:lvl1pPr>
          </a:lstStyle>
          <a:p>
            <a:fld id="{8C0D4906-1BFE-45FD-AAFC-4CA0C3CA6EF3}" type="slidenum">
              <a:rPr lang="en-US" smtClean="0"/>
              <a:t>‹#›</a:t>
            </a:fld>
            <a:endParaRPr lang="en-US" dirty="0"/>
          </a:p>
        </p:txBody>
      </p:sp>
    </p:spTree>
    <p:extLst>
      <p:ext uri="{BB962C8B-B14F-4D97-AF65-F5344CB8AC3E}">
        <p14:creationId xmlns:p14="http://schemas.microsoft.com/office/powerpoint/2010/main" val="1765003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 In folder:</a:t>
            </a:r>
            <a:r>
              <a:rPr lang="en-US" baseline="0" dirty="0"/>
              <a:t> </a:t>
            </a:r>
            <a:r>
              <a:rPr lang="en-US" dirty="0"/>
              <a:t>From</a:t>
            </a:r>
            <a:r>
              <a:rPr lang="en-US" baseline="0" dirty="0"/>
              <a:t> ANA</a:t>
            </a:r>
          </a:p>
          <a:p>
            <a:r>
              <a:rPr lang="en-US" baseline="0" dirty="0"/>
              <a:t>C. </a:t>
            </a:r>
            <a:r>
              <a:rPr lang="en-US" baseline="0" dirty="0" smtClean="0"/>
              <a:t>MYL_011917A</a:t>
            </a:r>
            <a:endParaRPr lang="en-US" baseline="0" dirty="0"/>
          </a:p>
        </p:txBody>
      </p:sp>
      <p:sp>
        <p:nvSpPr>
          <p:cNvPr id="4" name="Slide Number Placeholder 3"/>
          <p:cNvSpPr>
            <a:spLocks noGrp="1"/>
          </p:cNvSpPr>
          <p:nvPr>
            <p:ph type="sldNum" sz="quarter" idx="10"/>
          </p:nvPr>
        </p:nvSpPr>
        <p:spPr/>
        <p:txBody>
          <a:bodyPr/>
          <a:lstStyle/>
          <a:p>
            <a:fld id="{19D1352C-274A-4169-BD66-21C66469895C}" type="slidenum">
              <a:rPr lang="en-US" smtClean="0"/>
              <a:t>1</a:t>
            </a:fld>
            <a:endParaRPr lang="en-US"/>
          </a:p>
        </p:txBody>
      </p:sp>
    </p:spTree>
    <p:extLst>
      <p:ext uri="{BB962C8B-B14F-4D97-AF65-F5344CB8AC3E}">
        <p14:creationId xmlns:p14="http://schemas.microsoft.com/office/powerpoint/2010/main" val="115302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MYL_080117A</a:t>
            </a:r>
            <a:endParaRPr lang="en-US" dirty="0"/>
          </a:p>
        </p:txBody>
      </p:sp>
      <p:sp>
        <p:nvSpPr>
          <p:cNvPr id="4" name="Slide Number Placeholder 3"/>
          <p:cNvSpPr>
            <a:spLocks noGrp="1"/>
          </p:cNvSpPr>
          <p:nvPr>
            <p:ph type="sldNum" sz="quarter" idx="10"/>
          </p:nvPr>
        </p:nvSpPr>
        <p:spPr/>
        <p:txBody>
          <a:bodyPr/>
          <a:lstStyle/>
          <a:p>
            <a:fld id="{8C0D4906-1BFE-45FD-AAFC-4CA0C3CA6EF3}" type="slidenum">
              <a:rPr lang="en-US" smtClean="0"/>
              <a:t>2</a:t>
            </a:fld>
            <a:endParaRPr lang="en-US" dirty="0"/>
          </a:p>
        </p:txBody>
      </p:sp>
    </p:spTree>
    <p:extLst>
      <p:ext uri="{BB962C8B-B14F-4D97-AF65-F5344CB8AC3E}">
        <p14:creationId xmlns:p14="http://schemas.microsoft.com/office/powerpoint/2010/main" val="3572091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 MYL_081516A</a:t>
            </a:r>
          </a:p>
        </p:txBody>
      </p:sp>
      <p:sp>
        <p:nvSpPr>
          <p:cNvPr id="4" name="Slide Number Placeholder 3"/>
          <p:cNvSpPr>
            <a:spLocks noGrp="1"/>
          </p:cNvSpPr>
          <p:nvPr>
            <p:ph type="sldNum" sz="quarter" idx="10"/>
          </p:nvPr>
        </p:nvSpPr>
        <p:spPr/>
        <p:txBody>
          <a:bodyPr/>
          <a:lstStyle/>
          <a:p>
            <a:fld id="{19D1352C-274A-4169-BD66-21C66469895C}" type="slidenum">
              <a:rPr lang="en-US" smtClean="0"/>
              <a:t>4</a:t>
            </a:fld>
            <a:endParaRPr lang="en-US" dirty="0"/>
          </a:p>
        </p:txBody>
      </p:sp>
    </p:spTree>
    <p:extLst>
      <p:ext uri="{BB962C8B-B14F-4D97-AF65-F5344CB8AC3E}">
        <p14:creationId xmlns:p14="http://schemas.microsoft.com/office/powerpoint/2010/main" val="1499625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lphaUcPeriod"/>
            </a:pPr>
            <a:r>
              <a:rPr lang="en-US" dirty="0"/>
              <a:t>MYL_030316C</a:t>
            </a:r>
          </a:p>
          <a:p>
            <a:pPr marL="228600" indent="-228600">
              <a:buAutoNum type="alphaUcPeriod"/>
            </a:pPr>
            <a:r>
              <a:rPr lang="en-US" dirty="0"/>
              <a:t>Compiled</a:t>
            </a:r>
            <a:r>
              <a:rPr lang="en-US" baseline="0" dirty="0"/>
              <a:t> data analysis (MYL_030316C)</a:t>
            </a:r>
            <a:endParaRPr lang="en-US" dirty="0"/>
          </a:p>
          <a:p>
            <a:pPr marL="0" indent="0">
              <a:buNone/>
            </a:pPr>
            <a:r>
              <a:rPr lang="en-US" dirty="0"/>
              <a:t>C.</a:t>
            </a:r>
            <a:r>
              <a:rPr lang="en-US" baseline="0" dirty="0"/>
              <a:t> MYL_120614B</a:t>
            </a:r>
            <a:endParaRPr lang="en-US" dirty="0"/>
          </a:p>
        </p:txBody>
      </p:sp>
      <p:sp>
        <p:nvSpPr>
          <p:cNvPr id="4" name="Slide Number Placeholder 3"/>
          <p:cNvSpPr>
            <a:spLocks noGrp="1"/>
          </p:cNvSpPr>
          <p:nvPr>
            <p:ph type="sldNum" sz="quarter" idx="10"/>
          </p:nvPr>
        </p:nvSpPr>
        <p:spPr/>
        <p:txBody>
          <a:bodyPr/>
          <a:lstStyle/>
          <a:p>
            <a:fld id="{19D1352C-274A-4169-BD66-21C66469895C}" type="slidenum">
              <a:rPr lang="en-US" smtClean="0"/>
              <a:t>5</a:t>
            </a:fld>
            <a:endParaRPr lang="en-US" dirty="0"/>
          </a:p>
        </p:txBody>
      </p:sp>
    </p:spTree>
    <p:extLst>
      <p:ext uri="{BB962C8B-B14F-4D97-AF65-F5344CB8AC3E}">
        <p14:creationId xmlns:p14="http://schemas.microsoft.com/office/powerpoint/2010/main" val="2020525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MYL_011316</a:t>
            </a:r>
            <a:endParaRPr lang="en-US" dirty="0"/>
          </a:p>
        </p:txBody>
      </p:sp>
      <p:sp>
        <p:nvSpPr>
          <p:cNvPr id="4" name="Slide Number Placeholder 3"/>
          <p:cNvSpPr>
            <a:spLocks noGrp="1"/>
          </p:cNvSpPr>
          <p:nvPr>
            <p:ph type="sldNum" sz="quarter" idx="10"/>
          </p:nvPr>
        </p:nvSpPr>
        <p:spPr/>
        <p:txBody>
          <a:bodyPr/>
          <a:lstStyle/>
          <a:p>
            <a:fld id="{8C0D4906-1BFE-45FD-AAFC-4CA0C3CA6EF3}" type="slidenum">
              <a:rPr lang="en-US" smtClean="0"/>
              <a:t>7</a:t>
            </a:fld>
            <a:endParaRPr lang="en-US" dirty="0"/>
          </a:p>
        </p:txBody>
      </p:sp>
    </p:spTree>
    <p:extLst>
      <p:ext uri="{BB962C8B-B14F-4D97-AF65-F5344CB8AC3E}">
        <p14:creationId xmlns:p14="http://schemas.microsoft.com/office/powerpoint/2010/main" val="718791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2242163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2348545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2890116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1804884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847726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404329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1165962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1775701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508990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638197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82EE4853-62E6-4E51-9DBF-FB46F159488C}" type="datetimeFigureOut">
              <a:rPr lang="en-US" smtClean="0"/>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B4C2C5-3DEB-4E09-87C9-93BD4D4B991F}" type="slidenum">
              <a:rPr lang="en-US" smtClean="0"/>
              <a:t>‹#›</a:t>
            </a:fld>
            <a:endParaRPr lang="en-US" dirty="0"/>
          </a:p>
        </p:txBody>
      </p:sp>
    </p:spTree>
    <p:extLst>
      <p:ext uri="{BB962C8B-B14F-4D97-AF65-F5344CB8AC3E}">
        <p14:creationId xmlns:p14="http://schemas.microsoft.com/office/powerpoint/2010/main" val="1446000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82EE4853-62E6-4E51-9DBF-FB46F159488C}" type="datetimeFigureOut">
              <a:rPr lang="en-US" smtClean="0"/>
              <a:t>12/20/2017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ADB4C2C5-3DEB-4E09-87C9-93BD4D4B991F}" type="slidenum">
              <a:rPr lang="en-US" smtClean="0"/>
              <a:t>‹#›</a:t>
            </a:fld>
            <a:endParaRPr lang="en-US" dirty="0"/>
          </a:p>
        </p:txBody>
      </p:sp>
    </p:spTree>
    <p:extLst>
      <p:ext uri="{BB962C8B-B14F-4D97-AF65-F5344CB8AC3E}">
        <p14:creationId xmlns:p14="http://schemas.microsoft.com/office/powerpoint/2010/main" val="18822051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6.png"/><Relationship Id="rId18" Type="http://schemas.microsoft.com/office/2007/relationships/hdphoto" Target="../media/hdphoto8.wdp"/><Relationship Id="rId26" Type="http://schemas.microsoft.com/office/2007/relationships/hdphoto" Target="../media/hdphoto12.wdp"/><Relationship Id="rId3" Type="http://schemas.openxmlformats.org/officeDocument/2006/relationships/image" Target="../media/image1.png"/><Relationship Id="rId21" Type="http://schemas.openxmlformats.org/officeDocument/2006/relationships/image" Target="../media/image10.png"/><Relationship Id="rId7" Type="http://schemas.openxmlformats.org/officeDocument/2006/relationships/image" Target="../media/image3.png"/><Relationship Id="rId12" Type="http://schemas.microsoft.com/office/2007/relationships/hdphoto" Target="../media/hdphoto5.wdp"/><Relationship Id="rId17" Type="http://schemas.openxmlformats.org/officeDocument/2006/relationships/image" Target="../media/image8.png"/><Relationship Id="rId25" Type="http://schemas.openxmlformats.org/officeDocument/2006/relationships/image" Target="../media/image12.png"/><Relationship Id="rId2" Type="http://schemas.openxmlformats.org/officeDocument/2006/relationships/notesSlide" Target="../notesSlides/notesSlide2.xml"/><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5.png"/><Relationship Id="rId24" Type="http://schemas.microsoft.com/office/2007/relationships/hdphoto" Target="../media/hdphoto11.wdp"/><Relationship Id="rId5" Type="http://schemas.openxmlformats.org/officeDocument/2006/relationships/image" Target="../media/image2.png"/><Relationship Id="rId15" Type="http://schemas.openxmlformats.org/officeDocument/2006/relationships/image" Target="../media/image7.png"/><Relationship Id="rId23" Type="http://schemas.openxmlformats.org/officeDocument/2006/relationships/image" Target="../media/image11.png"/><Relationship Id="rId10" Type="http://schemas.microsoft.com/office/2007/relationships/hdphoto" Target="../media/hdphoto4.wdp"/><Relationship Id="rId19"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hdphoto" Target="../media/hdphoto6.wdp"/><Relationship Id="rId22" Type="http://schemas.microsoft.com/office/2007/relationships/hdphoto" Target="../media/hdphoto10.wdp"/></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microsoft.com/office/2007/relationships/hdphoto" Target="../media/hdphoto15.wdp"/><Relationship Id="rId3" Type="http://schemas.openxmlformats.org/officeDocument/2006/relationships/image" Target="../media/image21.wmf"/><Relationship Id="rId7" Type="http://schemas.openxmlformats.org/officeDocument/2006/relationships/image" Target="../media/image25.tiff"/><Relationship Id="rId12"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tiff"/><Relationship Id="rId11" Type="http://schemas.microsoft.com/office/2007/relationships/hdphoto" Target="../media/hdphoto14.wdp"/><Relationship Id="rId5" Type="http://schemas.openxmlformats.org/officeDocument/2006/relationships/image" Target="../media/image23.tiff"/><Relationship Id="rId15" Type="http://schemas.microsoft.com/office/2007/relationships/hdphoto" Target="../media/hdphoto16.wdp"/><Relationship Id="rId10" Type="http://schemas.openxmlformats.org/officeDocument/2006/relationships/image" Target="../media/image27.png"/><Relationship Id="rId4" Type="http://schemas.openxmlformats.org/officeDocument/2006/relationships/image" Target="../media/image22.tiff"/><Relationship Id="rId9" Type="http://schemas.microsoft.com/office/2007/relationships/hdphoto" Target="../media/hdphoto13.wdp"/><Relationship Id="rId1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jpeg"/><Relationship Id="rId12" Type="http://schemas.openxmlformats.org/officeDocument/2006/relationships/image" Target="../media/image41.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5.jpeg"/><Relationship Id="rId11" Type="http://schemas.openxmlformats.org/officeDocument/2006/relationships/image" Target="../media/image40.jpeg"/><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0"/>
            <a:ext cx="2270173" cy="369332"/>
          </a:xfrm>
          <a:prstGeom prst="rect">
            <a:avLst/>
          </a:prstGeom>
          <a:noFill/>
        </p:spPr>
        <p:txBody>
          <a:bodyPr wrap="none" rtlCol="0">
            <a:spAutoFit/>
          </a:bodyPr>
          <a:lstStyle/>
          <a:p>
            <a:r>
              <a:rPr lang="en-US" b="1" i="1" u="sng" dirty="0"/>
              <a:t>Supplemental Figure </a:t>
            </a:r>
            <a:r>
              <a:rPr lang="en-US" b="1" i="1" u="sng" dirty="0" smtClean="0"/>
              <a:t>I</a:t>
            </a:r>
            <a:endParaRPr lang="en-US" b="1" i="1" u="sng" dirty="0"/>
          </a:p>
        </p:txBody>
      </p:sp>
      <p:sp>
        <p:nvSpPr>
          <p:cNvPr id="15" name="Rectangle 14"/>
          <p:cNvSpPr/>
          <p:nvPr/>
        </p:nvSpPr>
        <p:spPr>
          <a:xfrm>
            <a:off x="649865" y="4114083"/>
            <a:ext cx="6309794" cy="430887"/>
          </a:xfrm>
          <a:prstGeom prst="rect">
            <a:avLst/>
          </a:prstGeom>
        </p:spPr>
        <p:txBody>
          <a:bodyPr wrap="square">
            <a:spAutoFit/>
          </a:bodyPr>
          <a:lstStyle/>
          <a:p>
            <a:pPr algn="just"/>
            <a:r>
              <a:rPr lang="en-US" sz="1100" dirty="0"/>
              <a:t>(</a:t>
            </a:r>
            <a:r>
              <a:rPr lang="en-US" sz="1100" b="1" dirty="0"/>
              <a:t>A</a:t>
            </a:r>
            <a:r>
              <a:rPr lang="en-US" sz="1100" dirty="0"/>
              <a:t>) Schematic depiction of the adult conditional Akt1 deletion strategy. </a:t>
            </a:r>
            <a:r>
              <a:rPr lang="en-US" sz="1100" b="1" dirty="0"/>
              <a:t>(B) </a:t>
            </a:r>
            <a:r>
              <a:rPr lang="en-US" sz="1100" dirty="0"/>
              <a:t>Adult, inducible deletion of endothelial-specific Akt1 expression does not affect overall </a:t>
            </a:r>
            <a:r>
              <a:rPr lang="en-US" sz="1100" dirty="0" smtClean="0"/>
              <a:t>weight</a:t>
            </a:r>
            <a:endParaRPr lang="en-US" sz="1100" dirty="0"/>
          </a:p>
        </p:txBody>
      </p:sp>
      <p:sp>
        <p:nvSpPr>
          <p:cNvPr id="34" name="TextBox 33"/>
          <p:cNvSpPr txBox="1"/>
          <p:nvPr/>
        </p:nvSpPr>
        <p:spPr>
          <a:xfrm>
            <a:off x="613993" y="1934515"/>
            <a:ext cx="331757" cy="292388"/>
          </a:xfrm>
          <a:prstGeom prst="rect">
            <a:avLst/>
          </a:prstGeom>
          <a:noFill/>
        </p:spPr>
        <p:txBody>
          <a:bodyPr wrap="none" rtlCol="0">
            <a:spAutoFit/>
          </a:bodyPr>
          <a:lstStyle/>
          <a:p>
            <a:r>
              <a:rPr lang="en-US" sz="1300" b="1" dirty="0"/>
              <a:t>A.</a:t>
            </a:r>
          </a:p>
        </p:txBody>
      </p:sp>
      <p:grpSp>
        <p:nvGrpSpPr>
          <p:cNvPr id="74" name="Group 73"/>
          <p:cNvGrpSpPr/>
          <p:nvPr/>
        </p:nvGrpSpPr>
        <p:grpSpPr>
          <a:xfrm>
            <a:off x="893191" y="2034827"/>
            <a:ext cx="3014188" cy="2034811"/>
            <a:chOff x="2078425" y="1142821"/>
            <a:chExt cx="3067518" cy="2463869"/>
          </a:xfrm>
        </p:grpSpPr>
        <p:sp>
          <p:nvSpPr>
            <p:cNvPr id="75" name="Rounded Rectangle 74"/>
            <p:cNvSpPr/>
            <p:nvPr/>
          </p:nvSpPr>
          <p:spPr>
            <a:xfrm>
              <a:off x="4023964" y="1602907"/>
              <a:ext cx="1116695" cy="304800"/>
            </a:xfrm>
            <a:prstGeom prst="roundRect">
              <a:avLst/>
            </a:prstGeom>
            <a:solidFill>
              <a:schemeClr val="tx2">
                <a:lumMod val="50000"/>
              </a:schemeClr>
            </a:solidFill>
            <a:ln>
              <a:solidFill>
                <a:schemeClr val="tx2">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cs typeface="Arial" panose="020B0604020202020204" pitchFamily="34" charset="0"/>
                </a:rPr>
                <a:t>~5wks of age</a:t>
              </a:r>
            </a:p>
          </p:txBody>
        </p:sp>
        <p:sp>
          <p:nvSpPr>
            <p:cNvPr id="76" name="Rounded Rectangle 75"/>
            <p:cNvSpPr/>
            <p:nvPr/>
          </p:nvSpPr>
          <p:spPr>
            <a:xfrm>
              <a:off x="4029248" y="2991338"/>
              <a:ext cx="1116695" cy="304800"/>
            </a:xfrm>
            <a:prstGeom prst="roundRect">
              <a:avLst/>
            </a:prstGeom>
            <a:solidFill>
              <a:schemeClr val="tx2">
                <a:lumMod val="50000"/>
              </a:schemeClr>
            </a:solidFill>
            <a:ln>
              <a:solidFill>
                <a:schemeClr val="tx2">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cs typeface="Arial" panose="020B0604020202020204" pitchFamily="34" charset="0"/>
                </a:rPr>
                <a:t>~10wks of age</a:t>
              </a:r>
            </a:p>
          </p:txBody>
        </p:sp>
        <p:cxnSp>
          <p:nvCxnSpPr>
            <p:cNvPr id="77" name="Straight Arrow Connector 76"/>
            <p:cNvCxnSpPr/>
            <p:nvPr/>
          </p:nvCxnSpPr>
          <p:spPr>
            <a:xfrm>
              <a:off x="4584990" y="2033285"/>
              <a:ext cx="0" cy="822960"/>
            </a:xfrm>
            <a:prstGeom prst="straightConnector1">
              <a:avLst/>
            </a:prstGeom>
            <a:ln w="1905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2" name="Right Arrow 91"/>
            <p:cNvSpPr/>
            <p:nvPr/>
          </p:nvSpPr>
          <p:spPr>
            <a:xfrm>
              <a:off x="2078425" y="1142821"/>
              <a:ext cx="1830216" cy="1222572"/>
            </a:xfrm>
            <a:prstGeom prst="rightArrow">
              <a:avLst>
                <a:gd name="adj1" fmla="val 57909"/>
                <a:gd name="adj2" fmla="val 36511"/>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002060"/>
                  </a:solidFill>
                  <a:cs typeface="Arial" panose="020B0604020202020204" pitchFamily="34" charset="0"/>
                </a:rPr>
                <a:t>Tamox injection (100µg/g body weight)</a:t>
              </a:r>
            </a:p>
            <a:p>
              <a:pPr algn="ctr"/>
              <a:r>
                <a:rPr lang="en-US" sz="1100" i="1" dirty="0">
                  <a:solidFill>
                    <a:srgbClr val="002060"/>
                  </a:solidFill>
                  <a:cs typeface="Arial" panose="020B0604020202020204" pitchFamily="34" charset="0"/>
                </a:rPr>
                <a:t>7 consecutive days</a:t>
              </a:r>
            </a:p>
          </p:txBody>
        </p:sp>
        <p:sp>
          <p:nvSpPr>
            <p:cNvPr id="94" name="Right Arrow 93"/>
            <p:cNvSpPr/>
            <p:nvPr/>
          </p:nvSpPr>
          <p:spPr>
            <a:xfrm>
              <a:off x="2078426" y="2677212"/>
              <a:ext cx="1830216" cy="929478"/>
            </a:xfrm>
            <a:prstGeom prst="rightArrow">
              <a:avLst>
                <a:gd name="adj1" fmla="val 55765"/>
                <a:gd name="adj2" fmla="val 50000"/>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002060"/>
                  </a:solidFill>
                  <a:cs typeface="Arial" panose="020B0604020202020204" pitchFamily="34" charset="0"/>
                </a:rPr>
                <a:t>Adult vascular studies/phenotyping</a:t>
              </a:r>
            </a:p>
          </p:txBody>
        </p:sp>
      </p:grpSp>
      <p:grpSp>
        <p:nvGrpSpPr>
          <p:cNvPr id="3" name="Group 2"/>
          <p:cNvGrpSpPr>
            <a:grpSpLocks noChangeAspect="1"/>
          </p:cNvGrpSpPr>
          <p:nvPr/>
        </p:nvGrpSpPr>
        <p:grpSpPr>
          <a:xfrm>
            <a:off x="4388396" y="1997981"/>
            <a:ext cx="2307733" cy="1784388"/>
            <a:chOff x="4379651" y="684449"/>
            <a:chExt cx="2641862" cy="2042744"/>
          </a:xfrm>
        </p:grpSpPr>
        <p:grpSp>
          <p:nvGrpSpPr>
            <p:cNvPr id="2103" name="Group 2102"/>
            <p:cNvGrpSpPr/>
            <p:nvPr/>
          </p:nvGrpSpPr>
          <p:grpSpPr>
            <a:xfrm>
              <a:off x="4424571" y="1010529"/>
              <a:ext cx="2596942" cy="1716664"/>
              <a:chOff x="1938547" y="4403726"/>
              <a:chExt cx="2596942" cy="1716664"/>
            </a:xfrm>
          </p:grpSpPr>
          <p:sp>
            <p:nvSpPr>
              <p:cNvPr id="2066" name="Rectangle 45"/>
              <p:cNvSpPr>
                <a:spLocks noChangeArrowheads="1"/>
              </p:cNvSpPr>
              <p:nvPr/>
            </p:nvSpPr>
            <p:spPr bwMode="auto">
              <a:xfrm rot="16200000">
                <a:off x="1666838" y="5086600"/>
                <a:ext cx="7588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rgbClr val="000000"/>
                    </a:solidFill>
                    <a:effectLst/>
                    <a:latin typeface="+mn-lt"/>
                  </a:rPr>
                  <a:t>Weight (g)</a:t>
                </a:r>
                <a:endParaRPr kumimoji="0" lang="en-US" altLang="en-US" sz="1400" i="0" u="none" strike="noStrike" cap="none" normalizeH="0" baseline="0" dirty="0">
                  <a:ln>
                    <a:noFill/>
                  </a:ln>
                  <a:solidFill>
                    <a:schemeClr val="tx1"/>
                  </a:solidFill>
                  <a:effectLst/>
                  <a:latin typeface="+mn-lt"/>
                </a:endParaRPr>
              </a:p>
            </p:txBody>
          </p:sp>
          <p:sp>
            <p:nvSpPr>
              <p:cNvPr id="118" name="Rectangle 73"/>
              <p:cNvSpPr>
                <a:spLocks noChangeArrowheads="1"/>
              </p:cNvSpPr>
              <p:nvPr/>
            </p:nvSpPr>
            <p:spPr bwMode="auto">
              <a:xfrm>
                <a:off x="2586039" y="4800601"/>
                <a:ext cx="708025" cy="10953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74"/>
              <p:cNvSpPr>
                <a:spLocks/>
              </p:cNvSpPr>
              <p:nvPr/>
            </p:nvSpPr>
            <p:spPr bwMode="auto">
              <a:xfrm>
                <a:off x="2586039" y="4800601"/>
                <a:ext cx="706438" cy="1095375"/>
              </a:xfrm>
              <a:custGeom>
                <a:avLst/>
                <a:gdLst>
                  <a:gd name="T0" fmla="*/ 0 w 445"/>
                  <a:gd name="T1" fmla="*/ 690 h 690"/>
                  <a:gd name="T2" fmla="*/ 0 w 445"/>
                  <a:gd name="T3" fmla="*/ 0 h 690"/>
                  <a:gd name="T4" fmla="*/ 0 w 445"/>
                  <a:gd name="T5" fmla="*/ 0 h 690"/>
                  <a:gd name="T6" fmla="*/ 445 w 445"/>
                  <a:gd name="T7" fmla="*/ 0 h 690"/>
                  <a:gd name="T8" fmla="*/ 445 w 445"/>
                  <a:gd name="T9" fmla="*/ 0 h 690"/>
                  <a:gd name="T10" fmla="*/ 445 w 445"/>
                  <a:gd name="T11" fmla="*/ 690 h 690"/>
                </a:gdLst>
                <a:ahLst/>
                <a:cxnLst>
                  <a:cxn ang="0">
                    <a:pos x="T0" y="T1"/>
                  </a:cxn>
                  <a:cxn ang="0">
                    <a:pos x="T2" y="T3"/>
                  </a:cxn>
                  <a:cxn ang="0">
                    <a:pos x="T4" y="T5"/>
                  </a:cxn>
                  <a:cxn ang="0">
                    <a:pos x="T6" y="T7"/>
                  </a:cxn>
                  <a:cxn ang="0">
                    <a:pos x="T8" y="T9"/>
                  </a:cxn>
                  <a:cxn ang="0">
                    <a:pos x="T10" y="T11"/>
                  </a:cxn>
                </a:cxnLst>
                <a:rect l="0" t="0" r="r" b="b"/>
                <a:pathLst>
                  <a:path w="445" h="690">
                    <a:moveTo>
                      <a:pt x="0" y="690"/>
                    </a:moveTo>
                    <a:lnTo>
                      <a:pt x="0" y="0"/>
                    </a:lnTo>
                    <a:lnTo>
                      <a:pt x="0" y="0"/>
                    </a:lnTo>
                    <a:lnTo>
                      <a:pt x="445" y="0"/>
                    </a:lnTo>
                    <a:lnTo>
                      <a:pt x="445" y="0"/>
                    </a:lnTo>
                    <a:lnTo>
                      <a:pt x="445" y="690"/>
                    </a:lnTo>
                  </a:path>
                </a:pathLst>
              </a:custGeom>
              <a:noFill/>
              <a:ln w="206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Freeform 75"/>
              <p:cNvSpPr>
                <a:spLocks/>
              </p:cNvSpPr>
              <p:nvPr/>
            </p:nvSpPr>
            <p:spPr bwMode="auto">
              <a:xfrm>
                <a:off x="2762251" y="4767264"/>
                <a:ext cx="354013" cy="33338"/>
              </a:xfrm>
              <a:custGeom>
                <a:avLst/>
                <a:gdLst>
                  <a:gd name="T0" fmla="*/ 0 w 223"/>
                  <a:gd name="T1" fmla="*/ 0 h 21"/>
                  <a:gd name="T2" fmla="*/ 223 w 223"/>
                  <a:gd name="T3" fmla="*/ 0 h 21"/>
                  <a:gd name="T4" fmla="*/ 112 w 223"/>
                  <a:gd name="T5" fmla="*/ 0 h 21"/>
                  <a:gd name="T6" fmla="*/ 112 w 223"/>
                  <a:gd name="T7" fmla="*/ 21 h 21"/>
                </a:gdLst>
                <a:ahLst/>
                <a:cxnLst>
                  <a:cxn ang="0">
                    <a:pos x="T0" y="T1"/>
                  </a:cxn>
                  <a:cxn ang="0">
                    <a:pos x="T2" y="T3"/>
                  </a:cxn>
                  <a:cxn ang="0">
                    <a:pos x="T4" y="T5"/>
                  </a:cxn>
                  <a:cxn ang="0">
                    <a:pos x="T6" y="T7"/>
                  </a:cxn>
                </a:cxnLst>
                <a:rect l="0" t="0" r="r" b="b"/>
                <a:pathLst>
                  <a:path w="223" h="21">
                    <a:moveTo>
                      <a:pt x="0" y="0"/>
                    </a:moveTo>
                    <a:lnTo>
                      <a:pt x="223" y="0"/>
                    </a:lnTo>
                    <a:lnTo>
                      <a:pt x="112" y="0"/>
                    </a:lnTo>
                    <a:lnTo>
                      <a:pt x="112" y="21"/>
                    </a:lnTo>
                  </a:path>
                </a:pathLst>
              </a:custGeom>
              <a:noFill/>
              <a:ln w="206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Rectangle 76"/>
              <p:cNvSpPr>
                <a:spLocks noChangeArrowheads="1"/>
              </p:cNvSpPr>
              <p:nvPr/>
            </p:nvSpPr>
            <p:spPr bwMode="auto">
              <a:xfrm>
                <a:off x="3644901" y="4749801"/>
                <a:ext cx="706438" cy="11461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77"/>
              <p:cNvSpPr>
                <a:spLocks/>
              </p:cNvSpPr>
              <p:nvPr/>
            </p:nvSpPr>
            <p:spPr bwMode="auto">
              <a:xfrm>
                <a:off x="3644901" y="4749801"/>
                <a:ext cx="706438" cy="1146175"/>
              </a:xfrm>
              <a:custGeom>
                <a:avLst/>
                <a:gdLst>
                  <a:gd name="T0" fmla="*/ 0 w 445"/>
                  <a:gd name="T1" fmla="*/ 722 h 722"/>
                  <a:gd name="T2" fmla="*/ 0 w 445"/>
                  <a:gd name="T3" fmla="*/ 0 h 722"/>
                  <a:gd name="T4" fmla="*/ 0 w 445"/>
                  <a:gd name="T5" fmla="*/ 0 h 722"/>
                  <a:gd name="T6" fmla="*/ 445 w 445"/>
                  <a:gd name="T7" fmla="*/ 0 h 722"/>
                  <a:gd name="T8" fmla="*/ 445 w 445"/>
                  <a:gd name="T9" fmla="*/ 0 h 722"/>
                  <a:gd name="T10" fmla="*/ 445 w 445"/>
                  <a:gd name="T11" fmla="*/ 722 h 722"/>
                </a:gdLst>
                <a:ahLst/>
                <a:cxnLst>
                  <a:cxn ang="0">
                    <a:pos x="T0" y="T1"/>
                  </a:cxn>
                  <a:cxn ang="0">
                    <a:pos x="T2" y="T3"/>
                  </a:cxn>
                  <a:cxn ang="0">
                    <a:pos x="T4" y="T5"/>
                  </a:cxn>
                  <a:cxn ang="0">
                    <a:pos x="T6" y="T7"/>
                  </a:cxn>
                  <a:cxn ang="0">
                    <a:pos x="T8" y="T9"/>
                  </a:cxn>
                  <a:cxn ang="0">
                    <a:pos x="T10" y="T11"/>
                  </a:cxn>
                </a:cxnLst>
                <a:rect l="0" t="0" r="r" b="b"/>
                <a:pathLst>
                  <a:path w="445" h="722">
                    <a:moveTo>
                      <a:pt x="0" y="722"/>
                    </a:moveTo>
                    <a:lnTo>
                      <a:pt x="0" y="0"/>
                    </a:lnTo>
                    <a:lnTo>
                      <a:pt x="0" y="0"/>
                    </a:lnTo>
                    <a:lnTo>
                      <a:pt x="445" y="0"/>
                    </a:lnTo>
                    <a:lnTo>
                      <a:pt x="445" y="0"/>
                    </a:lnTo>
                    <a:lnTo>
                      <a:pt x="445" y="722"/>
                    </a:lnTo>
                  </a:path>
                </a:pathLst>
              </a:custGeom>
              <a:noFill/>
              <a:ln w="206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78"/>
              <p:cNvSpPr>
                <a:spLocks/>
              </p:cNvSpPr>
              <p:nvPr/>
            </p:nvSpPr>
            <p:spPr bwMode="auto">
              <a:xfrm>
                <a:off x="3822701" y="4722814"/>
                <a:ext cx="352425" cy="26988"/>
              </a:xfrm>
              <a:custGeom>
                <a:avLst/>
                <a:gdLst>
                  <a:gd name="T0" fmla="*/ 0 w 222"/>
                  <a:gd name="T1" fmla="*/ 0 h 17"/>
                  <a:gd name="T2" fmla="*/ 222 w 222"/>
                  <a:gd name="T3" fmla="*/ 0 h 17"/>
                  <a:gd name="T4" fmla="*/ 111 w 222"/>
                  <a:gd name="T5" fmla="*/ 0 h 17"/>
                  <a:gd name="T6" fmla="*/ 111 w 222"/>
                  <a:gd name="T7" fmla="*/ 17 h 17"/>
                </a:gdLst>
                <a:ahLst/>
                <a:cxnLst>
                  <a:cxn ang="0">
                    <a:pos x="T0" y="T1"/>
                  </a:cxn>
                  <a:cxn ang="0">
                    <a:pos x="T2" y="T3"/>
                  </a:cxn>
                  <a:cxn ang="0">
                    <a:pos x="T4" y="T5"/>
                  </a:cxn>
                  <a:cxn ang="0">
                    <a:pos x="T6" y="T7"/>
                  </a:cxn>
                </a:cxnLst>
                <a:rect l="0" t="0" r="r" b="b"/>
                <a:pathLst>
                  <a:path w="222" h="17">
                    <a:moveTo>
                      <a:pt x="0" y="0"/>
                    </a:moveTo>
                    <a:lnTo>
                      <a:pt x="222" y="0"/>
                    </a:lnTo>
                    <a:lnTo>
                      <a:pt x="111" y="0"/>
                    </a:lnTo>
                    <a:lnTo>
                      <a:pt x="111" y="17"/>
                    </a:lnTo>
                  </a:path>
                </a:pathLst>
              </a:custGeom>
              <a:noFill/>
              <a:ln w="206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8" name="Line 91"/>
              <p:cNvSpPr>
                <a:spLocks noChangeShapeType="1"/>
              </p:cNvSpPr>
              <p:nvPr/>
            </p:nvSpPr>
            <p:spPr bwMode="auto">
              <a:xfrm>
                <a:off x="2403476" y="5895976"/>
                <a:ext cx="2132013" cy="0"/>
              </a:xfrm>
              <a:prstGeom prst="line">
                <a:avLst/>
              </a:prstGeom>
              <a:noFill/>
              <a:ln w="1428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9" name="Rectangle 92"/>
              <p:cNvSpPr>
                <a:spLocks noChangeArrowheads="1"/>
              </p:cNvSpPr>
              <p:nvPr/>
            </p:nvSpPr>
            <p:spPr bwMode="auto">
              <a:xfrm>
                <a:off x="2286001" y="5815014"/>
                <a:ext cx="14763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000000"/>
                    </a:solidFill>
                    <a:effectLst/>
                    <a:latin typeface="Calibri" panose="020F050202020403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90" name="Rectangle 93"/>
              <p:cNvSpPr>
                <a:spLocks noChangeArrowheads="1"/>
              </p:cNvSpPr>
              <p:nvPr/>
            </p:nvSpPr>
            <p:spPr bwMode="auto">
              <a:xfrm>
                <a:off x="2216151" y="5345114"/>
                <a:ext cx="2174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000000"/>
                    </a:solidFill>
                    <a:effectLst/>
                    <a:latin typeface="Calibri" panose="020F050202020403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91" name="Rectangle 94"/>
              <p:cNvSpPr>
                <a:spLocks noChangeArrowheads="1"/>
              </p:cNvSpPr>
              <p:nvPr/>
            </p:nvSpPr>
            <p:spPr bwMode="auto">
              <a:xfrm>
                <a:off x="2216151" y="4873626"/>
                <a:ext cx="2174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000000"/>
                    </a:solidFill>
                    <a:effectLst/>
                    <a:latin typeface="Calibri" panose="020F050202020403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92" name="Rectangle 95"/>
              <p:cNvSpPr>
                <a:spLocks noChangeArrowheads="1"/>
              </p:cNvSpPr>
              <p:nvPr/>
            </p:nvSpPr>
            <p:spPr bwMode="auto">
              <a:xfrm>
                <a:off x="2216151" y="4403726"/>
                <a:ext cx="2174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000000"/>
                    </a:solidFill>
                    <a:effectLst/>
                    <a:latin typeface="Calibri" panose="020F050202020403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93" name="Freeform 96"/>
              <p:cNvSpPr>
                <a:spLocks noEditPoints="1"/>
              </p:cNvSpPr>
              <p:nvPr/>
            </p:nvSpPr>
            <p:spPr bwMode="auto">
              <a:xfrm>
                <a:off x="2370139" y="4476751"/>
                <a:ext cx="39688" cy="1425575"/>
              </a:xfrm>
              <a:custGeom>
                <a:avLst/>
                <a:gdLst>
                  <a:gd name="T0" fmla="*/ 25 w 25"/>
                  <a:gd name="T1" fmla="*/ 898 h 898"/>
                  <a:gd name="T2" fmla="*/ 25 w 25"/>
                  <a:gd name="T3" fmla="*/ 0 h 898"/>
                  <a:gd name="T4" fmla="*/ 25 w 25"/>
                  <a:gd name="T5" fmla="*/ 894 h 898"/>
                  <a:gd name="T6" fmla="*/ 0 w 25"/>
                  <a:gd name="T7" fmla="*/ 894 h 898"/>
                  <a:gd name="T8" fmla="*/ 25 w 25"/>
                  <a:gd name="T9" fmla="*/ 597 h 898"/>
                  <a:gd name="T10" fmla="*/ 0 w 25"/>
                  <a:gd name="T11" fmla="*/ 597 h 898"/>
                  <a:gd name="T12" fmla="*/ 25 w 25"/>
                  <a:gd name="T13" fmla="*/ 301 h 898"/>
                  <a:gd name="T14" fmla="*/ 0 w 25"/>
                  <a:gd name="T15" fmla="*/ 301 h 898"/>
                  <a:gd name="T16" fmla="*/ 25 w 25"/>
                  <a:gd name="T17" fmla="*/ 4 h 898"/>
                  <a:gd name="T18" fmla="*/ 0 w 25"/>
                  <a:gd name="T19" fmla="*/ 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898">
                    <a:moveTo>
                      <a:pt x="25" y="898"/>
                    </a:moveTo>
                    <a:lnTo>
                      <a:pt x="25" y="0"/>
                    </a:lnTo>
                    <a:moveTo>
                      <a:pt x="25" y="894"/>
                    </a:moveTo>
                    <a:lnTo>
                      <a:pt x="0" y="894"/>
                    </a:lnTo>
                    <a:moveTo>
                      <a:pt x="25" y="597"/>
                    </a:moveTo>
                    <a:lnTo>
                      <a:pt x="0" y="597"/>
                    </a:lnTo>
                    <a:moveTo>
                      <a:pt x="25" y="301"/>
                    </a:moveTo>
                    <a:lnTo>
                      <a:pt x="0" y="301"/>
                    </a:lnTo>
                    <a:moveTo>
                      <a:pt x="25" y="4"/>
                    </a:moveTo>
                    <a:lnTo>
                      <a:pt x="0" y="4"/>
                    </a:lnTo>
                  </a:path>
                </a:pathLst>
              </a:custGeom>
              <a:noFill/>
              <a:ln w="142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 name="Rectangle 45"/>
              <p:cNvSpPr>
                <a:spLocks noChangeArrowheads="1"/>
              </p:cNvSpPr>
              <p:nvPr/>
            </p:nvSpPr>
            <p:spPr bwMode="auto">
              <a:xfrm>
                <a:off x="2669022" y="5918201"/>
                <a:ext cx="5007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i="0" u="none" strike="noStrike" cap="none" normalizeH="0" baseline="0" dirty="0">
                    <a:ln>
                      <a:noFill/>
                    </a:ln>
                    <a:solidFill>
                      <a:srgbClr val="000000"/>
                    </a:solidFill>
                    <a:effectLst/>
                    <a:latin typeface="+mn-lt"/>
                  </a:rPr>
                  <a:t>Control</a:t>
                </a:r>
                <a:endParaRPr kumimoji="0" lang="en-US" altLang="en-US" sz="1300" i="0" u="none" strike="noStrike" cap="none" normalizeH="0" baseline="0" dirty="0">
                  <a:ln>
                    <a:noFill/>
                  </a:ln>
                  <a:solidFill>
                    <a:schemeClr val="tx1"/>
                  </a:solidFill>
                  <a:effectLst/>
                  <a:latin typeface="+mn-lt"/>
                </a:endParaRPr>
              </a:p>
            </p:txBody>
          </p:sp>
          <p:sp>
            <p:nvSpPr>
              <p:cNvPr id="182" name="Rectangle 45"/>
              <p:cNvSpPr>
                <a:spLocks noChangeArrowheads="1"/>
              </p:cNvSpPr>
              <p:nvPr/>
            </p:nvSpPr>
            <p:spPr bwMode="auto">
              <a:xfrm>
                <a:off x="3591069" y="5920335"/>
                <a:ext cx="74597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i="0" u="none" strike="noStrike" cap="none" normalizeH="0" baseline="0" dirty="0">
                    <a:ln>
                      <a:noFill/>
                    </a:ln>
                    <a:solidFill>
                      <a:srgbClr val="FF0000"/>
                    </a:solidFill>
                    <a:effectLst/>
                    <a:latin typeface="+mn-lt"/>
                  </a:rPr>
                  <a:t>Akt1 iECKO</a:t>
                </a:r>
              </a:p>
            </p:txBody>
          </p:sp>
          <p:cxnSp>
            <p:nvCxnSpPr>
              <p:cNvPr id="2102" name="Straight Connector 2101"/>
              <p:cNvCxnSpPr/>
              <p:nvPr/>
            </p:nvCxnSpPr>
            <p:spPr>
              <a:xfrm>
                <a:off x="2939256" y="4545966"/>
                <a:ext cx="10972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5" name="Rectangle 45"/>
              <p:cNvSpPr>
                <a:spLocks noChangeArrowheads="1"/>
              </p:cNvSpPr>
              <p:nvPr/>
            </p:nvSpPr>
            <p:spPr bwMode="auto">
              <a:xfrm>
                <a:off x="3318903" y="4424046"/>
                <a:ext cx="333425" cy="215444"/>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i="1" u="none" strike="noStrike" cap="none" normalizeH="0" baseline="0" dirty="0">
                    <a:ln>
                      <a:noFill/>
                    </a:ln>
                    <a:solidFill>
                      <a:srgbClr val="000000"/>
                    </a:solidFill>
                    <a:effectLst/>
                    <a:latin typeface="+mn-lt"/>
                  </a:rPr>
                  <a:t> n.s. </a:t>
                </a:r>
                <a:endParaRPr kumimoji="0" lang="en-US" altLang="en-US" sz="1400" i="1" u="none" strike="noStrike" cap="none" normalizeH="0" baseline="0" dirty="0">
                  <a:ln>
                    <a:noFill/>
                  </a:ln>
                  <a:solidFill>
                    <a:schemeClr val="tx1"/>
                  </a:solidFill>
                  <a:effectLst/>
                  <a:latin typeface="+mn-lt"/>
                </a:endParaRPr>
              </a:p>
            </p:txBody>
          </p:sp>
        </p:grpSp>
        <p:sp>
          <p:nvSpPr>
            <p:cNvPr id="187" name="TextBox 186"/>
            <p:cNvSpPr txBox="1"/>
            <p:nvPr/>
          </p:nvSpPr>
          <p:spPr>
            <a:xfrm>
              <a:off x="4379651" y="684449"/>
              <a:ext cx="322524" cy="292388"/>
            </a:xfrm>
            <a:prstGeom prst="rect">
              <a:avLst/>
            </a:prstGeom>
            <a:noFill/>
          </p:spPr>
          <p:txBody>
            <a:bodyPr wrap="none" rtlCol="0">
              <a:spAutoFit/>
            </a:bodyPr>
            <a:lstStyle/>
            <a:p>
              <a:r>
                <a:rPr lang="en-US" sz="1300" b="1" dirty="0"/>
                <a:t>B.</a:t>
              </a:r>
            </a:p>
          </p:txBody>
        </p:sp>
        <p:sp>
          <p:nvSpPr>
            <p:cNvPr id="2104" name="TextBox 2103"/>
            <p:cNvSpPr txBox="1"/>
            <p:nvPr/>
          </p:nvSpPr>
          <p:spPr>
            <a:xfrm>
              <a:off x="5194707" y="2224419"/>
              <a:ext cx="497252" cy="276999"/>
            </a:xfrm>
            <a:prstGeom prst="rect">
              <a:avLst/>
            </a:prstGeom>
            <a:noFill/>
          </p:spPr>
          <p:txBody>
            <a:bodyPr wrap="none" rtlCol="0">
              <a:spAutoFit/>
            </a:bodyPr>
            <a:lstStyle/>
            <a:p>
              <a:r>
                <a:rPr lang="en-US" sz="1200" i="1" dirty="0">
                  <a:solidFill>
                    <a:schemeClr val="bg1"/>
                  </a:solidFill>
                </a:rPr>
                <a:t>n=14</a:t>
              </a:r>
            </a:p>
          </p:txBody>
        </p:sp>
        <p:sp>
          <p:nvSpPr>
            <p:cNvPr id="189" name="TextBox 188"/>
            <p:cNvSpPr txBox="1"/>
            <p:nvPr/>
          </p:nvSpPr>
          <p:spPr>
            <a:xfrm>
              <a:off x="6238148" y="2224419"/>
              <a:ext cx="497252" cy="276999"/>
            </a:xfrm>
            <a:prstGeom prst="rect">
              <a:avLst/>
            </a:prstGeom>
            <a:noFill/>
          </p:spPr>
          <p:txBody>
            <a:bodyPr wrap="none" rtlCol="0">
              <a:spAutoFit/>
            </a:bodyPr>
            <a:lstStyle/>
            <a:p>
              <a:r>
                <a:rPr lang="en-US" sz="1200" i="1" dirty="0"/>
                <a:t>n=12</a:t>
              </a:r>
            </a:p>
          </p:txBody>
        </p:sp>
      </p:grpSp>
    </p:spTree>
    <p:extLst>
      <p:ext uri="{BB962C8B-B14F-4D97-AF65-F5344CB8AC3E}">
        <p14:creationId xmlns:p14="http://schemas.microsoft.com/office/powerpoint/2010/main" val="2514972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237383" y="862186"/>
            <a:ext cx="7348812" cy="5643619"/>
            <a:chOff x="237383" y="862186"/>
            <a:chExt cx="7348812" cy="5643619"/>
          </a:xfrm>
        </p:grpSpPr>
        <p:sp>
          <p:nvSpPr>
            <p:cNvPr id="9" name="TextBox 8"/>
            <p:cNvSpPr txBox="1"/>
            <p:nvPr/>
          </p:nvSpPr>
          <p:spPr>
            <a:xfrm rot="16200000">
              <a:off x="-477408" y="1968267"/>
              <a:ext cx="1737360" cy="307777"/>
            </a:xfrm>
            <a:prstGeom prst="rect">
              <a:avLst/>
            </a:prstGeom>
            <a:solidFill>
              <a:schemeClr val="tx1"/>
            </a:solidFill>
          </p:spPr>
          <p:txBody>
            <a:bodyPr wrap="none" rtlCol="0">
              <a:spAutoFit/>
            </a:bodyPr>
            <a:lstStyle/>
            <a:p>
              <a:pPr algn="ctr"/>
              <a:r>
                <a:rPr lang="en-US" sz="1400" i="1" dirty="0" smtClean="0">
                  <a:solidFill>
                    <a:schemeClr val="bg1"/>
                  </a:solidFill>
                </a:rPr>
                <a:t>Thoracic Aorta</a:t>
              </a:r>
              <a:endParaRPr lang="en-US" sz="1400" i="1" dirty="0">
                <a:solidFill>
                  <a:schemeClr val="bg1"/>
                </a:solidFill>
              </a:endParaRPr>
            </a:p>
          </p:txBody>
        </p:sp>
        <p:sp>
          <p:nvSpPr>
            <p:cNvPr id="10" name="TextBox 9"/>
            <p:cNvSpPr txBox="1"/>
            <p:nvPr/>
          </p:nvSpPr>
          <p:spPr>
            <a:xfrm rot="16200000">
              <a:off x="-477408" y="3719020"/>
              <a:ext cx="1737360" cy="307777"/>
            </a:xfrm>
            <a:prstGeom prst="rect">
              <a:avLst/>
            </a:prstGeom>
            <a:solidFill>
              <a:schemeClr val="tx1"/>
            </a:solidFill>
          </p:spPr>
          <p:txBody>
            <a:bodyPr wrap="none" rtlCol="0">
              <a:spAutoFit/>
            </a:bodyPr>
            <a:lstStyle/>
            <a:p>
              <a:pPr algn="ctr"/>
              <a:r>
                <a:rPr lang="en-US" sz="1400" i="1" dirty="0" smtClean="0">
                  <a:solidFill>
                    <a:schemeClr val="bg1"/>
                  </a:solidFill>
                </a:rPr>
                <a:t>Mesenteric Artery</a:t>
              </a:r>
              <a:endParaRPr lang="en-US" sz="1400" i="1" dirty="0">
                <a:solidFill>
                  <a:schemeClr val="bg1"/>
                </a:solidFill>
              </a:endParaRPr>
            </a:p>
          </p:txBody>
        </p:sp>
        <p:sp>
          <p:nvSpPr>
            <p:cNvPr id="11" name="TextBox 10"/>
            <p:cNvSpPr txBox="1"/>
            <p:nvPr/>
          </p:nvSpPr>
          <p:spPr>
            <a:xfrm rot="16200000">
              <a:off x="-476077" y="5478157"/>
              <a:ext cx="1737360" cy="307777"/>
            </a:xfrm>
            <a:prstGeom prst="rect">
              <a:avLst/>
            </a:prstGeom>
            <a:solidFill>
              <a:schemeClr val="tx1"/>
            </a:solidFill>
          </p:spPr>
          <p:txBody>
            <a:bodyPr wrap="none" rtlCol="0">
              <a:spAutoFit/>
            </a:bodyPr>
            <a:lstStyle/>
            <a:p>
              <a:pPr algn="ctr"/>
              <a:r>
                <a:rPr lang="en-US" sz="1400" i="1" dirty="0" smtClean="0">
                  <a:solidFill>
                    <a:schemeClr val="bg1"/>
                  </a:solidFill>
                </a:rPr>
                <a:t>Femoral Artery</a:t>
              </a:r>
              <a:endParaRPr lang="en-US" sz="1400" i="1" dirty="0">
                <a:solidFill>
                  <a:schemeClr val="bg1"/>
                </a:solidFill>
              </a:endParaRPr>
            </a:p>
          </p:txBody>
        </p:sp>
        <p:sp>
          <p:nvSpPr>
            <p:cNvPr id="14" name="TextBox 13"/>
            <p:cNvSpPr txBox="1"/>
            <p:nvPr/>
          </p:nvSpPr>
          <p:spPr>
            <a:xfrm>
              <a:off x="576510" y="862186"/>
              <a:ext cx="3488293" cy="369332"/>
            </a:xfrm>
            <a:prstGeom prst="rect">
              <a:avLst/>
            </a:prstGeom>
            <a:solidFill>
              <a:schemeClr val="tx1"/>
            </a:solidFill>
            <a:ln>
              <a:solidFill>
                <a:schemeClr val="tx1"/>
              </a:solidFill>
            </a:ln>
          </p:spPr>
          <p:txBody>
            <a:bodyPr wrap="square" rtlCol="0">
              <a:spAutoFit/>
            </a:bodyPr>
            <a:lstStyle/>
            <a:p>
              <a:pPr algn="ctr"/>
              <a:r>
                <a:rPr lang="en-US" dirty="0" smtClean="0">
                  <a:solidFill>
                    <a:schemeClr val="bg1"/>
                  </a:solidFill>
                </a:rPr>
                <a:t>Control</a:t>
              </a:r>
              <a:endParaRPr lang="en-US" dirty="0">
                <a:solidFill>
                  <a:schemeClr val="bg1"/>
                </a:solidFill>
              </a:endParaRPr>
            </a:p>
          </p:txBody>
        </p:sp>
        <p:pic>
          <p:nvPicPr>
            <p:cNvPr id="15" name="Picture 1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576510" y="1257813"/>
              <a:ext cx="1737360" cy="1737360"/>
            </a:xfrm>
            <a:prstGeom prst="rect">
              <a:avLst/>
            </a:prstGeom>
          </p:spPr>
        </p:pic>
        <p:pic>
          <p:nvPicPr>
            <p:cNvPr id="16" name="Picture 15"/>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tretch>
              <a:fillRect/>
            </a:stretch>
          </p:blipFill>
          <p:spPr>
            <a:xfrm>
              <a:off x="2327443" y="1253476"/>
              <a:ext cx="1737360" cy="1737360"/>
            </a:xfrm>
            <a:prstGeom prst="rect">
              <a:avLst/>
            </a:prstGeom>
          </p:spPr>
        </p:pic>
        <p:pic>
          <p:nvPicPr>
            <p:cNvPr id="17" name="Picture 16"/>
            <p:cNvPicPr>
              <a:picLocks noChangeAspect="1"/>
            </p:cNvPicPr>
            <p:nvPr/>
          </p:nvPicPr>
          <p:blipFill>
            <a:blip r:embed="rId7" cstate="print">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tretch>
              <a:fillRect/>
            </a:stretch>
          </p:blipFill>
          <p:spPr>
            <a:xfrm rot="16200000">
              <a:off x="4084329" y="1253476"/>
              <a:ext cx="1737360" cy="1737360"/>
            </a:xfrm>
            <a:prstGeom prst="rect">
              <a:avLst/>
            </a:prstGeom>
          </p:spPr>
        </p:pic>
        <p:pic>
          <p:nvPicPr>
            <p:cNvPr id="18" name="Picture 17"/>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
                      </a14:imgEffect>
                    </a14:imgLayer>
                  </a14:imgProps>
                </a:ext>
                <a:ext uri="{28A0092B-C50C-407E-A947-70E740481C1C}">
                  <a14:useLocalDpi xmlns:a14="http://schemas.microsoft.com/office/drawing/2010/main" val="0"/>
                </a:ext>
              </a:extLst>
            </a:blip>
            <a:stretch>
              <a:fillRect/>
            </a:stretch>
          </p:blipFill>
          <p:spPr>
            <a:xfrm rot="16200000">
              <a:off x="5848835" y="1253476"/>
              <a:ext cx="1737360" cy="1737360"/>
            </a:xfrm>
            <a:prstGeom prst="rect">
              <a:avLst/>
            </a:prstGeom>
          </p:spPr>
        </p:pic>
        <p:sp>
          <p:nvSpPr>
            <p:cNvPr id="19" name="TextBox 18"/>
            <p:cNvSpPr txBox="1"/>
            <p:nvPr/>
          </p:nvSpPr>
          <p:spPr>
            <a:xfrm>
              <a:off x="4084329" y="862186"/>
              <a:ext cx="3488293" cy="369332"/>
            </a:xfrm>
            <a:prstGeom prst="rect">
              <a:avLst/>
            </a:prstGeom>
            <a:solidFill>
              <a:schemeClr val="tx1"/>
            </a:solidFill>
            <a:ln>
              <a:solidFill>
                <a:schemeClr val="tx1"/>
              </a:solidFill>
            </a:ln>
          </p:spPr>
          <p:txBody>
            <a:bodyPr wrap="square" rtlCol="0">
              <a:spAutoFit/>
            </a:bodyPr>
            <a:lstStyle/>
            <a:p>
              <a:pPr algn="ctr"/>
              <a:r>
                <a:rPr lang="en-US" dirty="0" smtClean="0">
                  <a:solidFill>
                    <a:schemeClr val="bg1"/>
                  </a:solidFill>
                </a:rPr>
                <a:t>Akt1iECKO</a:t>
              </a:r>
              <a:endParaRPr lang="en-US" dirty="0">
                <a:solidFill>
                  <a:schemeClr val="bg1"/>
                </a:solidFill>
              </a:endParaRPr>
            </a:p>
          </p:txBody>
        </p:sp>
        <p:pic>
          <p:nvPicPr>
            <p:cNvPr id="20" name="Picture 19"/>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40000"/>
                      </a14:imgEffect>
                    </a14:imgLayer>
                  </a14:imgProps>
                </a:ext>
                <a:ext uri="{28A0092B-C50C-407E-A947-70E740481C1C}">
                  <a14:useLocalDpi xmlns:a14="http://schemas.microsoft.com/office/drawing/2010/main" val="0"/>
                </a:ext>
              </a:extLst>
            </a:blip>
            <a:stretch>
              <a:fillRect/>
            </a:stretch>
          </p:blipFill>
          <p:spPr>
            <a:xfrm>
              <a:off x="576510" y="3004228"/>
              <a:ext cx="1737360" cy="1737360"/>
            </a:xfrm>
            <a:prstGeom prst="rect">
              <a:avLst/>
            </a:prstGeom>
          </p:spPr>
        </p:pic>
        <p:pic>
          <p:nvPicPr>
            <p:cNvPr id="21" name="Picture 20"/>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80000"/>
                      </a14:imgEffect>
                    </a14:imgLayer>
                  </a14:imgProps>
                </a:ext>
                <a:ext uri="{28A0092B-C50C-407E-A947-70E740481C1C}">
                  <a14:useLocalDpi xmlns:a14="http://schemas.microsoft.com/office/drawing/2010/main" val="0"/>
                </a:ext>
              </a:extLst>
            </a:blip>
            <a:stretch>
              <a:fillRect/>
            </a:stretch>
          </p:blipFill>
          <p:spPr>
            <a:xfrm>
              <a:off x="2329712" y="3005173"/>
              <a:ext cx="1737360" cy="1737360"/>
            </a:xfrm>
            <a:prstGeom prst="rect">
              <a:avLst/>
            </a:prstGeom>
          </p:spPr>
        </p:pic>
        <p:pic>
          <p:nvPicPr>
            <p:cNvPr id="22" name="Picture 21"/>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40000"/>
                      </a14:imgEffect>
                    </a14:imgLayer>
                  </a14:imgProps>
                </a:ext>
                <a:ext uri="{28A0092B-C50C-407E-A947-70E740481C1C}">
                  <a14:useLocalDpi xmlns:a14="http://schemas.microsoft.com/office/drawing/2010/main" val="0"/>
                </a:ext>
              </a:extLst>
            </a:blip>
            <a:stretch>
              <a:fillRect/>
            </a:stretch>
          </p:blipFill>
          <p:spPr>
            <a:xfrm rot="16200000">
              <a:off x="4086329" y="3005173"/>
              <a:ext cx="1737360" cy="1737360"/>
            </a:xfrm>
            <a:prstGeom prst="rect">
              <a:avLst/>
            </a:prstGeom>
          </p:spPr>
        </p:pic>
        <p:pic>
          <p:nvPicPr>
            <p:cNvPr id="23" name="Picture 22"/>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80000"/>
                      </a14:imgEffect>
                    </a14:imgLayer>
                  </a14:imgProps>
                </a:ext>
                <a:ext uri="{28A0092B-C50C-407E-A947-70E740481C1C}">
                  <a14:useLocalDpi xmlns:a14="http://schemas.microsoft.com/office/drawing/2010/main" val="0"/>
                </a:ext>
              </a:extLst>
            </a:blip>
            <a:stretch>
              <a:fillRect/>
            </a:stretch>
          </p:blipFill>
          <p:spPr>
            <a:xfrm rot="16200000">
              <a:off x="5843548" y="3005173"/>
              <a:ext cx="1737360" cy="1737360"/>
            </a:xfrm>
            <a:prstGeom prst="rect">
              <a:avLst/>
            </a:prstGeom>
          </p:spPr>
        </p:pic>
        <p:pic>
          <p:nvPicPr>
            <p:cNvPr id="24" name="Picture 23"/>
            <p:cNvPicPr>
              <a:picLocks noChangeAspect="1"/>
            </p:cNvPicPr>
            <p:nvPr/>
          </p:nvPicPr>
          <p:blipFill>
            <a:blip r:embed="rId19" cstate="print">
              <a:extLst>
                <a:ext uri="{BEBA8EAE-BF5A-486C-A8C5-ECC9F3942E4B}">
                  <a14:imgProps xmlns:a14="http://schemas.microsoft.com/office/drawing/2010/main">
                    <a14:imgLayer r:embed="rId20">
                      <a14:imgEffect>
                        <a14:brightnessContrast bright="60000"/>
                      </a14:imgEffect>
                    </a14:imgLayer>
                  </a14:imgProps>
                </a:ext>
                <a:ext uri="{28A0092B-C50C-407E-A947-70E740481C1C}">
                  <a14:useLocalDpi xmlns:a14="http://schemas.microsoft.com/office/drawing/2010/main" val="0"/>
                </a:ext>
              </a:extLst>
            </a:blip>
            <a:stretch>
              <a:fillRect/>
            </a:stretch>
          </p:blipFill>
          <p:spPr>
            <a:xfrm rot="16200000">
              <a:off x="576510" y="4758263"/>
              <a:ext cx="1737360" cy="1737360"/>
            </a:xfrm>
            <a:prstGeom prst="rect">
              <a:avLst/>
            </a:prstGeom>
          </p:spPr>
        </p:pic>
        <p:pic>
          <p:nvPicPr>
            <p:cNvPr id="25" name="Picture 24"/>
            <p:cNvPicPr>
              <a:picLocks noChangeAspect="1"/>
            </p:cNvPicPr>
            <p:nvPr/>
          </p:nvPicPr>
          <p:blipFill>
            <a:blip r:embed="rId21" cstate="print">
              <a:extLst>
                <a:ext uri="{BEBA8EAE-BF5A-486C-A8C5-ECC9F3942E4B}">
                  <a14:imgProps xmlns:a14="http://schemas.microsoft.com/office/drawing/2010/main">
                    <a14:imgLayer r:embed="rId22">
                      <a14:imgEffect>
                        <a14:brightnessContrast bright="80000"/>
                      </a14:imgEffect>
                    </a14:imgLayer>
                  </a14:imgProps>
                </a:ext>
                <a:ext uri="{28A0092B-C50C-407E-A947-70E740481C1C}">
                  <a14:useLocalDpi xmlns:a14="http://schemas.microsoft.com/office/drawing/2010/main" val="0"/>
                </a:ext>
              </a:extLst>
            </a:blip>
            <a:stretch>
              <a:fillRect/>
            </a:stretch>
          </p:blipFill>
          <p:spPr>
            <a:xfrm rot="16200000">
              <a:off x="2327443" y="4756871"/>
              <a:ext cx="1737360" cy="1737360"/>
            </a:xfrm>
            <a:prstGeom prst="rect">
              <a:avLst/>
            </a:prstGeom>
          </p:spPr>
        </p:pic>
        <p:pic>
          <p:nvPicPr>
            <p:cNvPr id="26" name="Picture 25"/>
            <p:cNvPicPr>
              <a:picLocks noChangeAspect="1"/>
            </p:cNvPicPr>
            <p:nvPr/>
          </p:nvPicPr>
          <p:blipFill>
            <a:blip r:embed="rId23" cstate="print">
              <a:extLst>
                <a:ext uri="{BEBA8EAE-BF5A-486C-A8C5-ECC9F3942E4B}">
                  <a14:imgProps xmlns:a14="http://schemas.microsoft.com/office/drawing/2010/main">
                    <a14:imgLayer r:embed="rId24">
                      <a14:imgEffect>
                        <a14:brightnessContrast bright="60000"/>
                      </a14:imgEffect>
                    </a14:imgLayer>
                  </a14:imgProps>
                </a:ext>
                <a:ext uri="{28A0092B-C50C-407E-A947-70E740481C1C}">
                  <a14:useLocalDpi xmlns:a14="http://schemas.microsoft.com/office/drawing/2010/main" val="0"/>
                </a:ext>
              </a:extLst>
            </a:blip>
            <a:stretch>
              <a:fillRect/>
            </a:stretch>
          </p:blipFill>
          <p:spPr>
            <a:xfrm rot="16200000">
              <a:off x="4085997" y="4756871"/>
              <a:ext cx="1737360" cy="1737360"/>
            </a:xfrm>
            <a:prstGeom prst="rect">
              <a:avLst/>
            </a:prstGeom>
          </p:spPr>
        </p:pic>
        <p:pic>
          <p:nvPicPr>
            <p:cNvPr id="27" name="Picture 26"/>
            <p:cNvPicPr>
              <a:picLocks noChangeAspect="1"/>
            </p:cNvPicPr>
            <p:nvPr/>
          </p:nvPicPr>
          <p:blipFill>
            <a:blip r:embed="rId25" cstate="print">
              <a:extLst>
                <a:ext uri="{BEBA8EAE-BF5A-486C-A8C5-ECC9F3942E4B}">
                  <a14:imgProps xmlns:a14="http://schemas.microsoft.com/office/drawing/2010/main">
                    <a14:imgLayer r:embed="rId26">
                      <a14:imgEffect>
                        <a14:brightnessContrast bright="80000"/>
                      </a14:imgEffect>
                    </a14:imgLayer>
                  </a14:imgProps>
                </a:ext>
                <a:ext uri="{28A0092B-C50C-407E-A947-70E740481C1C}">
                  <a14:useLocalDpi xmlns:a14="http://schemas.microsoft.com/office/drawing/2010/main" val="0"/>
                </a:ext>
              </a:extLst>
            </a:blip>
            <a:stretch>
              <a:fillRect/>
            </a:stretch>
          </p:blipFill>
          <p:spPr>
            <a:xfrm rot="16200000">
              <a:off x="5843548" y="4756870"/>
              <a:ext cx="1737360" cy="1737360"/>
            </a:xfrm>
            <a:prstGeom prst="rect">
              <a:avLst/>
            </a:prstGeom>
          </p:spPr>
        </p:pic>
        <p:sp>
          <p:nvSpPr>
            <p:cNvPr id="12" name="TextBox 11"/>
            <p:cNvSpPr txBox="1"/>
            <p:nvPr/>
          </p:nvSpPr>
          <p:spPr>
            <a:xfrm>
              <a:off x="555316" y="6228806"/>
              <a:ext cx="1548822" cy="276999"/>
            </a:xfrm>
            <a:prstGeom prst="rect">
              <a:avLst/>
            </a:prstGeom>
            <a:noFill/>
          </p:spPr>
          <p:txBody>
            <a:bodyPr wrap="none" rtlCol="0">
              <a:spAutoFit/>
            </a:bodyPr>
            <a:lstStyle/>
            <a:p>
              <a:r>
                <a:rPr lang="en-US" sz="1200" dirty="0" smtClean="0">
                  <a:solidFill>
                    <a:srgbClr val="CA0000"/>
                  </a:solidFill>
                </a:rPr>
                <a:t>VECD</a:t>
              </a:r>
              <a:r>
                <a:rPr lang="en-US" sz="1200" dirty="0" smtClean="0">
                  <a:solidFill>
                    <a:schemeClr val="bg1"/>
                  </a:solidFill>
                </a:rPr>
                <a:t> | </a:t>
              </a:r>
              <a:r>
                <a:rPr lang="en-US" sz="1200" dirty="0" smtClean="0">
                  <a:solidFill>
                    <a:srgbClr val="0100FF"/>
                  </a:solidFill>
                </a:rPr>
                <a:t>DAPI</a:t>
              </a:r>
              <a:r>
                <a:rPr lang="en-US" sz="1200" dirty="0" smtClean="0">
                  <a:solidFill>
                    <a:schemeClr val="bg1"/>
                  </a:solidFill>
                </a:rPr>
                <a:t> | </a:t>
              </a:r>
              <a:r>
                <a:rPr lang="en-US" sz="1200" dirty="0" err="1" smtClean="0">
                  <a:solidFill>
                    <a:schemeClr val="accent6"/>
                  </a:solidFill>
                </a:rPr>
                <a:t>panAkt</a:t>
              </a:r>
              <a:endParaRPr lang="en-US" sz="1200" dirty="0">
                <a:solidFill>
                  <a:schemeClr val="accent6"/>
                </a:solidFill>
              </a:endParaRPr>
            </a:p>
          </p:txBody>
        </p:sp>
        <p:sp>
          <p:nvSpPr>
            <p:cNvPr id="13" name="TextBox 12"/>
            <p:cNvSpPr txBox="1"/>
            <p:nvPr/>
          </p:nvSpPr>
          <p:spPr>
            <a:xfrm>
              <a:off x="2306250" y="6228806"/>
              <a:ext cx="629531" cy="276999"/>
            </a:xfrm>
            <a:prstGeom prst="rect">
              <a:avLst/>
            </a:prstGeom>
            <a:noFill/>
          </p:spPr>
          <p:txBody>
            <a:bodyPr wrap="none" rtlCol="0">
              <a:spAutoFit/>
            </a:bodyPr>
            <a:lstStyle/>
            <a:p>
              <a:r>
                <a:rPr lang="en-US" sz="1200" dirty="0" err="1" smtClean="0">
                  <a:solidFill>
                    <a:schemeClr val="accent6"/>
                  </a:solidFill>
                </a:rPr>
                <a:t>panAkt</a:t>
              </a:r>
              <a:endParaRPr lang="en-US" sz="1200" dirty="0">
                <a:solidFill>
                  <a:schemeClr val="accent6"/>
                </a:solidFill>
              </a:endParaRPr>
            </a:p>
          </p:txBody>
        </p:sp>
      </p:grpSp>
      <p:sp>
        <p:nvSpPr>
          <p:cNvPr id="29" name="Rectangle 28"/>
          <p:cNvSpPr/>
          <p:nvPr/>
        </p:nvSpPr>
        <p:spPr>
          <a:xfrm>
            <a:off x="391272" y="6660105"/>
            <a:ext cx="7052843" cy="600164"/>
          </a:xfrm>
          <a:prstGeom prst="rect">
            <a:avLst/>
          </a:prstGeom>
        </p:spPr>
        <p:txBody>
          <a:bodyPr wrap="square">
            <a:spAutoFit/>
          </a:bodyPr>
          <a:lstStyle/>
          <a:p>
            <a:pPr algn="just"/>
            <a:r>
              <a:rPr lang="en-US" sz="1100" i="1" dirty="0" err="1" smtClean="0"/>
              <a:t>En</a:t>
            </a:r>
            <a:r>
              <a:rPr lang="en-US" sz="1100" i="1" dirty="0" smtClean="0"/>
              <a:t> </a:t>
            </a:r>
            <a:r>
              <a:rPr lang="en-US" sz="1100" i="1" dirty="0"/>
              <a:t>face </a:t>
            </a:r>
            <a:r>
              <a:rPr lang="en-US" sz="1100" dirty="0" smtClean="0"/>
              <a:t>immunofluorescent </a:t>
            </a:r>
            <a:r>
              <a:rPr lang="en-US" sz="1100" dirty="0"/>
              <a:t>imaging of the </a:t>
            </a:r>
            <a:r>
              <a:rPr lang="en-US" sz="1100" dirty="0" smtClean="0"/>
              <a:t>endothelium in various arterial vessels post-tamoxifen </a:t>
            </a:r>
            <a:r>
              <a:rPr lang="en-US" sz="1100" dirty="0"/>
              <a:t>treatment </a:t>
            </a:r>
            <a:r>
              <a:rPr lang="en-US" sz="1100" dirty="0" smtClean="0"/>
              <a:t>demonstrates decreased total </a:t>
            </a:r>
            <a:r>
              <a:rPr lang="en-US" sz="1100" dirty="0" err="1" smtClean="0"/>
              <a:t>Akt</a:t>
            </a:r>
            <a:r>
              <a:rPr lang="en-US" sz="1100" dirty="0" smtClean="0"/>
              <a:t> protein expression. (representative z-stack compressed confocal images). Performed in parallel with Supplemental Figure 3. </a:t>
            </a:r>
            <a:endParaRPr lang="en-US" sz="1100" dirty="0"/>
          </a:p>
        </p:txBody>
      </p:sp>
      <p:sp>
        <p:nvSpPr>
          <p:cNvPr id="30" name="TextBox 29"/>
          <p:cNvSpPr txBox="1"/>
          <p:nvPr/>
        </p:nvSpPr>
        <p:spPr>
          <a:xfrm>
            <a:off x="0" y="0"/>
            <a:ext cx="2331087" cy="369332"/>
          </a:xfrm>
          <a:prstGeom prst="rect">
            <a:avLst/>
          </a:prstGeom>
          <a:noFill/>
        </p:spPr>
        <p:txBody>
          <a:bodyPr wrap="none" rtlCol="0">
            <a:spAutoFit/>
          </a:bodyPr>
          <a:lstStyle/>
          <a:p>
            <a:r>
              <a:rPr lang="en-US" b="1" i="1" u="sng" dirty="0"/>
              <a:t>Supplemental Figure </a:t>
            </a:r>
            <a:r>
              <a:rPr lang="en-US" b="1" i="1" u="sng" dirty="0" smtClean="0"/>
              <a:t>II</a:t>
            </a:r>
            <a:endParaRPr lang="en-US" b="1" i="1" u="sng" dirty="0"/>
          </a:p>
        </p:txBody>
      </p:sp>
    </p:spTree>
    <p:extLst>
      <p:ext uri="{BB962C8B-B14F-4D97-AF65-F5344CB8AC3E}">
        <p14:creationId xmlns:p14="http://schemas.microsoft.com/office/powerpoint/2010/main" val="376369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a:grpSpLocks noChangeAspect="1"/>
          </p:cNvGrpSpPr>
          <p:nvPr/>
        </p:nvGrpSpPr>
        <p:grpSpPr>
          <a:xfrm>
            <a:off x="1605150" y="556427"/>
            <a:ext cx="3656527" cy="5362358"/>
            <a:chOff x="830439" y="95699"/>
            <a:chExt cx="4190595" cy="6145576"/>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3488" y="512607"/>
              <a:ext cx="1892808" cy="189280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7822" y="513926"/>
              <a:ext cx="1892808" cy="189280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3488" y="2430930"/>
              <a:ext cx="1892808" cy="189280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27822" y="2427676"/>
              <a:ext cx="1892808" cy="1892808"/>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3488" y="4340109"/>
              <a:ext cx="1892808" cy="1892808"/>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28225" y="4340109"/>
              <a:ext cx="1892809" cy="1892808"/>
            </a:xfrm>
            <a:prstGeom prst="rect">
              <a:avLst/>
            </a:prstGeom>
          </p:spPr>
        </p:pic>
        <p:sp>
          <p:nvSpPr>
            <p:cNvPr id="11" name="TextBox 10"/>
            <p:cNvSpPr txBox="1"/>
            <p:nvPr/>
          </p:nvSpPr>
          <p:spPr>
            <a:xfrm rot="16200000">
              <a:off x="58592" y="1281594"/>
              <a:ext cx="1896801" cy="352730"/>
            </a:xfrm>
            <a:prstGeom prst="rect">
              <a:avLst/>
            </a:prstGeom>
            <a:solidFill>
              <a:schemeClr val="tx1"/>
            </a:solidFill>
          </p:spPr>
          <p:txBody>
            <a:bodyPr wrap="none" rtlCol="0">
              <a:spAutoFit/>
            </a:bodyPr>
            <a:lstStyle/>
            <a:p>
              <a:pPr algn="ctr"/>
              <a:r>
                <a:rPr lang="en-US" sz="1400" i="1" dirty="0" smtClean="0">
                  <a:solidFill>
                    <a:schemeClr val="bg1"/>
                  </a:solidFill>
                </a:rPr>
                <a:t>Thoracic Aorta</a:t>
              </a:r>
              <a:endParaRPr lang="en-US" sz="1400" i="1" dirty="0">
                <a:solidFill>
                  <a:schemeClr val="bg1"/>
                </a:solidFill>
              </a:endParaRPr>
            </a:p>
          </p:txBody>
        </p:sp>
        <p:sp>
          <p:nvSpPr>
            <p:cNvPr id="12" name="TextBox 11"/>
            <p:cNvSpPr txBox="1"/>
            <p:nvPr/>
          </p:nvSpPr>
          <p:spPr>
            <a:xfrm rot="16200000">
              <a:off x="58403" y="3201889"/>
              <a:ext cx="1896801" cy="352730"/>
            </a:xfrm>
            <a:prstGeom prst="rect">
              <a:avLst/>
            </a:prstGeom>
            <a:solidFill>
              <a:schemeClr val="tx1"/>
            </a:solidFill>
          </p:spPr>
          <p:txBody>
            <a:bodyPr wrap="none" rtlCol="0">
              <a:spAutoFit/>
            </a:bodyPr>
            <a:lstStyle/>
            <a:p>
              <a:pPr algn="ctr"/>
              <a:r>
                <a:rPr lang="en-US" sz="1400" i="1" dirty="0" smtClean="0">
                  <a:solidFill>
                    <a:schemeClr val="bg1"/>
                  </a:solidFill>
                </a:rPr>
                <a:t>Mesenteric Artery</a:t>
              </a:r>
              <a:endParaRPr lang="en-US" sz="1400" i="1" dirty="0">
                <a:solidFill>
                  <a:schemeClr val="bg1"/>
                </a:solidFill>
              </a:endParaRPr>
            </a:p>
          </p:txBody>
        </p:sp>
        <p:sp>
          <p:nvSpPr>
            <p:cNvPr id="13" name="TextBox 12"/>
            <p:cNvSpPr txBox="1"/>
            <p:nvPr/>
          </p:nvSpPr>
          <p:spPr>
            <a:xfrm rot="16200000">
              <a:off x="58405" y="5116510"/>
              <a:ext cx="1896801" cy="352730"/>
            </a:xfrm>
            <a:prstGeom prst="rect">
              <a:avLst/>
            </a:prstGeom>
            <a:solidFill>
              <a:schemeClr val="tx1"/>
            </a:solidFill>
          </p:spPr>
          <p:txBody>
            <a:bodyPr wrap="none" rtlCol="0">
              <a:spAutoFit/>
            </a:bodyPr>
            <a:lstStyle/>
            <a:p>
              <a:pPr algn="ctr"/>
              <a:r>
                <a:rPr lang="en-US" sz="1400" i="1" dirty="0" smtClean="0">
                  <a:solidFill>
                    <a:schemeClr val="bg1"/>
                  </a:solidFill>
                </a:rPr>
                <a:t>Femoral Artery</a:t>
              </a:r>
              <a:endParaRPr lang="en-US" sz="1400" i="1" dirty="0">
                <a:solidFill>
                  <a:schemeClr val="bg1"/>
                </a:solidFill>
              </a:endParaRPr>
            </a:p>
          </p:txBody>
        </p:sp>
        <p:sp>
          <p:nvSpPr>
            <p:cNvPr id="15" name="TextBox 14"/>
            <p:cNvSpPr txBox="1"/>
            <p:nvPr/>
          </p:nvSpPr>
          <p:spPr>
            <a:xfrm>
              <a:off x="1162848" y="5955918"/>
              <a:ext cx="1548822" cy="276999"/>
            </a:xfrm>
            <a:prstGeom prst="rect">
              <a:avLst/>
            </a:prstGeom>
            <a:noFill/>
          </p:spPr>
          <p:txBody>
            <a:bodyPr wrap="none" rtlCol="0">
              <a:spAutoFit/>
            </a:bodyPr>
            <a:lstStyle/>
            <a:p>
              <a:r>
                <a:rPr lang="en-US" sz="1200" dirty="0" smtClean="0">
                  <a:solidFill>
                    <a:srgbClr val="CA0000"/>
                  </a:solidFill>
                </a:rPr>
                <a:t>VECD</a:t>
              </a:r>
              <a:r>
                <a:rPr lang="en-US" sz="1200" dirty="0" smtClean="0">
                  <a:solidFill>
                    <a:schemeClr val="bg1"/>
                  </a:solidFill>
                </a:rPr>
                <a:t> | </a:t>
              </a:r>
              <a:r>
                <a:rPr lang="en-US" sz="1200" dirty="0" smtClean="0">
                  <a:solidFill>
                    <a:srgbClr val="0100FF"/>
                  </a:solidFill>
                </a:rPr>
                <a:t>DAPI</a:t>
              </a:r>
              <a:r>
                <a:rPr lang="en-US" sz="1200" dirty="0" smtClean="0">
                  <a:solidFill>
                    <a:schemeClr val="bg1"/>
                  </a:solidFill>
                </a:rPr>
                <a:t> | </a:t>
              </a:r>
              <a:r>
                <a:rPr lang="en-US" sz="1200" dirty="0" err="1" smtClean="0">
                  <a:solidFill>
                    <a:schemeClr val="accent6"/>
                  </a:solidFill>
                </a:rPr>
                <a:t>panAkt</a:t>
              </a:r>
              <a:endParaRPr lang="en-US" sz="1200" dirty="0">
                <a:solidFill>
                  <a:schemeClr val="accent6"/>
                </a:solidFill>
              </a:endParaRPr>
            </a:p>
          </p:txBody>
        </p:sp>
        <p:sp>
          <p:nvSpPr>
            <p:cNvPr id="16" name="TextBox 15"/>
            <p:cNvSpPr txBox="1"/>
            <p:nvPr/>
          </p:nvSpPr>
          <p:spPr>
            <a:xfrm>
              <a:off x="3096296" y="5955917"/>
              <a:ext cx="629531" cy="276999"/>
            </a:xfrm>
            <a:prstGeom prst="rect">
              <a:avLst/>
            </a:prstGeom>
            <a:noFill/>
          </p:spPr>
          <p:txBody>
            <a:bodyPr wrap="none" rtlCol="0">
              <a:spAutoFit/>
            </a:bodyPr>
            <a:lstStyle/>
            <a:p>
              <a:r>
                <a:rPr lang="en-US" sz="1200" dirty="0" err="1" smtClean="0">
                  <a:solidFill>
                    <a:schemeClr val="accent6"/>
                  </a:solidFill>
                </a:rPr>
                <a:t>panAkt</a:t>
              </a:r>
              <a:endParaRPr lang="en-US" sz="1200" dirty="0">
                <a:solidFill>
                  <a:schemeClr val="accent6"/>
                </a:solidFill>
              </a:endParaRPr>
            </a:p>
          </p:txBody>
        </p:sp>
        <p:sp>
          <p:nvSpPr>
            <p:cNvPr id="17" name="TextBox 16"/>
            <p:cNvSpPr txBox="1"/>
            <p:nvPr/>
          </p:nvSpPr>
          <p:spPr>
            <a:xfrm>
              <a:off x="1203487" y="95699"/>
              <a:ext cx="3817142" cy="388003"/>
            </a:xfrm>
            <a:prstGeom prst="rect">
              <a:avLst/>
            </a:prstGeom>
            <a:solidFill>
              <a:schemeClr val="tx1"/>
            </a:solidFill>
            <a:ln>
              <a:solidFill>
                <a:schemeClr val="tx1"/>
              </a:solidFill>
            </a:ln>
          </p:spPr>
          <p:txBody>
            <a:bodyPr wrap="square" rtlCol="0">
              <a:spAutoFit/>
            </a:bodyPr>
            <a:lstStyle/>
            <a:p>
              <a:pPr algn="ctr"/>
              <a:r>
                <a:rPr lang="en-US" sz="1600" dirty="0" smtClean="0">
                  <a:solidFill>
                    <a:schemeClr val="bg1"/>
                  </a:solidFill>
                </a:rPr>
                <a:t>Akt1 global KO</a:t>
              </a:r>
              <a:endParaRPr lang="en-US" sz="1600" dirty="0">
                <a:solidFill>
                  <a:schemeClr val="bg1"/>
                </a:solidFill>
              </a:endParaRPr>
            </a:p>
          </p:txBody>
        </p:sp>
      </p:grpSp>
      <p:sp>
        <p:nvSpPr>
          <p:cNvPr id="22" name="Rectangle 21"/>
          <p:cNvSpPr/>
          <p:nvPr/>
        </p:nvSpPr>
        <p:spPr>
          <a:xfrm>
            <a:off x="1605149" y="6035676"/>
            <a:ext cx="3656175" cy="769441"/>
          </a:xfrm>
          <a:prstGeom prst="rect">
            <a:avLst/>
          </a:prstGeom>
        </p:spPr>
        <p:txBody>
          <a:bodyPr wrap="square">
            <a:spAutoFit/>
          </a:bodyPr>
          <a:lstStyle/>
          <a:p>
            <a:pPr algn="just"/>
            <a:r>
              <a:rPr lang="en-US" sz="1100" dirty="0"/>
              <a:t>Minimal </a:t>
            </a:r>
            <a:r>
              <a:rPr lang="en-US" sz="1100" dirty="0" err="1" smtClean="0"/>
              <a:t>Akt</a:t>
            </a:r>
            <a:r>
              <a:rPr lang="en-US" sz="1100" dirty="0" smtClean="0"/>
              <a:t> signal is observed in the endothelium of Akt1 global KO mice, thus demonstrating antibody specificity. </a:t>
            </a:r>
            <a:r>
              <a:rPr lang="en-US" sz="1100" dirty="0"/>
              <a:t>Performed in parallel with Supplemental Figure </a:t>
            </a:r>
            <a:r>
              <a:rPr lang="en-US" sz="1100" dirty="0" smtClean="0"/>
              <a:t>2. </a:t>
            </a:r>
            <a:endParaRPr lang="en-US" sz="1100" dirty="0"/>
          </a:p>
          <a:p>
            <a:pPr algn="just"/>
            <a:endParaRPr lang="en-US" sz="1100" dirty="0"/>
          </a:p>
        </p:txBody>
      </p:sp>
      <p:sp>
        <p:nvSpPr>
          <p:cNvPr id="23" name="TextBox 22"/>
          <p:cNvSpPr txBox="1"/>
          <p:nvPr/>
        </p:nvSpPr>
        <p:spPr>
          <a:xfrm>
            <a:off x="0" y="0"/>
            <a:ext cx="2392001" cy="369332"/>
          </a:xfrm>
          <a:prstGeom prst="rect">
            <a:avLst/>
          </a:prstGeom>
          <a:noFill/>
        </p:spPr>
        <p:txBody>
          <a:bodyPr wrap="none" rtlCol="0">
            <a:spAutoFit/>
          </a:bodyPr>
          <a:lstStyle/>
          <a:p>
            <a:r>
              <a:rPr lang="en-US" b="1" i="1" u="sng" dirty="0"/>
              <a:t>Supplemental Figure </a:t>
            </a:r>
            <a:r>
              <a:rPr lang="en-US" b="1" i="1" u="sng" dirty="0" smtClean="0"/>
              <a:t>III</a:t>
            </a:r>
            <a:endParaRPr lang="en-US" b="1" i="1" u="sng" dirty="0"/>
          </a:p>
        </p:txBody>
      </p:sp>
    </p:spTree>
    <p:extLst>
      <p:ext uri="{BB962C8B-B14F-4D97-AF65-F5344CB8AC3E}">
        <p14:creationId xmlns:p14="http://schemas.microsoft.com/office/powerpoint/2010/main" val="1325923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0"/>
            <a:ext cx="2406428" cy="369332"/>
          </a:xfrm>
          <a:prstGeom prst="rect">
            <a:avLst/>
          </a:prstGeom>
          <a:noFill/>
        </p:spPr>
        <p:txBody>
          <a:bodyPr wrap="none" rtlCol="0">
            <a:spAutoFit/>
          </a:bodyPr>
          <a:lstStyle/>
          <a:p>
            <a:r>
              <a:rPr lang="en-US" b="1" i="1" u="sng" dirty="0"/>
              <a:t>Supplemental Figure </a:t>
            </a:r>
            <a:r>
              <a:rPr lang="en-US" b="1" i="1" u="sng" dirty="0" smtClean="0"/>
              <a:t>IV</a:t>
            </a:r>
            <a:endParaRPr lang="en-US" b="1" i="1" u="sng" dirty="0"/>
          </a:p>
        </p:txBody>
      </p:sp>
      <p:sp>
        <p:nvSpPr>
          <p:cNvPr id="15" name="Rectangle 14"/>
          <p:cNvSpPr/>
          <p:nvPr/>
        </p:nvSpPr>
        <p:spPr>
          <a:xfrm>
            <a:off x="1060996" y="5133160"/>
            <a:ext cx="2530563" cy="1446550"/>
          </a:xfrm>
          <a:prstGeom prst="rect">
            <a:avLst/>
          </a:prstGeom>
        </p:spPr>
        <p:txBody>
          <a:bodyPr wrap="square">
            <a:spAutoFit/>
          </a:bodyPr>
          <a:lstStyle/>
          <a:p>
            <a:pPr algn="just"/>
            <a:r>
              <a:rPr lang="en-US" sz="1100" dirty="0"/>
              <a:t>Minimal immunofluorescence signal is seen in thoracic aortas of Akt1</a:t>
            </a:r>
            <a:r>
              <a:rPr lang="en-US" sz="1100" baseline="30000" dirty="0"/>
              <a:t>-/-</a:t>
            </a:r>
            <a:r>
              <a:rPr lang="en-US" sz="1100" dirty="0"/>
              <a:t>; SA+</a:t>
            </a:r>
            <a:r>
              <a:rPr lang="en-US" sz="1100" baseline="30000" dirty="0"/>
              <a:t>/+</a:t>
            </a:r>
            <a:r>
              <a:rPr lang="en-US" sz="1100" dirty="0"/>
              <a:t> mice (</a:t>
            </a:r>
            <a:r>
              <a:rPr lang="en-US" sz="1100" i="1" dirty="0"/>
              <a:t>i.e. </a:t>
            </a:r>
            <a:r>
              <a:rPr lang="en-US" sz="1100" dirty="0"/>
              <a:t>loss of function mutation in Akt phosphorylation site [eNOS S1176A]),  demonstrating p-eNOS-S1176 antibody specificity. Performed in parallel with Supplemental Figure 5</a:t>
            </a:r>
            <a:r>
              <a:rPr lang="en-US" sz="1100" dirty="0" smtClean="0"/>
              <a:t>. </a:t>
            </a:r>
            <a:endParaRPr lang="en-US" sz="1100" dirty="0"/>
          </a:p>
          <a:p>
            <a:pPr algn="just"/>
            <a:endParaRPr lang="en-US" sz="1100" dirty="0"/>
          </a:p>
        </p:txBody>
      </p:sp>
      <p:grpSp>
        <p:nvGrpSpPr>
          <p:cNvPr id="4" name="Group 3"/>
          <p:cNvGrpSpPr/>
          <p:nvPr/>
        </p:nvGrpSpPr>
        <p:grpSpPr>
          <a:xfrm>
            <a:off x="1174805" y="723627"/>
            <a:ext cx="2355431" cy="4263291"/>
            <a:chOff x="1174805" y="693147"/>
            <a:chExt cx="2355431" cy="4263291"/>
          </a:xfrm>
        </p:grpSpPr>
        <p:sp>
          <p:nvSpPr>
            <p:cNvPr id="71" name="TextBox 70"/>
            <p:cNvSpPr txBox="1"/>
            <p:nvPr/>
          </p:nvSpPr>
          <p:spPr>
            <a:xfrm rot="16200000">
              <a:off x="447332" y="1948272"/>
              <a:ext cx="1883664" cy="307777"/>
            </a:xfrm>
            <a:prstGeom prst="rect">
              <a:avLst/>
            </a:prstGeom>
            <a:solidFill>
              <a:schemeClr val="tx1"/>
            </a:solidFill>
            <a:ln>
              <a:solidFill>
                <a:schemeClr val="tx1"/>
              </a:solidFill>
            </a:ln>
          </p:spPr>
          <p:txBody>
            <a:bodyPr wrap="square" rtlCol="0">
              <a:spAutoFit/>
            </a:bodyPr>
            <a:lstStyle/>
            <a:p>
              <a:pPr algn="ctr"/>
              <a:r>
                <a:rPr lang="en-US" sz="1400" dirty="0">
                  <a:solidFill>
                    <a:srgbClr val="FF0000"/>
                  </a:solidFill>
                </a:rPr>
                <a:t>VECD</a:t>
              </a:r>
              <a:r>
                <a:rPr lang="en-US" sz="1400" dirty="0">
                  <a:solidFill>
                    <a:schemeClr val="bg1"/>
                  </a:solidFill>
                </a:rPr>
                <a:t> | </a:t>
              </a:r>
              <a:r>
                <a:rPr lang="en-US" sz="1400" dirty="0">
                  <a:solidFill>
                    <a:srgbClr val="00FF00"/>
                  </a:solidFill>
                </a:rPr>
                <a:t>p-eNOS </a:t>
              </a:r>
              <a:r>
                <a:rPr lang="en-US" sz="1400" dirty="0">
                  <a:solidFill>
                    <a:schemeClr val="bg1"/>
                  </a:solidFill>
                </a:rPr>
                <a:t>| </a:t>
              </a:r>
              <a:r>
                <a:rPr lang="en-US" sz="1400" dirty="0">
                  <a:solidFill>
                    <a:srgbClr val="0700FF"/>
                  </a:solidFill>
                </a:rPr>
                <a:t>DAPI </a:t>
              </a:r>
            </a:p>
          </p:txBody>
        </p:sp>
        <p:sp>
          <p:nvSpPr>
            <p:cNvPr id="72" name="TextBox 71"/>
            <p:cNvSpPr txBox="1"/>
            <p:nvPr/>
          </p:nvSpPr>
          <p:spPr>
            <a:xfrm rot="16200000">
              <a:off x="448746" y="3857162"/>
              <a:ext cx="1883664" cy="307777"/>
            </a:xfrm>
            <a:prstGeom prst="rect">
              <a:avLst/>
            </a:prstGeom>
            <a:solidFill>
              <a:schemeClr val="tx1"/>
            </a:solidFill>
            <a:ln>
              <a:solidFill>
                <a:schemeClr val="tx1"/>
              </a:solidFill>
            </a:ln>
          </p:spPr>
          <p:txBody>
            <a:bodyPr wrap="square" rtlCol="0">
              <a:spAutoFit/>
            </a:bodyPr>
            <a:lstStyle/>
            <a:p>
              <a:pPr algn="ctr"/>
              <a:r>
                <a:rPr lang="en-US" sz="1400" dirty="0">
                  <a:solidFill>
                    <a:schemeClr val="bg1"/>
                  </a:solidFill>
                </a:rPr>
                <a:t>p-eNOS</a:t>
              </a:r>
            </a:p>
          </p:txBody>
        </p:sp>
        <p:sp>
          <p:nvSpPr>
            <p:cNvPr id="73" name="TextBox 72"/>
            <p:cNvSpPr txBox="1"/>
            <p:nvPr/>
          </p:nvSpPr>
          <p:spPr>
            <a:xfrm>
              <a:off x="1174805" y="693147"/>
              <a:ext cx="2355431" cy="461665"/>
            </a:xfrm>
            <a:prstGeom prst="rect">
              <a:avLst/>
            </a:prstGeom>
            <a:noFill/>
          </p:spPr>
          <p:txBody>
            <a:bodyPr wrap="square" rtlCol="0">
              <a:spAutoFit/>
            </a:bodyPr>
            <a:lstStyle/>
            <a:p>
              <a:pPr algn="ctr"/>
              <a:r>
                <a:rPr lang="en-US" sz="1400" dirty="0"/>
                <a:t>Akt1</a:t>
              </a:r>
              <a:r>
                <a:rPr lang="en-US" sz="1400" baseline="30000" dirty="0"/>
                <a:t>-/-</a:t>
              </a:r>
              <a:r>
                <a:rPr lang="en-US" sz="1400" dirty="0"/>
                <a:t>; SA</a:t>
              </a:r>
              <a:r>
                <a:rPr lang="en-US" sz="1400" baseline="30000" dirty="0"/>
                <a:t>+/+</a:t>
              </a:r>
            </a:p>
            <a:p>
              <a:pPr algn="ctr"/>
              <a:r>
                <a:rPr lang="en-US" sz="1000" i="1" dirty="0"/>
                <a:t>Angiopoetin1 (500ng/mL, 10’ stimulation)</a:t>
              </a:r>
            </a:p>
          </p:txBody>
        </p:sp>
        <p:pic>
          <p:nvPicPr>
            <p:cNvPr id="78" name="Picture 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6308" y="1153216"/>
              <a:ext cx="1892808" cy="1892808"/>
            </a:xfrm>
            <a:prstGeom prst="rect">
              <a:avLst/>
            </a:prstGeom>
          </p:spPr>
        </p:pic>
        <p:pic>
          <p:nvPicPr>
            <p:cNvPr id="79" name="Picture 7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566308" y="3063630"/>
              <a:ext cx="1892808" cy="1892808"/>
            </a:xfrm>
            <a:prstGeom prst="rect">
              <a:avLst/>
            </a:prstGeom>
          </p:spPr>
        </p:pic>
      </p:grpSp>
    </p:spTree>
    <p:extLst>
      <p:ext uri="{BB962C8B-B14F-4D97-AF65-F5344CB8AC3E}">
        <p14:creationId xmlns:p14="http://schemas.microsoft.com/office/powerpoint/2010/main" val="2765563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0"/>
            <a:ext cx="2345514" cy="369332"/>
          </a:xfrm>
          <a:prstGeom prst="rect">
            <a:avLst/>
          </a:prstGeom>
          <a:noFill/>
        </p:spPr>
        <p:txBody>
          <a:bodyPr wrap="none" rtlCol="0">
            <a:spAutoFit/>
          </a:bodyPr>
          <a:lstStyle/>
          <a:p>
            <a:r>
              <a:rPr lang="en-US" b="1" i="1" u="sng" dirty="0"/>
              <a:t>Supplemental Figure </a:t>
            </a:r>
            <a:r>
              <a:rPr lang="en-US" b="1" i="1" u="sng" dirty="0" smtClean="0"/>
              <a:t>V</a:t>
            </a:r>
            <a:endParaRPr lang="en-US" b="1" i="1" u="sng" dirty="0"/>
          </a:p>
        </p:txBody>
      </p:sp>
      <p:sp>
        <p:nvSpPr>
          <p:cNvPr id="15" name="Rectangle 14"/>
          <p:cNvSpPr/>
          <p:nvPr/>
        </p:nvSpPr>
        <p:spPr>
          <a:xfrm>
            <a:off x="517779" y="7981361"/>
            <a:ext cx="6595446" cy="769441"/>
          </a:xfrm>
          <a:prstGeom prst="rect">
            <a:avLst/>
          </a:prstGeom>
        </p:spPr>
        <p:txBody>
          <a:bodyPr wrap="square">
            <a:spAutoFit/>
          </a:bodyPr>
          <a:lstStyle/>
          <a:p>
            <a:pPr algn="just"/>
            <a:r>
              <a:rPr lang="en-US" sz="1100" dirty="0"/>
              <a:t>(</a:t>
            </a:r>
            <a:r>
              <a:rPr lang="en-US" sz="1100" b="1" dirty="0"/>
              <a:t>A</a:t>
            </a:r>
            <a:r>
              <a:rPr lang="en-US" sz="1100" dirty="0"/>
              <a:t>) Endothelial loss of Akt1 results in decreased PDGF-BB-induced p-eNOS S1176 </a:t>
            </a:r>
            <a:r>
              <a:rPr lang="en-US" sz="1100" i="1" dirty="0"/>
              <a:t>ex vivo</a:t>
            </a:r>
            <a:r>
              <a:rPr lang="en-US" sz="1100" dirty="0"/>
              <a:t>, quantified in (</a:t>
            </a:r>
            <a:r>
              <a:rPr lang="en-US" sz="1100" b="1" dirty="0"/>
              <a:t>B</a:t>
            </a:r>
            <a:r>
              <a:rPr lang="en-US" sz="1100" dirty="0"/>
              <a:t>) n=3-4 mice per group, 2-5 images per mouse   * p&lt;0.05, **p&lt;0.01. Performed in parallel with Supplemental Figure </a:t>
            </a:r>
            <a:r>
              <a:rPr lang="en-US" sz="1100" dirty="0" smtClean="0"/>
              <a:t>4. </a:t>
            </a:r>
            <a:endParaRPr lang="en-US" sz="1100" dirty="0"/>
          </a:p>
          <a:p>
            <a:pPr algn="just"/>
            <a:endParaRPr lang="en-US" sz="1100" dirty="0"/>
          </a:p>
          <a:p>
            <a:pPr algn="just"/>
            <a:r>
              <a:rPr lang="en-US" sz="1100" dirty="0"/>
              <a:t> </a:t>
            </a:r>
          </a:p>
        </p:txBody>
      </p:sp>
      <p:grpSp>
        <p:nvGrpSpPr>
          <p:cNvPr id="64" name="Group 63"/>
          <p:cNvGrpSpPr/>
          <p:nvPr/>
        </p:nvGrpSpPr>
        <p:grpSpPr>
          <a:xfrm>
            <a:off x="312734" y="5478364"/>
            <a:ext cx="3129614" cy="2187843"/>
            <a:chOff x="332130" y="5530704"/>
            <a:chExt cx="3129614" cy="2187843"/>
          </a:xfrm>
        </p:grpSpPr>
        <p:pic>
          <p:nvPicPr>
            <p:cNvPr id="63" name="Picture 62"/>
            <p:cNvPicPr>
              <a:picLocks noChangeAspect="1"/>
            </p:cNvPicPr>
            <p:nvPr/>
          </p:nvPicPr>
          <p:blipFill rotWithShape="1">
            <a:blip r:embed="rId3"/>
            <a:srcRect l="9807" t="19074" r="28855" b="10732"/>
            <a:stretch/>
          </p:blipFill>
          <p:spPr>
            <a:xfrm>
              <a:off x="729379" y="5903924"/>
              <a:ext cx="2732365" cy="1635393"/>
            </a:xfrm>
            <a:prstGeom prst="rect">
              <a:avLst/>
            </a:prstGeom>
          </p:spPr>
        </p:pic>
        <p:sp>
          <p:nvSpPr>
            <p:cNvPr id="47" name="TextBox 46"/>
            <p:cNvSpPr txBox="1"/>
            <p:nvPr/>
          </p:nvSpPr>
          <p:spPr>
            <a:xfrm>
              <a:off x="854368" y="5530704"/>
              <a:ext cx="390477" cy="292388"/>
            </a:xfrm>
            <a:prstGeom prst="rect">
              <a:avLst/>
            </a:prstGeom>
            <a:noFill/>
          </p:spPr>
          <p:txBody>
            <a:bodyPr wrap="square" rtlCol="0">
              <a:spAutoFit/>
            </a:bodyPr>
            <a:lstStyle/>
            <a:p>
              <a:r>
                <a:rPr lang="en-US" sz="1300" b="1" dirty="0"/>
                <a:t>B.</a:t>
              </a:r>
            </a:p>
          </p:txBody>
        </p:sp>
        <p:cxnSp>
          <p:nvCxnSpPr>
            <p:cNvPr id="48" name="Straight Connector 47"/>
            <p:cNvCxnSpPr/>
            <p:nvPr/>
          </p:nvCxnSpPr>
          <p:spPr>
            <a:xfrm>
              <a:off x="1526207" y="5875166"/>
              <a:ext cx="107899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967397" y="5775558"/>
              <a:ext cx="182100" cy="230832"/>
            </a:xfrm>
            <a:prstGeom prst="rect">
              <a:avLst/>
            </a:prstGeom>
            <a:solidFill>
              <a:schemeClr val="bg1"/>
            </a:solidFill>
            <a:ln>
              <a:noFill/>
            </a:ln>
          </p:spPr>
          <p:txBody>
            <a:bodyPr wrap="none" rtlCol="0">
              <a:spAutoFit/>
            </a:bodyPr>
            <a:lstStyle/>
            <a:p>
              <a:pPr algn="ctr"/>
              <a:r>
                <a:rPr lang="en-US" sz="900" b="1" dirty="0"/>
                <a:t>*</a:t>
              </a:r>
            </a:p>
          </p:txBody>
        </p:sp>
        <p:cxnSp>
          <p:nvCxnSpPr>
            <p:cNvPr id="51" name="Straight Connector 50"/>
            <p:cNvCxnSpPr/>
            <p:nvPr/>
          </p:nvCxnSpPr>
          <p:spPr>
            <a:xfrm>
              <a:off x="2605950" y="5964340"/>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741070" y="5869812"/>
              <a:ext cx="204961" cy="230832"/>
            </a:xfrm>
            <a:prstGeom prst="rect">
              <a:avLst/>
            </a:prstGeom>
            <a:solidFill>
              <a:schemeClr val="bg1"/>
            </a:solidFill>
            <a:ln>
              <a:noFill/>
            </a:ln>
          </p:spPr>
          <p:txBody>
            <a:bodyPr wrap="none" rtlCol="0">
              <a:spAutoFit/>
            </a:bodyPr>
            <a:lstStyle/>
            <a:p>
              <a:pPr algn="ctr"/>
              <a:r>
                <a:rPr lang="en-US" sz="900" b="1" dirty="0"/>
                <a:t>**</a:t>
              </a:r>
            </a:p>
          </p:txBody>
        </p:sp>
        <p:sp>
          <p:nvSpPr>
            <p:cNvPr id="53" name="Rectangle 45"/>
            <p:cNvSpPr>
              <a:spLocks noChangeArrowheads="1"/>
            </p:cNvSpPr>
            <p:nvPr/>
          </p:nvSpPr>
          <p:spPr bwMode="auto">
            <a:xfrm>
              <a:off x="1565308" y="7525392"/>
              <a:ext cx="2580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a:ln>
                    <a:noFill/>
                  </a:ln>
                  <a:solidFill>
                    <a:srgbClr val="000000"/>
                  </a:solidFill>
                  <a:effectLst/>
                  <a:latin typeface="+mn-lt"/>
                </a:rPr>
                <a:t>VEH</a:t>
              </a:r>
              <a:endParaRPr kumimoji="0" lang="en-US" altLang="en-US" sz="1200" i="0" u="none" strike="noStrike" cap="none" normalizeH="0" baseline="0" dirty="0">
                <a:ln>
                  <a:noFill/>
                </a:ln>
                <a:solidFill>
                  <a:schemeClr val="tx1"/>
                </a:solidFill>
                <a:effectLst/>
                <a:latin typeface="+mn-lt"/>
              </a:endParaRPr>
            </a:p>
          </p:txBody>
        </p:sp>
        <p:sp>
          <p:nvSpPr>
            <p:cNvPr id="54" name="Rectangle 45"/>
            <p:cNvSpPr>
              <a:spLocks noChangeArrowheads="1"/>
            </p:cNvSpPr>
            <p:nvPr/>
          </p:nvSpPr>
          <p:spPr bwMode="auto">
            <a:xfrm>
              <a:off x="2542611" y="7533881"/>
              <a:ext cx="5562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a:ln>
                    <a:noFill/>
                  </a:ln>
                  <a:solidFill>
                    <a:srgbClr val="000000"/>
                  </a:solidFill>
                  <a:effectLst/>
                  <a:latin typeface="+mn-lt"/>
                </a:rPr>
                <a:t>PDGF-BB</a:t>
              </a:r>
              <a:endParaRPr kumimoji="0" lang="en-US" altLang="en-US" sz="1200" i="0" u="none" strike="noStrike" cap="none" normalizeH="0" baseline="0" dirty="0">
                <a:ln>
                  <a:noFill/>
                </a:ln>
                <a:solidFill>
                  <a:schemeClr val="tx1"/>
                </a:solidFill>
                <a:effectLst/>
                <a:latin typeface="+mn-lt"/>
              </a:endParaRPr>
            </a:p>
          </p:txBody>
        </p:sp>
        <p:sp>
          <p:nvSpPr>
            <p:cNvPr id="55" name="TextBox 54"/>
            <p:cNvSpPr txBox="1"/>
            <p:nvPr/>
          </p:nvSpPr>
          <p:spPr>
            <a:xfrm>
              <a:off x="1299456" y="5972654"/>
              <a:ext cx="609462" cy="261610"/>
            </a:xfrm>
            <a:prstGeom prst="rect">
              <a:avLst/>
            </a:prstGeom>
            <a:noFill/>
          </p:spPr>
          <p:txBody>
            <a:bodyPr wrap="none" rtlCol="0">
              <a:spAutoFit/>
            </a:bodyPr>
            <a:lstStyle/>
            <a:p>
              <a:r>
                <a:rPr lang="en-US" sz="1100" dirty="0">
                  <a:cs typeface="Arial" panose="020B0604020202020204" pitchFamily="34" charset="0"/>
                </a:rPr>
                <a:t>Control</a:t>
              </a:r>
            </a:p>
          </p:txBody>
        </p:sp>
        <p:sp>
          <p:nvSpPr>
            <p:cNvPr id="56" name="Flowchart: Process 55"/>
            <p:cNvSpPr/>
            <p:nvPr/>
          </p:nvSpPr>
          <p:spPr>
            <a:xfrm flipH="1">
              <a:off x="1264555" y="6076368"/>
              <a:ext cx="54864" cy="54864"/>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00" dirty="0"/>
            </a:p>
          </p:txBody>
        </p:sp>
        <p:sp>
          <p:nvSpPr>
            <p:cNvPr id="57" name="TextBox 56"/>
            <p:cNvSpPr txBox="1"/>
            <p:nvPr/>
          </p:nvSpPr>
          <p:spPr>
            <a:xfrm>
              <a:off x="1299456" y="6174174"/>
              <a:ext cx="527709" cy="261610"/>
            </a:xfrm>
            <a:prstGeom prst="rect">
              <a:avLst/>
            </a:prstGeom>
            <a:noFill/>
          </p:spPr>
          <p:txBody>
            <a:bodyPr wrap="none" rtlCol="0">
              <a:spAutoFit/>
            </a:bodyPr>
            <a:lstStyle/>
            <a:p>
              <a:r>
                <a:rPr lang="en-US" sz="1100" dirty="0">
                  <a:cs typeface="Arial" panose="020B0604020202020204" pitchFamily="34" charset="0"/>
                </a:rPr>
                <a:t>iECKO</a:t>
              </a:r>
            </a:p>
          </p:txBody>
        </p:sp>
        <p:sp>
          <p:nvSpPr>
            <p:cNvPr id="58" name="Rectangle 57"/>
            <p:cNvSpPr/>
            <p:nvPr/>
          </p:nvSpPr>
          <p:spPr>
            <a:xfrm flipH="1">
              <a:off x="1264555" y="6270268"/>
              <a:ext cx="54864" cy="54864"/>
            </a:xfrm>
            <a:prstGeom prst="rect">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00" dirty="0"/>
            </a:p>
          </p:txBody>
        </p:sp>
        <p:sp>
          <p:nvSpPr>
            <p:cNvPr id="59" name="TextBox 58"/>
            <p:cNvSpPr txBox="1"/>
            <p:nvPr/>
          </p:nvSpPr>
          <p:spPr>
            <a:xfrm rot="16200000">
              <a:off x="-341452" y="6486560"/>
              <a:ext cx="1778051" cy="430887"/>
            </a:xfrm>
            <a:prstGeom prst="rect">
              <a:avLst/>
            </a:prstGeom>
            <a:noFill/>
          </p:spPr>
          <p:txBody>
            <a:bodyPr wrap="none" rtlCol="0">
              <a:spAutoFit/>
            </a:bodyPr>
            <a:lstStyle/>
            <a:p>
              <a:pPr algn="ctr"/>
              <a:r>
                <a:rPr lang="en-US" sz="1100" dirty="0">
                  <a:cs typeface="Arial" panose="020B0604020202020204" pitchFamily="34" charset="0"/>
                </a:rPr>
                <a:t>p-eNOS signal intensity A.U.</a:t>
              </a:r>
            </a:p>
            <a:p>
              <a:pPr algn="ctr"/>
              <a:r>
                <a:rPr lang="en-US" sz="1100" dirty="0">
                  <a:cs typeface="Arial" panose="020B0604020202020204" pitchFamily="34" charset="0"/>
                </a:rPr>
                <a:t>(norm. to cell number)</a:t>
              </a:r>
            </a:p>
          </p:txBody>
        </p:sp>
      </p:grpSp>
      <p:grpSp>
        <p:nvGrpSpPr>
          <p:cNvPr id="62" name="Group 61"/>
          <p:cNvGrpSpPr/>
          <p:nvPr/>
        </p:nvGrpSpPr>
        <p:grpSpPr>
          <a:xfrm>
            <a:off x="102668" y="896890"/>
            <a:ext cx="7360130" cy="4160378"/>
            <a:chOff x="107748" y="896890"/>
            <a:chExt cx="7360130" cy="4160378"/>
          </a:xfrm>
        </p:grpSpPr>
        <p:sp>
          <p:nvSpPr>
            <p:cNvPr id="34" name="TextBox 33"/>
            <p:cNvSpPr txBox="1"/>
            <p:nvPr/>
          </p:nvSpPr>
          <p:spPr>
            <a:xfrm>
              <a:off x="123577" y="896890"/>
              <a:ext cx="331757" cy="292388"/>
            </a:xfrm>
            <a:prstGeom prst="rect">
              <a:avLst/>
            </a:prstGeom>
            <a:noFill/>
          </p:spPr>
          <p:txBody>
            <a:bodyPr wrap="none" rtlCol="0">
              <a:spAutoFit/>
            </a:bodyPr>
            <a:lstStyle/>
            <a:p>
              <a:r>
                <a:rPr lang="en-US" sz="1300" b="1" dirty="0"/>
                <a:t>A.</a:t>
              </a:r>
            </a:p>
          </p:txBody>
        </p:sp>
        <p:sp>
          <p:nvSpPr>
            <p:cNvPr id="35" name="TextBox 34"/>
            <p:cNvSpPr txBox="1"/>
            <p:nvPr/>
          </p:nvSpPr>
          <p:spPr>
            <a:xfrm>
              <a:off x="398891" y="1236608"/>
              <a:ext cx="3474720" cy="276999"/>
            </a:xfrm>
            <a:prstGeom prst="rect">
              <a:avLst/>
            </a:prstGeom>
            <a:noFill/>
            <a:ln>
              <a:solidFill>
                <a:schemeClr val="tx1"/>
              </a:solidFill>
            </a:ln>
          </p:spPr>
          <p:txBody>
            <a:bodyPr wrap="square" rtlCol="0">
              <a:spAutoFit/>
            </a:bodyPr>
            <a:lstStyle/>
            <a:p>
              <a:pPr algn="ctr"/>
              <a:r>
                <a:rPr lang="en-US" sz="1200" dirty="0"/>
                <a:t>VEH</a:t>
              </a:r>
            </a:p>
          </p:txBody>
        </p:sp>
        <p:sp>
          <p:nvSpPr>
            <p:cNvPr id="36" name="TextBox 35"/>
            <p:cNvSpPr txBox="1"/>
            <p:nvPr/>
          </p:nvSpPr>
          <p:spPr>
            <a:xfrm>
              <a:off x="3893699" y="1236608"/>
              <a:ext cx="3474720" cy="276999"/>
            </a:xfrm>
            <a:prstGeom prst="rect">
              <a:avLst/>
            </a:prstGeom>
            <a:noFill/>
            <a:ln>
              <a:solidFill>
                <a:schemeClr val="tx1"/>
              </a:solidFill>
            </a:ln>
          </p:spPr>
          <p:txBody>
            <a:bodyPr wrap="square" rtlCol="0">
              <a:spAutoFit/>
            </a:bodyPr>
            <a:lstStyle/>
            <a:p>
              <a:pPr algn="ctr"/>
              <a:r>
                <a:rPr lang="en-US" sz="1200" dirty="0"/>
                <a:t>PDGF-BB (50ng/mL, 10’ stimulation)</a:t>
              </a:r>
            </a:p>
          </p:txBody>
        </p:sp>
        <p:sp>
          <p:nvSpPr>
            <p:cNvPr id="38" name="TextBox 37"/>
            <p:cNvSpPr txBox="1"/>
            <p:nvPr/>
          </p:nvSpPr>
          <p:spPr>
            <a:xfrm rot="16200000">
              <a:off x="-584183" y="2267663"/>
              <a:ext cx="1691640" cy="307777"/>
            </a:xfrm>
            <a:prstGeom prst="rect">
              <a:avLst/>
            </a:prstGeom>
            <a:noFill/>
            <a:ln>
              <a:noFill/>
            </a:ln>
          </p:spPr>
          <p:txBody>
            <a:bodyPr wrap="square" rtlCol="0">
              <a:spAutoFit/>
            </a:bodyPr>
            <a:lstStyle/>
            <a:p>
              <a:pPr algn="ctr"/>
              <a:r>
                <a:rPr lang="en-US" sz="1400" dirty="0"/>
                <a:t>Control</a:t>
              </a:r>
            </a:p>
          </p:txBody>
        </p:sp>
        <p:sp>
          <p:nvSpPr>
            <p:cNvPr id="39" name="TextBox 38"/>
            <p:cNvSpPr txBox="1"/>
            <p:nvPr/>
          </p:nvSpPr>
          <p:spPr>
            <a:xfrm rot="16200000">
              <a:off x="-583258" y="4006634"/>
              <a:ext cx="1691640" cy="307777"/>
            </a:xfrm>
            <a:prstGeom prst="rect">
              <a:avLst/>
            </a:prstGeom>
            <a:noFill/>
            <a:ln>
              <a:noFill/>
            </a:ln>
          </p:spPr>
          <p:txBody>
            <a:bodyPr wrap="square" rtlCol="0">
              <a:spAutoFit/>
            </a:bodyPr>
            <a:lstStyle/>
            <a:p>
              <a:pPr algn="ctr"/>
              <a:r>
                <a:rPr lang="en-US" sz="1400" dirty="0"/>
                <a:t>Akt1 iECKO</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8026" y="1532523"/>
              <a:ext cx="1737360" cy="1737360"/>
            </a:xfrm>
            <a:prstGeom prst="rect">
              <a:avLst/>
            </a:prstGeom>
          </p:spPr>
        </p:pic>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085" y="1534287"/>
              <a:ext cx="1737360" cy="1737360"/>
            </a:xfrm>
            <a:prstGeom prst="rect">
              <a:avLst/>
            </a:prstGeom>
          </p:spPr>
        </p:pic>
        <p:pic>
          <p:nvPicPr>
            <p:cNvPr id="40" name="Picture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6085" y="3280524"/>
              <a:ext cx="1737360" cy="1737360"/>
            </a:xfrm>
            <a:prstGeom prst="rect">
              <a:avLst/>
            </a:prstGeom>
          </p:spPr>
        </p:pic>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200000">
              <a:off x="3886661" y="3282428"/>
              <a:ext cx="1737360" cy="1737360"/>
            </a:xfrm>
            <a:prstGeom prst="rect">
              <a:avLst/>
            </a:prstGeom>
          </p:spPr>
        </p:pic>
        <p:pic>
          <p:nvPicPr>
            <p:cNvPr id="44" name="Picture 43"/>
            <p:cNvPicPr>
              <a:picLocks noChangeAspect="1"/>
            </p:cNvPicPr>
            <p:nvPr/>
          </p:nvPicPr>
          <p:blipFill>
            <a:blip r:embed="rId8" cstate="print">
              <a:extLst>
                <a:ext uri="{BEBA8EAE-BF5A-486C-A8C5-ECC9F3942E4B}">
                  <a14:imgProps xmlns:a14="http://schemas.microsoft.com/office/drawing/2010/main">
                    <a14:imgLayer r:embed="rId9">
                      <a14:imgEffect>
                        <a14:saturation sat="0"/>
                      </a14:imgEffect>
                      <a14:imgEffect>
                        <a14:brightnessContrast bright="95000"/>
                      </a14:imgEffect>
                    </a14:imgLayer>
                  </a14:imgProps>
                </a:ext>
                <a:ext uri="{28A0092B-C50C-407E-A947-70E740481C1C}">
                  <a14:useLocalDpi xmlns:a14="http://schemas.microsoft.com/office/drawing/2010/main" val="0"/>
                </a:ext>
              </a:extLst>
            </a:blip>
            <a:stretch>
              <a:fillRect/>
            </a:stretch>
          </p:blipFill>
          <p:spPr>
            <a:xfrm>
              <a:off x="2138889" y="1533964"/>
              <a:ext cx="1737360" cy="1737360"/>
            </a:xfrm>
            <a:prstGeom prst="rect">
              <a:avLst/>
            </a:prstGeom>
          </p:spPr>
        </p:pic>
        <p:pic>
          <p:nvPicPr>
            <p:cNvPr id="45" name="Picture 44"/>
            <p:cNvPicPr>
              <a:picLocks noChangeAspect="1"/>
            </p:cNvPicPr>
            <p:nvPr/>
          </p:nvPicPr>
          <p:blipFill>
            <a:blip r:embed="rId10" cstate="print">
              <a:extLst>
                <a:ext uri="{BEBA8EAE-BF5A-486C-A8C5-ECC9F3942E4B}">
                  <a14:imgProps xmlns:a14="http://schemas.microsoft.com/office/drawing/2010/main">
                    <a14:imgLayer r:embed="rId11">
                      <a14:imgEffect>
                        <a14:saturation sat="0"/>
                      </a14:imgEffect>
                      <a14:imgEffect>
                        <a14:brightnessContrast bright="95000"/>
                      </a14:imgEffect>
                    </a14:imgLayer>
                  </a14:imgProps>
                </a:ext>
                <a:ext uri="{28A0092B-C50C-407E-A947-70E740481C1C}">
                  <a14:useLocalDpi xmlns:a14="http://schemas.microsoft.com/office/drawing/2010/main" val="0"/>
                </a:ext>
              </a:extLst>
            </a:blip>
            <a:stretch>
              <a:fillRect/>
            </a:stretch>
          </p:blipFill>
          <p:spPr>
            <a:xfrm>
              <a:off x="5640045" y="1531062"/>
              <a:ext cx="1737360" cy="1737360"/>
            </a:xfrm>
            <a:prstGeom prst="rect">
              <a:avLst/>
            </a:prstGeom>
          </p:spPr>
        </p:pic>
        <p:pic>
          <p:nvPicPr>
            <p:cNvPr id="50" name="Picture 49"/>
            <p:cNvPicPr>
              <a:picLocks noChangeAspect="1"/>
            </p:cNvPicPr>
            <p:nvPr/>
          </p:nvPicPr>
          <p:blipFill>
            <a:blip r:embed="rId12" cstate="print">
              <a:extLst>
                <a:ext uri="{BEBA8EAE-BF5A-486C-A8C5-ECC9F3942E4B}">
                  <a14:imgProps xmlns:a14="http://schemas.microsoft.com/office/drawing/2010/main">
                    <a14:imgLayer r:embed="rId13">
                      <a14:imgEffect>
                        <a14:saturation sat="0"/>
                      </a14:imgEffect>
                      <a14:imgEffect>
                        <a14:brightnessContrast bright="95000"/>
                      </a14:imgEffect>
                    </a14:imgLayer>
                  </a14:imgProps>
                </a:ext>
                <a:ext uri="{28A0092B-C50C-407E-A947-70E740481C1C}">
                  <a14:useLocalDpi xmlns:a14="http://schemas.microsoft.com/office/drawing/2010/main" val="0"/>
                </a:ext>
              </a:extLst>
            </a:blip>
            <a:stretch>
              <a:fillRect/>
            </a:stretch>
          </p:blipFill>
          <p:spPr>
            <a:xfrm>
              <a:off x="2139141" y="3281890"/>
              <a:ext cx="1737360" cy="1737360"/>
            </a:xfrm>
            <a:prstGeom prst="rect">
              <a:avLst/>
            </a:prstGeom>
          </p:spPr>
        </p:pic>
        <p:pic>
          <p:nvPicPr>
            <p:cNvPr id="61" name="Picture 60"/>
            <p:cNvPicPr>
              <a:picLocks noChangeAspect="1"/>
            </p:cNvPicPr>
            <p:nvPr/>
          </p:nvPicPr>
          <p:blipFill>
            <a:blip r:embed="rId14" cstate="print">
              <a:extLst>
                <a:ext uri="{BEBA8EAE-BF5A-486C-A8C5-ECC9F3942E4B}">
                  <a14:imgProps xmlns:a14="http://schemas.microsoft.com/office/drawing/2010/main">
                    <a14:imgLayer r:embed="rId15">
                      <a14:imgEffect>
                        <a14:saturation sat="0"/>
                      </a14:imgEffect>
                      <a14:imgEffect>
                        <a14:brightnessContrast bright="95000"/>
                      </a14:imgEffect>
                    </a14:imgLayer>
                  </a14:imgProps>
                </a:ext>
                <a:ext uri="{28A0092B-C50C-407E-A947-70E740481C1C}">
                  <a14:useLocalDpi xmlns:a14="http://schemas.microsoft.com/office/drawing/2010/main" val="0"/>
                </a:ext>
              </a:extLst>
            </a:blip>
            <a:stretch>
              <a:fillRect/>
            </a:stretch>
          </p:blipFill>
          <p:spPr>
            <a:xfrm rot="16200000">
              <a:off x="5640045" y="3281088"/>
              <a:ext cx="1737360" cy="1737360"/>
            </a:xfrm>
            <a:prstGeom prst="rect">
              <a:avLst/>
            </a:prstGeom>
          </p:spPr>
        </p:pic>
        <p:sp>
          <p:nvSpPr>
            <p:cNvPr id="37" name="TextBox 36"/>
            <p:cNvSpPr txBox="1"/>
            <p:nvPr/>
          </p:nvSpPr>
          <p:spPr>
            <a:xfrm>
              <a:off x="3848189" y="4811047"/>
              <a:ext cx="1832207" cy="246221"/>
            </a:xfrm>
            <a:prstGeom prst="rect">
              <a:avLst/>
            </a:prstGeom>
            <a:noFill/>
          </p:spPr>
          <p:txBody>
            <a:bodyPr wrap="square" rtlCol="0">
              <a:spAutoFit/>
            </a:bodyPr>
            <a:lstStyle/>
            <a:p>
              <a:pPr algn="r"/>
              <a:r>
                <a:rPr lang="en-US" sz="1000" dirty="0">
                  <a:solidFill>
                    <a:srgbClr val="FF0000"/>
                  </a:solidFill>
                </a:rPr>
                <a:t>VECD</a:t>
              </a:r>
              <a:r>
                <a:rPr lang="en-US" sz="1000" dirty="0">
                  <a:solidFill>
                    <a:schemeClr val="bg1"/>
                  </a:solidFill>
                </a:rPr>
                <a:t>  </a:t>
              </a:r>
              <a:r>
                <a:rPr lang="en-US" sz="1000" dirty="0">
                  <a:solidFill>
                    <a:srgbClr val="008500"/>
                  </a:solidFill>
                </a:rPr>
                <a:t>p-eNOS  </a:t>
              </a:r>
              <a:r>
                <a:rPr lang="en-US" sz="1000" dirty="0">
                  <a:solidFill>
                    <a:srgbClr val="0000D7"/>
                  </a:solidFill>
                </a:rPr>
                <a:t>DAPI  </a:t>
              </a:r>
              <a:r>
                <a:rPr lang="en-US" sz="1000" dirty="0">
                  <a:solidFill>
                    <a:srgbClr val="96008C"/>
                  </a:solidFill>
                </a:rPr>
                <a:t>GM130</a:t>
              </a:r>
            </a:p>
          </p:txBody>
        </p:sp>
        <p:sp>
          <p:nvSpPr>
            <p:cNvPr id="41" name="Rectangle 40"/>
            <p:cNvSpPr/>
            <p:nvPr/>
          </p:nvSpPr>
          <p:spPr>
            <a:xfrm>
              <a:off x="6856813" y="4803427"/>
              <a:ext cx="611065" cy="246221"/>
            </a:xfrm>
            <a:prstGeom prst="rect">
              <a:avLst/>
            </a:prstGeom>
            <a:noFill/>
          </p:spPr>
          <p:txBody>
            <a:bodyPr wrap="none">
              <a:spAutoFit/>
            </a:bodyPr>
            <a:lstStyle/>
            <a:p>
              <a:r>
                <a:rPr lang="en-US" sz="1000" dirty="0">
                  <a:solidFill>
                    <a:schemeClr val="bg1"/>
                  </a:solidFill>
                </a:rPr>
                <a:t>p-eNOS </a:t>
              </a:r>
            </a:p>
          </p:txBody>
        </p:sp>
      </p:grpSp>
      <p:cxnSp>
        <p:nvCxnSpPr>
          <p:cNvPr id="60" name="Straight Connector 59"/>
          <p:cNvCxnSpPr/>
          <p:nvPr/>
        </p:nvCxnSpPr>
        <p:spPr>
          <a:xfrm>
            <a:off x="3363580" y="4936062"/>
            <a:ext cx="4762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0103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86302" y="1041039"/>
            <a:ext cx="936985" cy="435292"/>
            <a:chOff x="5448300" y="5934491"/>
            <a:chExt cx="936985" cy="435292"/>
          </a:xfrm>
        </p:grpSpPr>
        <p:cxnSp>
          <p:nvCxnSpPr>
            <p:cNvPr id="14" name="Straight Connector 13"/>
            <p:cNvCxnSpPr/>
            <p:nvPr/>
          </p:nvCxnSpPr>
          <p:spPr>
            <a:xfrm>
              <a:off x="5448300" y="6073140"/>
              <a:ext cx="1828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593080" y="5934491"/>
              <a:ext cx="609462" cy="261610"/>
            </a:xfrm>
            <a:prstGeom prst="rect">
              <a:avLst/>
            </a:prstGeom>
            <a:noFill/>
          </p:spPr>
          <p:txBody>
            <a:bodyPr wrap="none" rtlCol="0">
              <a:spAutoFit/>
            </a:bodyPr>
            <a:lstStyle/>
            <a:p>
              <a:r>
                <a:rPr lang="en-US" sz="1100" dirty="0"/>
                <a:t>Control</a:t>
              </a:r>
            </a:p>
          </p:txBody>
        </p:sp>
        <p:cxnSp>
          <p:nvCxnSpPr>
            <p:cNvPr id="16" name="Straight Connector 15"/>
            <p:cNvCxnSpPr/>
            <p:nvPr/>
          </p:nvCxnSpPr>
          <p:spPr>
            <a:xfrm>
              <a:off x="5448300" y="6230093"/>
              <a:ext cx="18288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93080" y="6108173"/>
              <a:ext cx="792205" cy="261610"/>
            </a:xfrm>
            <a:prstGeom prst="rect">
              <a:avLst/>
            </a:prstGeom>
            <a:noFill/>
          </p:spPr>
          <p:txBody>
            <a:bodyPr wrap="none" rtlCol="0">
              <a:spAutoFit/>
            </a:bodyPr>
            <a:lstStyle/>
            <a:p>
              <a:r>
                <a:rPr lang="en-US" sz="1100" dirty="0">
                  <a:solidFill>
                    <a:srgbClr val="FF0000"/>
                  </a:solidFill>
                </a:rPr>
                <a:t>Akt1iECKO</a:t>
              </a:r>
            </a:p>
          </p:txBody>
        </p:sp>
      </p:grpSp>
      <p:sp>
        <p:nvSpPr>
          <p:cNvPr id="18" name="Rectangle 17"/>
          <p:cNvSpPr/>
          <p:nvPr/>
        </p:nvSpPr>
        <p:spPr>
          <a:xfrm>
            <a:off x="792556" y="3564810"/>
            <a:ext cx="6276141" cy="600164"/>
          </a:xfrm>
          <a:prstGeom prst="rect">
            <a:avLst/>
          </a:prstGeom>
        </p:spPr>
        <p:txBody>
          <a:bodyPr wrap="square">
            <a:spAutoFit/>
          </a:bodyPr>
          <a:lstStyle/>
          <a:p>
            <a:pPr algn="just"/>
            <a:r>
              <a:rPr lang="en-US" sz="1100" dirty="0" smtClean="0"/>
              <a:t>Blood </a:t>
            </a:r>
            <a:r>
              <a:rPr lang="en-US" sz="1100" dirty="0"/>
              <a:t>telemetry readings for </a:t>
            </a:r>
            <a:r>
              <a:rPr lang="en-US" sz="1100" b="1" dirty="0" smtClean="0"/>
              <a:t>(A) </a:t>
            </a:r>
            <a:r>
              <a:rPr lang="en-US" sz="1100" dirty="0" smtClean="0"/>
              <a:t>mean arterial pressure and </a:t>
            </a:r>
            <a:r>
              <a:rPr lang="en-US" sz="1100" b="1" dirty="0" smtClean="0"/>
              <a:t>(B) </a:t>
            </a:r>
            <a:r>
              <a:rPr lang="en-US" sz="1100" dirty="0" smtClean="0"/>
              <a:t>recorded </a:t>
            </a:r>
            <a:r>
              <a:rPr lang="en-US" sz="1100" dirty="0"/>
              <a:t>activity levels.  n=6 mice per group. Graphs illustrate a 3-day reading period where white and gray regions indicate light and dark cycles, respectively. </a:t>
            </a:r>
          </a:p>
        </p:txBody>
      </p:sp>
      <p:sp>
        <p:nvSpPr>
          <p:cNvPr id="19" name="TextBox 18"/>
          <p:cNvSpPr txBox="1"/>
          <p:nvPr/>
        </p:nvSpPr>
        <p:spPr>
          <a:xfrm>
            <a:off x="0" y="0"/>
            <a:ext cx="2406428" cy="369332"/>
          </a:xfrm>
          <a:prstGeom prst="rect">
            <a:avLst/>
          </a:prstGeom>
          <a:noFill/>
        </p:spPr>
        <p:txBody>
          <a:bodyPr wrap="none" rtlCol="0">
            <a:spAutoFit/>
          </a:bodyPr>
          <a:lstStyle/>
          <a:p>
            <a:r>
              <a:rPr lang="en-US" b="1" i="1" u="sng" dirty="0"/>
              <a:t>Supplemental Figure </a:t>
            </a:r>
            <a:r>
              <a:rPr lang="en-US" b="1" i="1" u="sng" dirty="0" smtClean="0"/>
              <a:t>VI</a:t>
            </a:r>
            <a:endParaRPr lang="en-US" b="1" i="1" u="sng" dirty="0"/>
          </a:p>
        </p:txBody>
      </p:sp>
      <p:grpSp>
        <p:nvGrpSpPr>
          <p:cNvPr id="29" name="Group 28"/>
          <p:cNvGrpSpPr/>
          <p:nvPr/>
        </p:nvGrpSpPr>
        <p:grpSpPr>
          <a:xfrm>
            <a:off x="3937101" y="1067409"/>
            <a:ext cx="3086186" cy="2497401"/>
            <a:chOff x="4091643" y="3365029"/>
            <a:chExt cx="3086186" cy="2497401"/>
          </a:xfrm>
        </p:grpSpPr>
        <p:sp>
          <p:nvSpPr>
            <p:cNvPr id="30" name="TextBox 29"/>
            <p:cNvSpPr txBox="1"/>
            <p:nvPr/>
          </p:nvSpPr>
          <p:spPr>
            <a:xfrm>
              <a:off x="4091643" y="3365029"/>
              <a:ext cx="322524" cy="292388"/>
            </a:xfrm>
            <a:prstGeom prst="rect">
              <a:avLst/>
            </a:prstGeom>
            <a:noFill/>
          </p:spPr>
          <p:txBody>
            <a:bodyPr wrap="none" rtlCol="0">
              <a:spAutoFit/>
            </a:bodyPr>
            <a:lstStyle/>
            <a:p>
              <a:r>
                <a:rPr lang="en-US" sz="1300" b="1" dirty="0"/>
                <a:t>B</a:t>
              </a:r>
              <a:r>
                <a:rPr lang="en-US" sz="1300" b="1" dirty="0" smtClean="0"/>
                <a:t>.</a:t>
              </a:r>
              <a:endParaRPr lang="en-US" sz="1300" b="1" dirty="0"/>
            </a:p>
          </p:txBody>
        </p:sp>
        <p:sp>
          <p:nvSpPr>
            <p:cNvPr id="31" name="Rectangle 30"/>
            <p:cNvSpPr/>
            <p:nvPr/>
          </p:nvSpPr>
          <p:spPr>
            <a:xfrm>
              <a:off x="5245195" y="3766158"/>
              <a:ext cx="404372" cy="16128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6052410" y="3766158"/>
              <a:ext cx="404372" cy="16128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6859624" y="3766158"/>
              <a:ext cx="204863" cy="16128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4644223" y="3766158"/>
              <a:ext cx="215493" cy="16128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5646077" y="5585431"/>
              <a:ext cx="495649" cy="276999"/>
            </a:xfrm>
            <a:prstGeom prst="rect">
              <a:avLst/>
            </a:prstGeom>
            <a:noFill/>
          </p:spPr>
          <p:txBody>
            <a:bodyPr wrap="none" rtlCol="0">
              <a:spAutoFit/>
            </a:bodyPr>
            <a:lstStyle/>
            <a:p>
              <a:r>
                <a:rPr lang="en-US" sz="1200" dirty="0"/>
                <a:t>Hour</a:t>
              </a:r>
            </a:p>
          </p:txBody>
        </p:sp>
        <p:sp>
          <p:nvSpPr>
            <p:cNvPr id="36" name="TextBox 35"/>
            <p:cNvSpPr txBox="1"/>
            <p:nvPr/>
          </p:nvSpPr>
          <p:spPr>
            <a:xfrm rot="16200000">
              <a:off x="3716572" y="4434073"/>
              <a:ext cx="1027141" cy="276999"/>
            </a:xfrm>
            <a:prstGeom prst="rect">
              <a:avLst/>
            </a:prstGeom>
            <a:noFill/>
          </p:spPr>
          <p:txBody>
            <a:bodyPr wrap="none" rtlCol="0">
              <a:spAutoFit/>
            </a:bodyPr>
            <a:lstStyle/>
            <a:p>
              <a:r>
                <a:rPr lang="en-US" sz="1200" dirty="0"/>
                <a:t>Activity Index</a:t>
              </a:r>
            </a:p>
          </p:txBody>
        </p:sp>
        <p:pic>
          <p:nvPicPr>
            <p:cNvPr id="37" name="Picture 36"/>
            <p:cNvPicPr>
              <a:picLocks noChangeAspect="1"/>
            </p:cNvPicPr>
            <p:nvPr/>
          </p:nvPicPr>
          <p:blipFill rotWithShape="1">
            <a:blip r:embed="rId2"/>
            <a:srcRect l="8245" t="13337" r="25203" b="10518"/>
            <a:stretch/>
          </p:blipFill>
          <p:spPr>
            <a:xfrm>
              <a:off x="4382146" y="3650913"/>
              <a:ext cx="2795683" cy="1995957"/>
            </a:xfrm>
            <a:prstGeom prst="rect">
              <a:avLst/>
            </a:prstGeom>
          </p:spPr>
        </p:pic>
      </p:grpSp>
      <p:grpSp>
        <p:nvGrpSpPr>
          <p:cNvPr id="3" name="Group 2"/>
          <p:cNvGrpSpPr/>
          <p:nvPr/>
        </p:nvGrpSpPr>
        <p:grpSpPr>
          <a:xfrm>
            <a:off x="589950" y="1073386"/>
            <a:ext cx="3109528" cy="2499214"/>
            <a:chOff x="589950" y="1073386"/>
            <a:chExt cx="3109528" cy="2499214"/>
          </a:xfrm>
        </p:grpSpPr>
        <p:sp>
          <p:nvSpPr>
            <p:cNvPr id="39" name="TextBox 38"/>
            <p:cNvSpPr txBox="1"/>
            <p:nvPr/>
          </p:nvSpPr>
          <p:spPr>
            <a:xfrm>
              <a:off x="599599" y="1073386"/>
              <a:ext cx="331757" cy="292388"/>
            </a:xfrm>
            <a:prstGeom prst="rect">
              <a:avLst/>
            </a:prstGeom>
            <a:noFill/>
          </p:spPr>
          <p:txBody>
            <a:bodyPr wrap="none" rtlCol="0">
              <a:spAutoFit/>
            </a:bodyPr>
            <a:lstStyle/>
            <a:p>
              <a:r>
                <a:rPr lang="en-US" sz="1300" b="1" dirty="0"/>
                <a:t>A.</a:t>
              </a:r>
            </a:p>
          </p:txBody>
        </p:sp>
        <p:sp>
          <p:nvSpPr>
            <p:cNvPr id="40" name="Rectangle 39"/>
            <p:cNvSpPr/>
            <p:nvPr/>
          </p:nvSpPr>
          <p:spPr>
            <a:xfrm>
              <a:off x="1743503" y="1476331"/>
              <a:ext cx="404372" cy="1612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2550718" y="1476331"/>
              <a:ext cx="404372" cy="1612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3357932" y="1476331"/>
              <a:ext cx="204863" cy="1612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142531" y="1476331"/>
              <a:ext cx="215493" cy="1612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p:cNvSpPr txBox="1"/>
            <p:nvPr/>
          </p:nvSpPr>
          <p:spPr>
            <a:xfrm>
              <a:off x="2144385" y="3295601"/>
              <a:ext cx="495649" cy="276999"/>
            </a:xfrm>
            <a:prstGeom prst="rect">
              <a:avLst/>
            </a:prstGeom>
            <a:noFill/>
          </p:spPr>
          <p:txBody>
            <a:bodyPr wrap="none" rtlCol="0">
              <a:spAutoFit/>
            </a:bodyPr>
            <a:lstStyle/>
            <a:p>
              <a:r>
                <a:rPr lang="en-US" sz="1200" dirty="0"/>
                <a:t>Hour</a:t>
              </a:r>
            </a:p>
          </p:txBody>
        </p:sp>
        <p:sp>
          <p:nvSpPr>
            <p:cNvPr id="46" name="TextBox 45"/>
            <p:cNvSpPr txBox="1"/>
            <p:nvPr/>
          </p:nvSpPr>
          <p:spPr>
            <a:xfrm rot="16200000">
              <a:off x="77919" y="2144244"/>
              <a:ext cx="1301061" cy="276999"/>
            </a:xfrm>
            <a:prstGeom prst="rect">
              <a:avLst/>
            </a:prstGeom>
            <a:noFill/>
          </p:spPr>
          <p:txBody>
            <a:bodyPr wrap="none" rtlCol="0">
              <a:spAutoFit/>
            </a:bodyPr>
            <a:lstStyle/>
            <a:p>
              <a:r>
                <a:rPr lang="en-US" sz="1200" dirty="0"/>
                <a:t> Pressure (mmHg)</a:t>
              </a:r>
            </a:p>
          </p:txBody>
        </p:sp>
        <p:pic>
          <p:nvPicPr>
            <p:cNvPr id="2" name="Picture 1"/>
            <p:cNvPicPr>
              <a:picLocks noChangeAspect="1"/>
            </p:cNvPicPr>
            <p:nvPr/>
          </p:nvPicPr>
          <p:blipFill rotWithShape="1">
            <a:blip r:embed="rId3"/>
            <a:srcRect l="6936" t="13056" r="24744" b="9929"/>
            <a:stretch/>
          </p:blipFill>
          <p:spPr>
            <a:xfrm>
              <a:off x="845896" y="1368528"/>
              <a:ext cx="2853582" cy="1980722"/>
            </a:xfrm>
            <a:prstGeom prst="rect">
              <a:avLst/>
            </a:prstGeom>
          </p:spPr>
        </p:pic>
        <p:sp>
          <p:nvSpPr>
            <p:cNvPr id="47" name="TextBox 46"/>
            <p:cNvSpPr txBox="1"/>
            <p:nvPr/>
          </p:nvSpPr>
          <p:spPr>
            <a:xfrm>
              <a:off x="1059330" y="1240304"/>
              <a:ext cx="1492716" cy="261610"/>
            </a:xfrm>
            <a:prstGeom prst="rect">
              <a:avLst/>
            </a:prstGeom>
            <a:noFill/>
          </p:spPr>
          <p:txBody>
            <a:bodyPr wrap="none" rtlCol="0">
              <a:spAutoFit/>
            </a:bodyPr>
            <a:lstStyle/>
            <a:p>
              <a:r>
                <a:rPr lang="en-US" sz="1100" i="1" dirty="0" smtClean="0"/>
                <a:t>Mean Arterial Pressure</a:t>
              </a:r>
              <a:endParaRPr lang="en-US" sz="1100" i="1" dirty="0"/>
            </a:p>
          </p:txBody>
        </p:sp>
      </p:grpSp>
    </p:spTree>
    <p:extLst>
      <p:ext uri="{BB962C8B-B14F-4D97-AF65-F5344CB8AC3E}">
        <p14:creationId xmlns:p14="http://schemas.microsoft.com/office/powerpoint/2010/main" val="1545689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07067" y="6694294"/>
            <a:ext cx="6880811" cy="1107996"/>
          </a:xfrm>
          <a:prstGeom prst="rect">
            <a:avLst/>
          </a:prstGeom>
        </p:spPr>
        <p:txBody>
          <a:bodyPr wrap="square">
            <a:spAutoFit/>
          </a:bodyPr>
          <a:lstStyle/>
          <a:p>
            <a:pPr algn="just"/>
            <a:r>
              <a:rPr lang="en-US" sz="1100" dirty="0" smtClean="0"/>
              <a:t>Global Akt1 KO mice display </a:t>
            </a:r>
            <a:r>
              <a:rPr lang="en-US" sz="1100" dirty="0" smtClean="0"/>
              <a:t>significantly impaired blood flow recovery by DAY10 post-injury, as previously </a:t>
            </a:r>
            <a:r>
              <a:rPr lang="en-US" sz="1100" dirty="0" smtClean="0"/>
              <a:t>described. </a:t>
            </a:r>
            <a:r>
              <a:rPr lang="en-US" sz="1100" b="1" dirty="0" smtClean="0"/>
              <a:t>(A) </a:t>
            </a:r>
            <a:r>
              <a:rPr lang="en-US" sz="1100" dirty="0" smtClean="0"/>
              <a:t>Local administration (via syringe, depicted by star) of SNAP, an NO donor, results in immediate flow recovery to the injured limb with markedly enhanced blood flow in the global Ak1 KO mice at the indicated time intervals when compared to control mice. Relative blood flow perfusion rates in the injured limb normalized to pre-SNAP delivery shown in </a:t>
            </a:r>
            <a:r>
              <a:rPr lang="en-US" sz="1100" b="1" dirty="0" smtClean="0"/>
              <a:t>(B)</a:t>
            </a:r>
            <a:r>
              <a:rPr lang="en-US" sz="1100" dirty="0" smtClean="0"/>
              <a:t>. Delivery of saline only controls did not affect blood flow patterns (data not shown). n=4 mice per groups, * &lt; p0.05, ** p &lt; 0.01</a:t>
            </a:r>
          </a:p>
        </p:txBody>
      </p:sp>
      <p:sp>
        <p:nvSpPr>
          <p:cNvPr id="19" name="TextBox 18"/>
          <p:cNvSpPr txBox="1"/>
          <p:nvPr/>
        </p:nvSpPr>
        <p:spPr>
          <a:xfrm>
            <a:off x="0" y="0"/>
            <a:ext cx="2467342" cy="369332"/>
          </a:xfrm>
          <a:prstGeom prst="rect">
            <a:avLst/>
          </a:prstGeom>
          <a:noFill/>
        </p:spPr>
        <p:txBody>
          <a:bodyPr wrap="none" rtlCol="0">
            <a:spAutoFit/>
          </a:bodyPr>
          <a:lstStyle/>
          <a:p>
            <a:r>
              <a:rPr lang="en-US" b="1" i="1" u="sng" dirty="0"/>
              <a:t>Supplemental Figure </a:t>
            </a:r>
            <a:r>
              <a:rPr lang="en-US" b="1" i="1" u="sng" dirty="0" smtClean="0"/>
              <a:t>VII</a:t>
            </a:r>
            <a:endParaRPr lang="en-US" b="1" i="1" u="sng" dirty="0"/>
          </a:p>
        </p:txBody>
      </p:sp>
      <p:sp>
        <p:nvSpPr>
          <p:cNvPr id="38" name="Rectangle 37"/>
          <p:cNvSpPr/>
          <p:nvPr/>
        </p:nvSpPr>
        <p:spPr>
          <a:xfrm>
            <a:off x="4268194" y="166751"/>
            <a:ext cx="3257110" cy="307777"/>
          </a:xfrm>
          <a:prstGeom prst="rect">
            <a:avLst/>
          </a:prstGeom>
        </p:spPr>
        <p:txBody>
          <a:bodyPr wrap="none">
            <a:spAutoFit/>
          </a:bodyPr>
          <a:lstStyle/>
          <a:p>
            <a:r>
              <a:rPr lang="en-US" sz="1400" i="1" u="sng" dirty="0">
                <a:solidFill>
                  <a:srgbClr val="000032"/>
                </a:solidFill>
              </a:rPr>
              <a:t>SNAP</a:t>
            </a:r>
            <a:r>
              <a:rPr lang="en-US" sz="1400" i="1" dirty="0">
                <a:solidFill>
                  <a:srgbClr val="000032"/>
                </a:solidFill>
              </a:rPr>
              <a:t>: S-</a:t>
            </a:r>
            <a:r>
              <a:rPr lang="en-US" sz="1400" i="1" dirty="0" err="1">
                <a:solidFill>
                  <a:srgbClr val="000032"/>
                </a:solidFill>
              </a:rPr>
              <a:t>Nitroso</a:t>
            </a:r>
            <a:r>
              <a:rPr lang="en-US" sz="1400" i="1" dirty="0">
                <a:solidFill>
                  <a:srgbClr val="000032"/>
                </a:solidFill>
              </a:rPr>
              <a:t>-N-acetyl-DL-</a:t>
            </a:r>
            <a:r>
              <a:rPr lang="en-US" sz="1400" i="1" dirty="0" err="1">
                <a:solidFill>
                  <a:srgbClr val="000032"/>
                </a:solidFill>
              </a:rPr>
              <a:t>penicillamine</a:t>
            </a:r>
            <a:endParaRPr lang="en-US" sz="1400" i="1" dirty="0">
              <a:solidFill>
                <a:srgbClr val="000032"/>
              </a:solidFill>
            </a:endParaRPr>
          </a:p>
        </p:txBody>
      </p:sp>
      <p:grpSp>
        <p:nvGrpSpPr>
          <p:cNvPr id="8" name="Group 7"/>
          <p:cNvGrpSpPr/>
          <p:nvPr/>
        </p:nvGrpSpPr>
        <p:grpSpPr>
          <a:xfrm>
            <a:off x="344302" y="474528"/>
            <a:ext cx="7036683" cy="3020903"/>
            <a:chOff x="344302" y="474528"/>
            <a:chExt cx="7036683" cy="3020903"/>
          </a:xfrm>
        </p:grpSpPr>
        <p:sp>
          <p:nvSpPr>
            <p:cNvPr id="28" name="TextBox 27"/>
            <p:cNvSpPr txBox="1"/>
            <p:nvPr/>
          </p:nvSpPr>
          <p:spPr>
            <a:xfrm>
              <a:off x="378140" y="808674"/>
              <a:ext cx="331757" cy="292388"/>
            </a:xfrm>
            <a:prstGeom prst="rect">
              <a:avLst/>
            </a:prstGeom>
            <a:noFill/>
          </p:spPr>
          <p:txBody>
            <a:bodyPr wrap="none" rtlCol="0">
              <a:spAutoFit/>
            </a:bodyPr>
            <a:lstStyle/>
            <a:p>
              <a:r>
                <a:rPr lang="en-US" sz="1300" b="1" dirty="0"/>
                <a:t>A.</a:t>
              </a:r>
            </a:p>
          </p:txBody>
        </p:sp>
        <p:grpSp>
          <p:nvGrpSpPr>
            <p:cNvPr id="44" name="Group 43"/>
            <p:cNvGrpSpPr/>
            <p:nvPr/>
          </p:nvGrpSpPr>
          <p:grpSpPr>
            <a:xfrm>
              <a:off x="369926" y="474528"/>
              <a:ext cx="7011059" cy="2951657"/>
              <a:chOff x="250983" y="507205"/>
              <a:chExt cx="7011059" cy="2951657"/>
            </a:xfrm>
          </p:grpSpPr>
          <p:pic>
            <p:nvPicPr>
              <p:cNvPr id="48" name="Picture 47"/>
              <p:cNvPicPr>
                <a:picLocks noChangeAspect="1"/>
              </p:cNvPicPr>
              <p:nvPr/>
            </p:nvPicPr>
            <p:blipFill>
              <a:blip r:embed="rId3"/>
              <a:stretch>
                <a:fillRect/>
              </a:stretch>
            </p:blipFill>
            <p:spPr>
              <a:xfrm>
                <a:off x="5166610" y="3189555"/>
                <a:ext cx="2095432" cy="269307"/>
              </a:xfrm>
              <a:prstGeom prst="rect">
                <a:avLst/>
              </a:prstGeom>
            </p:spPr>
          </p:pic>
          <p:sp>
            <p:nvSpPr>
              <p:cNvPr id="49" name="TextBox 48"/>
              <p:cNvSpPr txBox="1"/>
              <p:nvPr/>
            </p:nvSpPr>
            <p:spPr>
              <a:xfrm rot="16200000">
                <a:off x="-72184" y="1483531"/>
                <a:ext cx="973387" cy="323165"/>
              </a:xfrm>
              <a:prstGeom prst="rect">
                <a:avLst/>
              </a:prstGeom>
              <a:noFill/>
              <a:ln w="12700">
                <a:solidFill>
                  <a:schemeClr val="tx1"/>
                </a:solidFill>
              </a:ln>
            </p:spPr>
            <p:txBody>
              <a:bodyPr wrap="square" rtlCol="0">
                <a:spAutoFit/>
              </a:bodyPr>
              <a:lstStyle/>
              <a:p>
                <a:pPr algn="ctr"/>
                <a:r>
                  <a:rPr lang="en-US" sz="1500" b="1" dirty="0" smtClean="0"/>
                  <a:t>C57</a:t>
                </a:r>
                <a:endParaRPr lang="en-US" sz="1500" b="1" dirty="0"/>
              </a:p>
            </p:txBody>
          </p:sp>
          <p:sp>
            <p:nvSpPr>
              <p:cNvPr id="50" name="TextBox 49"/>
              <p:cNvSpPr txBox="1"/>
              <p:nvPr/>
            </p:nvSpPr>
            <p:spPr>
              <a:xfrm rot="16200000">
                <a:off x="-76638" y="2501663"/>
                <a:ext cx="978408" cy="323165"/>
              </a:xfrm>
              <a:prstGeom prst="rect">
                <a:avLst/>
              </a:prstGeom>
              <a:noFill/>
              <a:ln w="12700">
                <a:solidFill>
                  <a:schemeClr val="tx1"/>
                </a:solidFill>
              </a:ln>
            </p:spPr>
            <p:txBody>
              <a:bodyPr wrap="square" rtlCol="0">
                <a:spAutoFit/>
              </a:bodyPr>
              <a:lstStyle/>
              <a:p>
                <a:pPr algn="ctr"/>
                <a:r>
                  <a:rPr lang="en-US" sz="1500" b="1" dirty="0" smtClean="0"/>
                  <a:t>Akt1 KO</a:t>
                </a:r>
              </a:p>
            </p:txBody>
          </p:sp>
          <p:sp>
            <p:nvSpPr>
              <p:cNvPr id="51" name="TextBox 50"/>
              <p:cNvSpPr txBox="1"/>
              <p:nvPr/>
            </p:nvSpPr>
            <p:spPr>
              <a:xfrm>
                <a:off x="1232065" y="855872"/>
                <a:ext cx="463588" cy="307777"/>
              </a:xfrm>
              <a:prstGeom prst="rect">
                <a:avLst/>
              </a:prstGeom>
              <a:noFill/>
            </p:spPr>
            <p:txBody>
              <a:bodyPr wrap="none" rtlCol="0">
                <a:spAutoFit/>
              </a:bodyPr>
              <a:lstStyle/>
              <a:p>
                <a:r>
                  <a:rPr lang="en-US" sz="1400" i="1" dirty="0" smtClean="0"/>
                  <a:t>PRE</a:t>
                </a:r>
                <a:endParaRPr lang="en-US" sz="1400" i="1" dirty="0"/>
              </a:p>
            </p:txBody>
          </p:sp>
          <p:sp>
            <p:nvSpPr>
              <p:cNvPr id="52" name="TextBox 51"/>
              <p:cNvSpPr txBox="1"/>
              <p:nvPr/>
            </p:nvSpPr>
            <p:spPr>
              <a:xfrm>
                <a:off x="2908516" y="844546"/>
                <a:ext cx="412292" cy="307777"/>
              </a:xfrm>
              <a:prstGeom prst="rect">
                <a:avLst/>
              </a:prstGeom>
              <a:noFill/>
            </p:spPr>
            <p:txBody>
              <a:bodyPr wrap="none" rtlCol="0">
                <a:spAutoFit/>
              </a:bodyPr>
              <a:lstStyle/>
              <a:p>
                <a:r>
                  <a:rPr lang="en-US" sz="1400" i="1" dirty="0" smtClean="0"/>
                  <a:t>10’</a:t>
                </a:r>
                <a:endParaRPr lang="en-US" sz="1400" i="1" dirty="0"/>
              </a:p>
            </p:txBody>
          </p:sp>
          <p:sp>
            <p:nvSpPr>
              <p:cNvPr id="53" name="TextBox 52"/>
              <p:cNvSpPr txBox="1"/>
              <p:nvPr/>
            </p:nvSpPr>
            <p:spPr>
              <a:xfrm>
                <a:off x="6226518" y="855872"/>
                <a:ext cx="412292" cy="307777"/>
              </a:xfrm>
              <a:prstGeom prst="rect">
                <a:avLst/>
              </a:prstGeom>
              <a:noFill/>
            </p:spPr>
            <p:txBody>
              <a:bodyPr wrap="none" rtlCol="0">
                <a:spAutoFit/>
              </a:bodyPr>
              <a:lstStyle/>
              <a:p>
                <a:r>
                  <a:rPr lang="en-US" sz="1400" i="1" dirty="0"/>
                  <a:t>2</a:t>
                </a:r>
                <a:r>
                  <a:rPr lang="en-US" sz="1400" i="1" dirty="0" smtClean="0"/>
                  <a:t>5’</a:t>
                </a:r>
                <a:endParaRPr lang="en-US" sz="1400" i="1" dirty="0"/>
              </a:p>
            </p:txBody>
          </p:sp>
          <p:sp>
            <p:nvSpPr>
              <p:cNvPr id="54" name="TextBox 53"/>
              <p:cNvSpPr txBox="1"/>
              <p:nvPr/>
            </p:nvSpPr>
            <p:spPr>
              <a:xfrm>
                <a:off x="4550048" y="855872"/>
                <a:ext cx="412292" cy="307777"/>
              </a:xfrm>
              <a:prstGeom prst="rect">
                <a:avLst/>
              </a:prstGeom>
              <a:noFill/>
            </p:spPr>
            <p:txBody>
              <a:bodyPr wrap="none" rtlCol="0">
                <a:spAutoFit/>
              </a:bodyPr>
              <a:lstStyle/>
              <a:p>
                <a:r>
                  <a:rPr lang="en-US" sz="1400" i="1" dirty="0" smtClean="0"/>
                  <a:t>20’</a:t>
                </a:r>
                <a:endParaRPr lang="en-US" sz="1400" i="1" dirty="0"/>
              </a:p>
            </p:txBody>
          </p:sp>
          <p:sp>
            <p:nvSpPr>
              <p:cNvPr id="55" name="TextBox 54"/>
              <p:cNvSpPr txBox="1"/>
              <p:nvPr/>
            </p:nvSpPr>
            <p:spPr>
              <a:xfrm>
                <a:off x="1822353" y="507205"/>
                <a:ext cx="827517" cy="323165"/>
              </a:xfrm>
              <a:prstGeom prst="rect">
                <a:avLst/>
              </a:prstGeom>
              <a:noFill/>
            </p:spPr>
            <p:txBody>
              <a:bodyPr wrap="square" rtlCol="0">
                <a:spAutoFit/>
              </a:bodyPr>
              <a:lstStyle/>
              <a:p>
                <a:pPr algn="ctr"/>
                <a:r>
                  <a:rPr lang="en-US" sz="1500" i="1" dirty="0" smtClean="0"/>
                  <a:t>SNAP</a:t>
                </a:r>
                <a:endParaRPr lang="en-US" sz="1500" i="1" dirty="0"/>
              </a:p>
            </p:txBody>
          </p:sp>
          <p:cxnSp>
            <p:nvCxnSpPr>
              <p:cNvPr id="56" name="Straight Arrow Connector 55"/>
              <p:cNvCxnSpPr/>
              <p:nvPr/>
            </p:nvCxnSpPr>
            <p:spPr>
              <a:xfrm>
                <a:off x="2242911" y="786018"/>
                <a:ext cx="0" cy="2743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126" y="1144036"/>
                <a:ext cx="1645920" cy="993384"/>
              </a:xfrm>
              <a:prstGeom prst="rect">
                <a:avLst/>
              </a:prstGeom>
            </p:spPr>
          </p:pic>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0680" y="1144037"/>
                <a:ext cx="1645920" cy="993382"/>
              </a:xfrm>
              <a:prstGeom prst="rect">
                <a:avLst/>
              </a:prstGeom>
            </p:spPr>
          </p:pic>
          <p:pic>
            <p:nvPicPr>
              <p:cNvPr id="59" name="Picture 5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6412" y="1144037"/>
                <a:ext cx="1645920" cy="993382"/>
              </a:xfrm>
              <a:prstGeom prst="rect">
                <a:avLst/>
              </a:prstGeom>
            </p:spPr>
          </p:pic>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2470" y="1144037"/>
                <a:ext cx="1645920" cy="993382"/>
              </a:xfrm>
              <a:prstGeom prst="rect">
                <a:avLst/>
              </a:prstGeom>
            </p:spPr>
          </p:pic>
          <p:pic>
            <p:nvPicPr>
              <p:cNvPr id="61" name="Picture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5126" y="2166796"/>
                <a:ext cx="1645920" cy="993382"/>
              </a:xfrm>
              <a:prstGeom prst="rect">
                <a:avLst/>
              </a:prstGeom>
            </p:spPr>
          </p:pic>
          <p:pic>
            <p:nvPicPr>
              <p:cNvPr id="62" name="Picture 6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60679" y="2171389"/>
                <a:ext cx="1645920" cy="993382"/>
              </a:xfrm>
              <a:prstGeom prst="rect">
                <a:avLst/>
              </a:prstGeom>
            </p:spPr>
          </p:pic>
          <p:pic>
            <p:nvPicPr>
              <p:cNvPr id="63" name="Picture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26232" y="2169293"/>
                <a:ext cx="1645920" cy="993382"/>
              </a:xfrm>
              <a:prstGeom prst="rect">
                <a:avLst/>
              </a:prstGeom>
            </p:spPr>
          </p:pic>
          <p:pic>
            <p:nvPicPr>
              <p:cNvPr id="64" name="Picture 6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599226" y="2166796"/>
                <a:ext cx="1645920" cy="993382"/>
              </a:xfrm>
              <a:prstGeom prst="rect">
                <a:avLst/>
              </a:prstGeom>
            </p:spPr>
          </p:pic>
        </p:grpSp>
        <p:sp>
          <p:nvSpPr>
            <p:cNvPr id="98" name="TextBox 97"/>
            <p:cNvSpPr txBox="1"/>
            <p:nvPr/>
          </p:nvSpPr>
          <p:spPr>
            <a:xfrm>
              <a:off x="344302" y="3156877"/>
              <a:ext cx="1450333" cy="338554"/>
            </a:xfrm>
            <a:prstGeom prst="rect">
              <a:avLst/>
            </a:prstGeom>
            <a:noFill/>
          </p:spPr>
          <p:txBody>
            <a:bodyPr wrap="none" rtlCol="0">
              <a:spAutoFit/>
            </a:bodyPr>
            <a:lstStyle/>
            <a:p>
              <a:r>
                <a:rPr lang="en-US" sz="1600" i="1" dirty="0" smtClean="0"/>
                <a:t>DAY10 post-HLI</a:t>
              </a:r>
              <a:endParaRPr lang="en-US" sz="1600" i="1" dirty="0"/>
            </a:p>
          </p:txBody>
        </p:sp>
        <p:sp>
          <p:nvSpPr>
            <p:cNvPr id="7" name="5-Point Star 6"/>
            <p:cNvSpPr/>
            <p:nvPr/>
          </p:nvSpPr>
          <p:spPr>
            <a:xfrm>
              <a:off x="2092596" y="1681475"/>
              <a:ext cx="109728" cy="109728"/>
            </a:xfrm>
            <a:prstGeom prst="star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5-Point Star 99"/>
            <p:cNvSpPr/>
            <p:nvPr/>
          </p:nvSpPr>
          <p:spPr>
            <a:xfrm>
              <a:off x="2188548" y="2620874"/>
              <a:ext cx="109728" cy="109728"/>
            </a:xfrm>
            <a:prstGeom prst="star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314236" y="3791684"/>
            <a:ext cx="3345976" cy="2692069"/>
            <a:chOff x="314236" y="3791684"/>
            <a:chExt cx="3345976" cy="2692069"/>
          </a:xfrm>
        </p:grpSpPr>
        <p:grpSp>
          <p:nvGrpSpPr>
            <p:cNvPr id="4" name="Group 3"/>
            <p:cNvGrpSpPr/>
            <p:nvPr/>
          </p:nvGrpSpPr>
          <p:grpSpPr>
            <a:xfrm>
              <a:off x="314236" y="3791684"/>
              <a:ext cx="3345976" cy="2684977"/>
              <a:chOff x="378140" y="3976013"/>
              <a:chExt cx="3345976" cy="2684977"/>
            </a:xfrm>
          </p:grpSpPr>
          <p:grpSp>
            <p:nvGrpSpPr>
              <p:cNvPr id="65" name="Group 64"/>
              <p:cNvGrpSpPr/>
              <p:nvPr/>
            </p:nvGrpSpPr>
            <p:grpSpPr>
              <a:xfrm>
                <a:off x="378140" y="4150799"/>
                <a:ext cx="3345976" cy="2510191"/>
                <a:chOff x="399324" y="4052042"/>
                <a:chExt cx="3345976" cy="2510191"/>
              </a:xfrm>
            </p:grpSpPr>
            <p:grpSp>
              <p:nvGrpSpPr>
                <p:cNvPr id="66" name="Group 65"/>
                <p:cNvGrpSpPr/>
                <p:nvPr/>
              </p:nvGrpSpPr>
              <p:grpSpPr>
                <a:xfrm>
                  <a:off x="399324" y="4052042"/>
                  <a:ext cx="3345976" cy="2510191"/>
                  <a:chOff x="594270" y="1145317"/>
                  <a:chExt cx="3345976" cy="2510191"/>
                </a:xfrm>
              </p:grpSpPr>
              <p:grpSp>
                <p:nvGrpSpPr>
                  <p:cNvPr id="69" name="Group 68"/>
                  <p:cNvGrpSpPr/>
                  <p:nvPr/>
                </p:nvGrpSpPr>
                <p:grpSpPr>
                  <a:xfrm>
                    <a:off x="594270" y="1186926"/>
                    <a:ext cx="3242118" cy="2468582"/>
                    <a:chOff x="594270" y="1186926"/>
                    <a:chExt cx="3242118" cy="2468582"/>
                  </a:xfrm>
                </p:grpSpPr>
                <p:pic>
                  <p:nvPicPr>
                    <p:cNvPr id="92" name="Picture 91"/>
                    <p:cNvPicPr>
                      <a:picLocks noChangeAspect="1"/>
                    </p:cNvPicPr>
                    <p:nvPr/>
                  </p:nvPicPr>
                  <p:blipFill rotWithShape="1">
                    <a:blip r:embed="rId12"/>
                    <a:srcRect l="9660" t="14074" r="34130" b="20331"/>
                    <a:stretch/>
                  </p:blipFill>
                  <p:spPr>
                    <a:xfrm>
                      <a:off x="952794" y="1186926"/>
                      <a:ext cx="2883594" cy="1853759"/>
                    </a:xfrm>
                    <a:prstGeom prst="rect">
                      <a:avLst/>
                    </a:prstGeom>
                  </p:spPr>
                </p:pic>
                <p:sp>
                  <p:nvSpPr>
                    <p:cNvPr id="93" name="TextBox 92"/>
                    <p:cNvSpPr txBox="1"/>
                    <p:nvPr/>
                  </p:nvSpPr>
                  <p:spPr>
                    <a:xfrm rot="16200000">
                      <a:off x="33700" y="1903802"/>
                      <a:ext cx="1552028" cy="430887"/>
                    </a:xfrm>
                    <a:prstGeom prst="rect">
                      <a:avLst/>
                    </a:prstGeom>
                    <a:noFill/>
                  </p:spPr>
                  <p:txBody>
                    <a:bodyPr wrap="none" rtlCol="0">
                      <a:spAutoFit/>
                    </a:bodyPr>
                    <a:lstStyle/>
                    <a:p>
                      <a:pPr algn="ctr"/>
                      <a:r>
                        <a:rPr lang="en-US" sz="1100" dirty="0" smtClean="0">
                          <a:cs typeface="Arial" panose="020B0604020202020204" pitchFamily="34" charset="0"/>
                        </a:rPr>
                        <a:t>Blood Flow Fold Change</a:t>
                      </a:r>
                    </a:p>
                    <a:p>
                      <a:pPr algn="ctr"/>
                      <a:r>
                        <a:rPr lang="en-US" sz="1100" dirty="0" smtClean="0">
                          <a:cs typeface="Arial" panose="020B0604020202020204" pitchFamily="34" charset="0"/>
                        </a:rPr>
                        <a:t>(norm. to pre-SNAP)</a:t>
                      </a:r>
                      <a:endParaRPr lang="en-US" sz="1100" dirty="0">
                        <a:cs typeface="Arial" panose="020B0604020202020204" pitchFamily="34" charset="0"/>
                      </a:endParaRPr>
                    </a:p>
                  </p:txBody>
                </p:sp>
                <p:sp>
                  <p:nvSpPr>
                    <p:cNvPr id="94" name="TextBox 93"/>
                    <p:cNvSpPr txBox="1"/>
                    <p:nvPr/>
                  </p:nvSpPr>
                  <p:spPr>
                    <a:xfrm rot="18480000">
                      <a:off x="1081933" y="3159860"/>
                      <a:ext cx="729687" cy="261610"/>
                    </a:xfrm>
                    <a:prstGeom prst="rect">
                      <a:avLst/>
                    </a:prstGeom>
                    <a:noFill/>
                  </p:spPr>
                  <p:txBody>
                    <a:bodyPr wrap="none" rtlCol="0">
                      <a:spAutoFit/>
                    </a:bodyPr>
                    <a:lstStyle/>
                    <a:p>
                      <a:r>
                        <a:rPr lang="en-US" sz="1100" dirty="0" smtClean="0">
                          <a:cs typeface="Arial" panose="020B0604020202020204" pitchFamily="34" charset="0"/>
                        </a:rPr>
                        <a:t>Pre-SNAP</a:t>
                      </a:r>
                      <a:endParaRPr lang="en-US" sz="1100" dirty="0">
                        <a:cs typeface="Arial" panose="020B0604020202020204" pitchFamily="34" charset="0"/>
                      </a:endParaRPr>
                    </a:p>
                  </p:txBody>
                </p:sp>
                <p:sp>
                  <p:nvSpPr>
                    <p:cNvPr id="95" name="TextBox 94"/>
                    <p:cNvSpPr txBox="1"/>
                    <p:nvPr/>
                  </p:nvSpPr>
                  <p:spPr>
                    <a:xfrm rot="18480000">
                      <a:off x="2066100" y="3023476"/>
                      <a:ext cx="364202" cy="261610"/>
                    </a:xfrm>
                    <a:prstGeom prst="rect">
                      <a:avLst/>
                    </a:prstGeom>
                    <a:noFill/>
                  </p:spPr>
                  <p:txBody>
                    <a:bodyPr wrap="none" rtlCol="0">
                      <a:spAutoFit/>
                    </a:bodyPr>
                    <a:lstStyle/>
                    <a:p>
                      <a:r>
                        <a:rPr lang="en-US" sz="1100" dirty="0" smtClean="0">
                          <a:cs typeface="Arial" panose="020B0604020202020204" pitchFamily="34" charset="0"/>
                        </a:rPr>
                        <a:t>10’</a:t>
                      </a:r>
                      <a:endParaRPr lang="en-US" sz="1100" dirty="0">
                        <a:cs typeface="Arial" panose="020B0604020202020204" pitchFamily="34" charset="0"/>
                      </a:endParaRPr>
                    </a:p>
                  </p:txBody>
                </p:sp>
                <p:sp>
                  <p:nvSpPr>
                    <p:cNvPr id="96" name="TextBox 95"/>
                    <p:cNvSpPr txBox="1"/>
                    <p:nvPr/>
                  </p:nvSpPr>
                  <p:spPr>
                    <a:xfrm rot="18480000">
                      <a:off x="2720099" y="3026400"/>
                      <a:ext cx="364202" cy="261610"/>
                    </a:xfrm>
                    <a:prstGeom prst="rect">
                      <a:avLst/>
                    </a:prstGeom>
                    <a:noFill/>
                  </p:spPr>
                  <p:txBody>
                    <a:bodyPr wrap="none" rtlCol="0">
                      <a:spAutoFit/>
                    </a:bodyPr>
                    <a:lstStyle/>
                    <a:p>
                      <a:r>
                        <a:rPr lang="en-US" sz="1100" dirty="0" smtClean="0">
                          <a:cs typeface="Arial" panose="020B0604020202020204" pitchFamily="34" charset="0"/>
                        </a:rPr>
                        <a:t>20’</a:t>
                      </a:r>
                      <a:endParaRPr lang="en-US" sz="1100" dirty="0">
                        <a:cs typeface="Arial" panose="020B0604020202020204" pitchFamily="34" charset="0"/>
                      </a:endParaRPr>
                    </a:p>
                  </p:txBody>
                </p:sp>
                <p:sp>
                  <p:nvSpPr>
                    <p:cNvPr id="97" name="TextBox 96"/>
                    <p:cNvSpPr txBox="1"/>
                    <p:nvPr/>
                  </p:nvSpPr>
                  <p:spPr>
                    <a:xfrm rot="18480000">
                      <a:off x="3348314" y="3026399"/>
                      <a:ext cx="364202" cy="261610"/>
                    </a:xfrm>
                    <a:prstGeom prst="rect">
                      <a:avLst/>
                    </a:prstGeom>
                    <a:noFill/>
                  </p:spPr>
                  <p:txBody>
                    <a:bodyPr wrap="none" rtlCol="0">
                      <a:spAutoFit/>
                    </a:bodyPr>
                    <a:lstStyle/>
                    <a:p>
                      <a:r>
                        <a:rPr lang="en-US" sz="1100" dirty="0" smtClean="0">
                          <a:cs typeface="Arial" panose="020B0604020202020204" pitchFamily="34" charset="0"/>
                        </a:rPr>
                        <a:t>25’</a:t>
                      </a:r>
                      <a:endParaRPr lang="en-US" sz="1100" dirty="0">
                        <a:cs typeface="Arial" panose="020B0604020202020204" pitchFamily="34" charset="0"/>
                      </a:endParaRPr>
                    </a:p>
                  </p:txBody>
                </p:sp>
              </p:grpSp>
              <p:grpSp>
                <p:nvGrpSpPr>
                  <p:cNvPr id="70" name="Group 69"/>
                  <p:cNvGrpSpPr/>
                  <p:nvPr/>
                </p:nvGrpSpPr>
                <p:grpSpPr>
                  <a:xfrm>
                    <a:off x="1383682" y="1145317"/>
                    <a:ext cx="1197880" cy="729138"/>
                    <a:chOff x="1347778" y="790602"/>
                    <a:chExt cx="1197880" cy="729138"/>
                  </a:xfrm>
                </p:grpSpPr>
                <p:cxnSp>
                  <p:nvCxnSpPr>
                    <p:cNvPr id="84" name="Straight Connector 83"/>
                    <p:cNvCxnSpPr/>
                    <p:nvPr/>
                  </p:nvCxnSpPr>
                  <p:spPr>
                    <a:xfrm>
                      <a:off x="1347778" y="1070697"/>
                      <a:ext cx="1828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500178" y="939668"/>
                      <a:ext cx="619080" cy="261610"/>
                    </a:xfrm>
                    <a:prstGeom prst="rect">
                      <a:avLst/>
                    </a:prstGeom>
                    <a:noFill/>
                  </p:spPr>
                  <p:txBody>
                    <a:bodyPr wrap="none" rtlCol="0">
                      <a:spAutoFit/>
                    </a:bodyPr>
                    <a:lstStyle/>
                    <a:p>
                      <a:r>
                        <a:rPr lang="en-US" sz="1100" dirty="0" smtClean="0"/>
                        <a:t>C57-INJ</a:t>
                      </a:r>
                      <a:endParaRPr lang="en-US" sz="1100" dirty="0"/>
                    </a:p>
                  </p:txBody>
                </p:sp>
                <p:cxnSp>
                  <p:nvCxnSpPr>
                    <p:cNvPr id="86" name="Straight Connector 85"/>
                    <p:cNvCxnSpPr/>
                    <p:nvPr/>
                  </p:nvCxnSpPr>
                  <p:spPr>
                    <a:xfrm>
                      <a:off x="1347778" y="1380050"/>
                      <a:ext cx="18288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500178" y="1258130"/>
                      <a:ext cx="862737" cy="261610"/>
                    </a:xfrm>
                    <a:prstGeom prst="rect">
                      <a:avLst/>
                    </a:prstGeom>
                    <a:noFill/>
                  </p:spPr>
                  <p:txBody>
                    <a:bodyPr wrap="none" rtlCol="0">
                      <a:spAutoFit/>
                    </a:bodyPr>
                    <a:lstStyle/>
                    <a:p>
                      <a:r>
                        <a:rPr lang="en-US" sz="1100" dirty="0" smtClean="0">
                          <a:solidFill>
                            <a:srgbClr val="FF0000"/>
                          </a:solidFill>
                        </a:rPr>
                        <a:t>Akt1 KO-INJ</a:t>
                      </a:r>
                      <a:endParaRPr lang="en-US" sz="1100" dirty="0">
                        <a:solidFill>
                          <a:srgbClr val="FF0000"/>
                        </a:solidFill>
                      </a:endParaRPr>
                    </a:p>
                  </p:txBody>
                </p:sp>
                <p:cxnSp>
                  <p:nvCxnSpPr>
                    <p:cNvPr id="88" name="Straight Connector 87"/>
                    <p:cNvCxnSpPr/>
                    <p:nvPr/>
                  </p:nvCxnSpPr>
                  <p:spPr>
                    <a:xfrm>
                      <a:off x="1357002" y="929251"/>
                      <a:ext cx="18288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501782" y="790602"/>
                      <a:ext cx="800219" cy="261610"/>
                    </a:xfrm>
                    <a:prstGeom prst="rect">
                      <a:avLst/>
                    </a:prstGeom>
                    <a:noFill/>
                  </p:spPr>
                  <p:txBody>
                    <a:bodyPr wrap="none" rtlCol="0">
                      <a:spAutoFit/>
                    </a:bodyPr>
                    <a:lstStyle/>
                    <a:p>
                      <a:r>
                        <a:rPr lang="en-US" sz="1100" dirty="0" smtClean="0"/>
                        <a:t>C57-UNINJ</a:t>
                      </a:r>
                      <a:endParaRPr lang="en-US" sz="1100" dirty="0"/>
                    </a:p>
                  </p:txBody>
                </p:sp>
                <p:cxnSp>
                  <p:nvCxnSpPr>
                    <p:cNvPr id="90" name="Straight Connector 89"/>
                    <p:cNvCxnSpPr/>
                    <p:nvPr/>
                  </p:nvCxnSpPr>
                  <p:spPr>
                    <a:xfrm>
                      <a:off x="1357002" y="1223364"/>
                      <a:ext cx="182880"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1501782" y="1093824"/>
                      <a:ext cx="1043876" cy="261610"/>
                    </a:xfrm>
                    <a:prstGeom prst="rect">
                      <a:avLst/>
                    </a:prstGeom>
                    <a:noFill/>
                  </p:spPr>
                  <p:txBody>
                    <a:bodyPr wrap="none" rtlCol="0">
                      <a:spAutoFit/>
                    </a:bodyPr>
                    <a:lstStyle/>
                    <a:p>
                      <a:r>
                        <a:rPr lang="en-US" sz="1100" dirty="0" smtClean="0">
                          <a:solidFill>
                            <a:srgbClr val="FF0000"/>
                          </a:solidFill>
                        </a:rPr>
                        <a:t>Akt1 KO-UNINJ</a:t>
                      </a:r>
                      <a:endParaRPr lang="en-US" sz="1100" dirty="0">
                        <a:solidFill>
                          <a:srgbClr val="FF0000"/>
                        </a:solidFill>
                      </a:endParaRPr>
                    </a:p>
                  </p:txBody>
                </p:sp>
              </p:grpSp>
              <p:grpSp>
                <p:nvGrpSpPr>
                  <p:cNvPr id="71" name="Group 70"/>
                  <p:cNvGrpSpPr/>
                  <p:nvPr/>
                </p:nvGrpSpPr>
                <p:grpSpPr>
                  <a:xfrm>
                    <a:off x="3594209" y="1605418"/>
                    <a:ext cx="346037" cy="870703"/>
                    <a:chOff x="3594209" y="1605418"/>
                    <a:chExt cx="346037" cy="870703"/>
                  </a:xfrm>
                </p:grpSpPr>
                <p:cxnSp>
                  <p:nvCxnSpPr>
                    <p:cNvPr id="72" name="Straight Connector 71"/>
                    <p:cNvCxnSpPr/>
                    <p:nvPr/>
                  </p:nvCxnSpPr>
                  <p:spPr>
                    <a:xfrm>
                      <a:off x="3681075" y="1629073"/>
                      <a:ext cx="0" cy="77724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a:off x="3658215" y="2381548"/>
                      <a:ext cx="0" cy="4572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a:off x="3658850" y="1604308"/>
                      <a:ext cx="0" cy="4572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594209" y="1892663"/>
                      <a:ext cx="173732" cy="161876"/>
                    </a:xfrm>
                    <a:prstGeom prst="rect">
                      <a:avLst/>
                    </a:prstGeom>
                    <a:solidFill>
                      <a:schemeClr val="bg1"/>
                    </a:solidFill>
                  </p:spPr>
                  <p:txBody>
                    <a:bodyPr wrap="none" rtlCol="0">
                      <a:spAutoFit/>
                    </a:bodyPr>
                    <a:lstStyle/>
                    <a:p>
                      <a:pPr algn="ctr"/>
                      <a:r>
                        <a:rPr lang="en-US" sz="800" dirty="0" smtClean="0">
                          <a:solidFill>
                            <a:srgbClr val="FF0000"/>
                          </a:solidFill>
                        </a:rPr>
                        <a:t>***</a:t>
                      </a:r>
                      <a:endParaRPr lang="en-US" sz="800" dirty="0">
                        <a:solidFill>
                          <a:srgbClr val="FF0000"/>
                        </a:solidFill>
                      </a:endParaRPr>
                    </a:p>
                  </p:txBody>
                </p:sp>
                <p:cxnSp>
                  <p:nvCxnSpPr>
                    <p:cNvPr id="76" name="Straight Connector 75"/>
                    <p:cNvCxnSpPr/>
                    <p:nvPr/>
                  </p:nvCxnSpPr>
                  <p:spPr>
                    <a:xfrm>
                      <a:off x="3833848" y="2081786"/>
                      <a:ext cx="0" cy="39319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16200000">
                      <a:off x="3810353" y="2453261"/>
                      <a:ext cx="0" cy="457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a:off x="3811623" y="2057021"/>
                      <a:ext cx="0" cy="457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719313" y="2175069"/>
                      <a:ext cx="220933" cy="147151"/>
                    </a:xfrm>
                    <a:prstGeom prst="rect">
                      <a:avLst/>
                    </a:prstGeom>
                    <a:solidFill>
                      <a:schemeClr val="bg1"/>
                    </a:solidFill>
                  </p:spPr>
                  <p:txBody>
                    <a:bodyPr wrap="square" rtlCol="0">
                      <a:spAutoFit/>
                    </a:bodyPr>
                    <a:lstStyle/>
                    <a:p>
                      <a:r>
                        <a:rPr lang="en-US" sz="800" spc="-100" dirty="0"/>
                        <a:t>*</a:t>
                      </a:r>
                    </a:p>
                  </p:txBody>
                </p:sp>
                <p:cxnSp>
                  <p:nvCxnSpPr>
                    <p:cNvPr id="80" name="Straight Connector 79"/>
                    <p:cNvCxnSpPr/>
                    <p:nvPr/>
                  </p:nvCxnSpPr>
                  <p:spPr>
                    <a:xfrm>
                      <a:off x="3834172" y="1605418"/>
                      <a:ext cx="0" cy="4572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a:off x="3813217" y="2037853"/>
                      <a:ext cx="0" cy="457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a:off x="3811312" y="1583828"/>
                      <a:ext cx="0" cy="457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3735489" y="1737528"/>
                      <a:ext cx="196202" cy="161866"/>
                    </a:xfrm>
                    <a:prstGeom prst="rect">
                      <a:avLst/>
                    </a:prstGeom>
                    <a:solidFill>
                      <a:schemeClr val="bg1"/>
                    </a:solidFill>
                  </p:spPr>
                  <p:txBody>
                    <a:bodyPr wrap="none" rtlCol="0">
                      <a:spAutoFit/>
                    </a:bodyPr>
                    <a:lstStyle/>
                    <a:p>
                      <a:pPr algn="ctr"/>
                      <a:r>
                        <a:rPr lang="en-US" sz="800" dirty="0" smtClean="0"/>
                        <a:t>**</a:t>
                      </a:r>
                      <a:endParaRPr lang="en-US" sz="800" dirty="0"/>
                    </a:p>
                  </p:txBody>
                </p:sp>
              </p:grpSp>
            </p:grpSp>
            <p:sp>
              <p:nvSpPr>
                <p:cNvPr id="67" name="TextBox 66"/>
                <p:cNvSpPr txBox="1"/>
                <p:nvPr/>
              </p:nvSpPr>
              <p:spPr>
                <a:xfrm>
                  <a:off x="2544043" y="4535984"/>
                  <a:ext cx="287258" cy="215444"/>
                </a:xfrm>
                <a:prstGeom prst="rect">
                  <a:avLst/>
                </a:prstGeom>
                <a:solidFill>
                  <a:schemeClr val="bg1"/>
                </a:solidFill>
              </p:spPr>
              <p:txBody>
                <a:bodyPr wrap="none" rtlCol="0">
                  <a:spAutoFit/>
                </a:bodyPr>
                <a:lstStyle/>
                <a:p>
                  <a:pPr algn="ctr"/>
                  <a:r>
                    <a:rPr lang="en-US" sz="800" dirty="0" smtClean="0">
                      <a:solidFill>
                        <a:srgbClr val="FF0000"/>
                      </a:solidFill>
                    </a:rPr>
                    <a:t>**</a:t>
                  </a:r>
                  <a:endParaRPr lang="en-US" sz="800" dirty="0">
                    <a:solidFill>
                      <a:srgbClr val="FF0000"/>
                    </a:solidFill>
                  </a:endParaRPr>
                </a:p>
              </p:txBody>
            </p:sp>
            <p:sp>
              <p:nvSpPr>
                <p:cNvPr id="68" name="TextBox 67"/>
                <p:cNvSpPr txBox="1"/>
                <p:nvPr/>
              </p:nvSpPr>
              <p:spPr>
                <a:xfrm>
                  <a:off x="2573039" y="4438567"/>
                  <a:ext cx="220933" cy="147151"/>
                </a:xfrm>
                <a:prstGeom prst="rect">
                  <a:avLst/>
                </a:prstGeom>
                <a:solidFill>
                  <a:schemeClr val="bg1"/>
                </a:solidFill>
              </p:spPr>
              <p:txBody>
                <a:bodyPr wrap="square" rtlCol="0">
                  <a:spAutoFit/>
                </a:bodyPr>
                <a:lstStyle/>
                <a:p>
                  <a:r>
                    <a:rPr lang="en-US" sz="800" spc="-100" dirty="0"/>
                    <a:t>*</a:t>
                  </a:r>
                </a:p>
              </p:txBody>
            </p:sp>
          </p:grpSp>
          <p:sp>
            <p:nvSpPr>
              <p:cNvPr id="99" name="TextBox 98"/>
              <p:cNvSpPr txBox="1"/>
              <p:nvPr/>
            </p:nvSpPr>
            <p:spPr>
              <a:xfrm>
                <a:off x="434975" y="3976013"/>
                <a:ext cx="322524" cy="292388"/>
              </a:xfrm>
              <a:prstGeom prst="rect">
                <a:avLst/>
              </a:prstGeom>
              <a:noFill/>
            </p:spPr>
            <p:txBody>
              <a:bodyPr wrap="none" rtlCol="0">
                <a:spAutoFit/>
              </a:bodyPr>
              <a:lstStyle/>
              <a:p>
                <a:r>
                  <a:rPr lang="en-US" sz="1300" b="1" dirty="0"/>
                  <a:t>B</a:t>
                </a:r>
                <a:r>
                  <a:rPr lang="en-US" sz="1300" b="1" dirty="0" smtClean="0"/>
                  <a:t>.</a:t>
                </a:r>
                <a:endParaRPr lang="en-US" sz="1300" b="1" dirty="0"/>
              </a:p>
            </p:txBody>
          </p:sp>
        </p:grpSp>
        <p:sp>
          <p:nvSpPr>
            <p:cNvPr id="101" name="TextBox 100"/>
            <p:cNvSpPr txBox="1"/>
            <p:nvPr/>
          </p:nvSpPr>
          <p:spPr>
            <a:xfrm>
              <a:off x="1743338" y="6206754"/>
              <a:ext cx="1130374" cy="276999"/>
            </a:xfrm>
            <a:prstGeom prst="rect">
              <a:avLst/>
            </a:prstGeom>
            <a:noFill/>
          </p:spPr>
          <p:txBody>
            <a:bodyPr wrap="none" rtlCol="0">
              <a:spAutoFit/>
            </a:bodyPr>
            <a:lstStyle/>
            <a:p>
              <a:r>
                <a:rPr lang="en-US" sz="1200" dirty="0" smtClean="0"/>
                <a:t>Time (minutes)</a:t>
              </a:r>
              <a:endParaRPr lang="en-US" sz="1200" dirty="0"/>
            </a:p>
          </p:txBody>
        </p:sp>
      </p:grpSp>
    </p:spTree>
    <p:extLst>
      <p:ext uri="{BB962C8B-B14F-4D97-AF65-F5344CB8AC3E}">
        <p14:creationId xmlns:p14="http://schemas.microsoft.com/office/powerpoint/2010/main" val="3244516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11477</TotalTime>
  <Words>584</Words>
  <Application>Microsoft Office PowerPoint</Application>
  <PresentationFormat>Custom</PresentationFormat>
  <Paragraphs>115</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Monica Lee</dc:creator>
  <cp:lastModifiedBy>Monica Lee</cp:lastModifiedBy>
  <cp:revision>168</cp:revision>
  <cp:lastPrinted>2017-04-02T19:20:39Z</cp:lastPrinted>
  <dcterms:created xsi:type="dcterms:W3CDTF">2016-02-15T18:18:56Z</dcterms:created>
  <dcterms:modified xsi:type="dcterms:W3CDTF">2017-12-23T22:37:06Z</dcterms:modified>
</cp:coreProperties>
</file>