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E1015-7195-48EC-A136-8E0385F0661F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079D-BDF4-4E35-819B-048522EDB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190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E1015-7195-48EC-A136-8E0385F0661F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079D-BDF4-4E35-819B-048522EDB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46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E1015-7195-48EC-A136-8E0385F0661F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079D-BDF4-4E35-819B-048522EDB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504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E1015-7195-48EC-A136-8E0385F0661F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079D-BDF4-4E35-819B-048522EDB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60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E1015-7195-48EC-A136-8E0385F0661F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079D-BDF4-4E35-819B-048522EDB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734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E1015-7195-48EC-A136-8E0385F0661F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079D-BDF4-4E35-819B-048522EDB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624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E1015-7195-48EC-A136-8E0385F0661F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079D-BDF4-4E35-819B-048522EDB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34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E1015-7195-48EC-A136-8E0385F0661F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079D-BDF4-4E35-819B-048522EDB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792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E1015-7195-48EC-A136-8E0385F0661F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079D-BDF4-4E35-819B-048522EDB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01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E1015-7195-48EC-A136-8E0385F0661F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079D-BDF4-4E35-819B-048522EDB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790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E1015-7195-48EC-A136-8E0385F0661F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079D-BDF4-4E35-819B-048522EDB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780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E1015-7195-48EC-A136-8E0385F0661F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D079D-BDF4-4E35-819B-048522EDB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39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/>
          <p:cNvGrpSpPr/>
          <p:nvPr/>
        </p:nvGrpSpPr>
        <p:grpSpPr>
          <a:xfrm>
            <a:off x="0" y="63025"/>
            <a:ext cx="11961845" cy="5807662"/>
            <a:chOff x="0" y="63025"/>
            <a:chExt cx="11961845" cy="5807662"/>
          </a:xfrm>
        </p:grpSpPr>
        <p:grpSp>
          <p:nvGrpSpPr>
            <p:cNvPr id="3" name="Group 70"/>
            <p:cNvGrpSpPr/>
            <p:nvPr/>
          </p:nvGrpSpPr>
          <p:grpSpPr>
            <a:xfrm>
              <a:off x="301199" y="1276083"/>
              <a:ext cx="10793199" cy="4594604"/>
              <a:chOff x="301199" y="1276083"/>
              <a:chExt cx="10793199" cy="4594604"/>
            </a:xfrm>
          </p:grpSpPr>
          <p:grpSp>
            <p:nvGrpSpPr>
              <p:cNvPr id="22" name="Group 47"/>
              <p:cNvGrpSpPr/>
              <p:nvPr/>
            </p:nvGrpSpPr>
            <p:grpSpPr>
              <a:xfrm>
                <a:off x="1207453" y="1291758"/>
                <a:ext cx="9886945" cy="4578929"/>
                <a:chOff x="260968" y="1299779"/>
                <a:chExt cx="9886945" cy="4578929"/>
              </a:xfrm>
            </p:grpSpPr>
            <p:grpSp>
              <p:nvGrpSpPr>
                <p:cNvPr id="25" name="Group 21"/>
                <p:cNvGrpSpPr/>
                <p:nvPr/>
              </p:nvGrpSpPr>
              <p:grpSpPr>
                <a:xfrm>
                  <a:off x="260968" y="1299779"/>
                  <a:ext cx="9886945" cy="4578929"/>
                  <a:chOff x="260968" y="1299779"/>
                  <a:chExt cx="9886945" cy="4578929"/>
                </a:xfrm>
              </p:grpSpPr>
              <p:grpSp>
                <p:nvGrpSpPr>
                  <p:cNvPr id="27" name="Group 2"/>
                  <p:cNvGrpSpPr/>
                  <p:nvPr/>
                </p:nvGrpSpPr>
                <p:grpSpPr>
                  <a:xfrm>
                    <a:off x="260968" y="1299779"/>
                    <a:ext cx="9786083" cy="3745101"/>
                    <a:chOff x="260968" y="1299779"/>
                    <a:chExt cx="9786083" cy="3745101"/>
                  </a:xfrm>
                </p:grpSpPr>
                <p:grpSp>
                  <p:nvGrpSpPr>
                    <p:cNvPr id="29" name="Group 1"/>
                    <p:cNvGrpSpPr/>
                    <p:nvPr/>
                  </p:nvGrpSpPr>
                  <p:grpSpPr>
                    <a:xfrm>
                      <a:off x="2815389" y="2013284"/>
                      <a:ext cx="7231662" cy="3031596"/>
                      <a:chOff x="1050758" y="401053"/>
                      <a:chExt cx="7231662" cy="3031596"/>
                    </a:xfrm>
                  </p:grpSpPr>
                  <p:sp>
                    <p:nvSpPr>
                      <p:cNvPr id="4" name="TextBox 3"/>
                      <p:cNvSpPr txBox="1"/>
                      <p:nvPr/>
                    </p:nvSpPr>
                    <p:spPr>
                      <a:xfrm>
                        <a:off x="1050758" y="401053"/>
                        <a:ext cx="1140056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i="1" dirty="0" smtClean="0"/>
                          <a:t>HLA-DRB1</a:t>
                        </a:r>
                        <a:endParaRPr lang="en-US" i="1" dirty="0"/>
                      </a:p>
                    </p:txBody>
                  </p:sp>
                  <p:cxnSp>
                    <p:nvCxnSpPr>
                      <p:cNvPr id="6" name="Elbow Connector 5"/>
                      <p:cNvCxnSpPr>
                        <a:stCxn id="4" idx="2"/>
                      </p:cNvCxnSpPr>
                      <p:nvPr/>
                    </p:nvCxnSpPr>
                    <p:spPr>
                      <a:xfrm rot="16200000" flipH="1">
                        <a:off x="1945554" y="445616"/>
                        <a:ext cx="480899" cy="1130435"/>
                      </a:xfrm>
                      <a:prstGeom prst="bentConnector2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3">
                        <a:schemeClr val="accent4"/>
                      </a:lnRef>
                      <a:fillRef idx="0">
                        <a:schemeClr val="accent4"/>
                      </a:fillRef>
                      <a:effectRef idx="2">
                        <a:schemeClr val="accent4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7" name="TextBox 6"/>
                      <p:cNvSpPr txBox="1"/>
                      <p:nvPr/>
                    </p:nvSpPr>
                    <p:spPr>
                      <a:xfrm>
                        <a:off x="2679032" y="1066617"/>
                        <a:ext cx="763351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i="1" dirty="0" smtClean="0"/>
                          <a:t>HLA-A</a:t>
                        </a:r>
                        <a:endParaRPr lang="en-US" i="1" dirty="0"/>
                      </a:p>
                    </p:txBody>
                  </p:sp>
                  <p:cxnSp>
                    <p:nvCxnSpPr>
                      <p:cNvPr id="8" name="Elbow Connector 7"/>
                      <p:cNvCxnSpPr/>
                      <p:nvPr/>
                    </p:nvCxnSpPr>
                    <p:spPr>
                      <a:xfrm rot="16200000" flipH="1">
                        <a:off x="3385475" y="1111181"/>
                        <a:ext cx="480899" cy="1130435"/>
                      </a:xfrm>
                      <a:prstGeom prst="bentConnector2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3">
                        <a:schemeClr val="accent4"/>
                      </a:lnRef>
                      <a:fillRef idx="0">
                        <a:schemeClr val="accent4"/>
                      </a:fillRef>
                      <a:effectRef idx="2">
                        <a:schemeClr val="accent4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9" name="TextBox 8"/>
                      <p:cNvSpPr txBox="1"/>
                      <p:nvPr/>
                    </p:nvSpPr>
                    <p:spPr>
                      <a:xfrm>
                        <a:off x="4191142" y="1732183"/>
                        <a:ext cx="1133644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i="1" dirty="0" smtClean="0"/>
                          <a:t>HLA-DPB1</a:t>
                        </a:r>
                        <a:endParaRPr lang="en-US" i="1" dirty="0"/>
                      </a:p>
                    </p:txBody>
                  </p:sp>
                  <p:cxnSp>
                    <p:nvCxnSpPr>
                      <p:cNvPr id="10" name="Elbow Connector 9"/>
                      <p:cNvCxnSpPr/>
                      <p:nvPr/>
                    </p:nvCxnSpPr>
                    <p:spPr>
                      <a:xfrm rot="16200000" flipH="1">
                        <a:off x="5005727" y="1776748"/>
                        <a:ext cx="480899" cy="1130435"/>
                      </a:xfrm>
                      <a:prstGeom prst="bentConnector2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3">
                        <a:schemeClr val="accent4"/>
                      </a:lnRef>
                      <a:fillRef idx="0">
                        <a:schemeClr val="accent4"/>
                      </a:fillRef>
                      <a:effectRef idx="2">
                        <a:schemeClr val="accent4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1" name="TextBox 10"/>
                      <p:cNvSpPr txBox="1"/>
                      <p:nvPr/>
                    </p:nvSpPr>
                    <p:spPr>
                      <a:xfrm>
                        <a:off x="5811394" y="2397750"/>
                        <a:ext cx="1170513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i="1" dirty="0" smtClean="0"/>
                          <a:t>HLA-DQB1</a:t>
                        </a:r>
                        <a:endParaRPr lang="en-US" i="1" dirty="0"/>
                      </a:p>
                    </p:txBody>
                  </p:sp>
                  <p:cxnSp>
                    <p:nvCxnSpPr>
                      <p:cNvPr id="12" name="Elbow Connector 11"/>
                      <p:cNvCxnSpPr/>
                      <p:nvPr/>
                    </p:nvCxnSpPr>
                    <p:spPr>
                      <a:xfrm rot="16200000" flipH="1">
                        <a:off x="6721418" y="2442315"/>
                        <a:ext cx="480899" cy="1130435"/>
                      </a:xfrm>
                      <a:prstGeom prst="bentConnector2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3">
                        <a:schemeClr val="accent4"/>
                      </a:lnRef>
                      <a:fillRef idx="0">
                        <a:schemeClr val="accent4"/>
                      </a:fillRef>
                      <a:effectRef idx="2">
                        <a:schemeClr val="accent4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3" name="TextBox 12"/>
                      <p:cNvSpPr txBox="1"/>
                      <p:nvPr/>
                    </p:nvSpPr>
                    <p:spPr>
                      <a:xfrm>
                        <a:off x="7527085" y="3063317"/>
                        <a:ext cx="75533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i="1" dirty="0" smtClean="0"/>
                          <a:t>HLA-B</a:t>
                        </a:r>
                        <a:endParaRPr lang="en-US" i="1" dirty="0"/>
                      </a:p>
                    </p:txBody>
                  </p:sp>
                  <p:sp>
                    <p:nvSpPr>
                      <p:cNvPr id="14" name="TextBox 13"/>
                      <p:cNvSpPr txBox="1"/>
                      <p:nvPr/>
                    </p:nvSpPr>
                    <p:spPr>
                      <a:xfrm>
                        <a:off x="1874860" y="1058775"/>
                        <a:ext cx="622286" cy="369332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i="1" dirty="0" smtClean="0">
                            <a:solidFill>
                              <a:srgbClr val="00B050"/>
                            </a:solidFill>
                          </a:rPr>
                          <a:t>A-70</a:t>
                        </a:r>
                        <a:endParaRPr lang="en-US" i="1" dirty="0">
                          <a:solidFill>
                            <a:srgbClr val="00B050"/>
                          </a:solidFill>
                        </a:endParaRPr>
                      </a:p>
                    </p:txBody>
                  </p:sp>
                  <p:sp>
                    <p:nvSpPr>
                      <p:cNvPr id="15" name="TextBox 14"/>
                      <p:cNvSpPr txBox="1"/>
                      <p:nvPr/>
                    </p:nvSpPr>
                    <p:spPr>
                      <a:xfrm>
                        <a:off x="3129634" y="1732182"/>
                        <a:ext cx="992579" cy="369332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i="1" dirty="0" smtClean="0">
                            <a:solidFill>
                              <a:srgbClr val="00B050"/>
                            </a:solidFill>
                          </a:rPr>
                          <a:t>DPB1-35</a:t>
                        </a:r>
                        <a:endParaRPr lang="en-US" i="1" dirty="0">
                          <a:solidFill>
                            <a:srgbClr val="00B050"/>
                          </a:solidFill>
                        </a:endParaRPr>
                      </a:p>
                    </p:txBody>
                  </p:sp>
                  <p:sp>
                    <p:nvSpPr>
                      <p:cNvPr id="16" name="TextBox 15"/>
                      <p:cNvSpPr txBox="1"/>
                      <p:nvPr/>
                    </p:nvSpPr>
                    <p:spPr>
                      <a:xfrm>
                        <a:off x="4749886" y="2397750"/>
                        <a:ext cx="1029449" cy="369332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i="1" dirty="0" smtClean="0">
                            <a:solidFill>
                              <a:srgbClr val="00B050"/>
                            </a:solidFill>
                          </a:rPr>
                          <a:t>DQB1-37</a:t>
                        </a:r>
                        <a:endParaRPr lang="en-US" i="1" dirty="0">
                          <a:solidFill>
                            <a:srgbClr val="00B050"/>
                          </a:solidFill>
                        </a:endParaRPr>
                      </a:p>
                    </p:txBody>
                  </p:sp>
                  <p:sp>
                    <p:nvSpPr>
                      <p:cNvPr id="17" name="TextBox 16"/>
                      <p:cNvSpPr txBox="1"/>
                      <p:nvPr/>
                    </p:nvSpPr>
                    <p:spPr>
                      <a:xfrm>
                        <a:off x="6713241" y="3062955"/>
                        <a:ext cx="497252" cy="369332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i="1" dirty="0" smtClean="0">
                            <a:solidFill>
                              <a:srgbClr val="00B050"/>
                            </a:solidFill>
                          </a:rPr>
                          <a:t>B-9</a:t>
                        </a:r>
                        <a:endParaRPr lang="en-US" i="1" dirty="0">
                          <a:solidFill>
                            <a:srgbClr val="00B050"/>
                          </a:solidFill>
                        </a:endParaRPr>
                      </a:p>
                    </p:txBody>
                  </p:sp>
                </p:grpSp>
                <p:cxnSp>
                  <p:nvCxnSpPr>
                    <p:cNvPr id="18" name="Elbow Connector 17"/>
                    <p:cNvCxnSpPr>
                      <a:endCxn id="4" idx="1"/>
                    </p:cNvCxnSpPr>
                    <p:nvPr/>
                  </p:nvCxnSpPr>
                  <p:spPr>
                    <a:xfrm>
                      <a:off x="942709" y="1692988"/>
                      <a:ext cx="1872680" cy="504962"/>
                    </a:xfrm>
                    <a:prstGeom prst="bentConnector3">
                      <a:avLst>
                        <a:gd name="adj1" fmla="val -542"/>
                      </a:avLst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4"/>
                    </a:lnRef>
                    <a:fillRef idx="0">
                      <a:schemeClr val="accent4"/>
                    </a:fillRef>
                    <a:effectRef idx="2">
                      <a:schemeClr val="accent4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9" name="TextBox 18"/>
                    <p:cNvSpPr txBox="1"/>
                    <p:nvPr/>
                  </p:nvSpPr>
                  <p:spPr>
                    <a:xfrm>
                      <a:off x="1052512" y="2021124"/>
                      <a:ext cx="1608133" cy="369332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i="1" dirty="0" smtClean="0">
                          <a:solidFill>
                            <a:srgbClr val="00B050"/>
                          </a:solidFill>
                        </a:rPr>
                        <a:t>DRB1-11-13-37</a:t>
                      </a:r>
                      <a:endParaRPr lang="en-US" i="1" dirty="0">
                        <a:solidFill>
                          <a:srgbClr val="00B050"/>
                        </a:solidFill>
                      </a:endParaRPr>
                    </a:p>
                  </p:txBody>
                </p:sp>
                <p:sp>
                  <p:nvSpPr>
                    <p:cNvPr id="20" name="TextBox 19"/>
                    <p:cNvSpPr txBox="1"/>
                    <p:nvPr/>
                  </p:nvSpPr>
                  <p:spPr>
                    <a:xfrm>
                      <a:off x="260968" y="1299779"/>
                      <a:ext cx="228908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i="1" dirty="0" smtClean="0"/>
                        <a:t>Unconditional analysis</a:t>
                      </a:r>
                      <a:endParaRPr lang="en-US" i="1" dirty="0"/>
                    </a:p>
                  </p:txBody>
                </p:sp>
              </p:grpSp>
              <p:sp>
                <p:nvSpPr>
                  <p:cNvPr id="5" name="TextBox 4"/>
                  <p:cNvSpPr txBox="1"/>
                  <p:nvPr/>
                </p:nvSpPr>
                <p:spPr>
                  <a:xfrm>
                    <a:off x="7311687" y="1355561"/>
                    <a:ext cx="283622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Conditioned alleles (b steps)</a:t>
                    </a:r>
                    <a:endParaRPr lang="en-US" dirty="0"/>
                  </a:p>
                </p:txBody>
              </p:sp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1612559" y="5509376"/>
                    <a:ext cx="4739439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Top residues identified by fine-mapping (a steps)</a:t>
                    </a:r>
                    <a:endParaRPr lang="en-US" dirty="0"/>
                  </a:p>
                </p:txBody>
              </p:sp>
            </p:grpSp>
            <p:cxnSp>
              <p:nvCxnSpPr>
                <p:cNvPr id="24" name="Straight Arrow Connector 23"/>
                <p:cNvCxnSpPr>
                  <a:stCxn id="5" idx="2"/>
                  <a:endCxn id="13" idx="0"/>
                </p:cNvCxnSpPr>
                <p:nvPr/>
              </p:nvCxnSpPr>
              <p:spPr>
                <a:xfrm>
                  <a:off x="8729800" y="1724893"/>
                  <a:ext cx="939584" cy="295065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>
                  <a:stCxn id="5" idx="2"/>
                  <a:endCxn id="11" idx="0"/>
                </p:cNvCxnSpPr>
                <p:nvPr/>
              </p:nvCxnSpPr>
              <p:spPr>
                <a:xfrm flipH="1">
                  <a:off x="8161282" y="1724893"/>
                  <a:ext cx="568518" cy="2285088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>
                  <a:stCxn id="5" idx="2"/>
                  <a:endCxn id="9" idx="0"/>
                </p:cNvCxnSpPr>
                <p:nvPr/>
              </p:nvCxnSpPr>
              <p:spPr>
                <a:xfrm flipH="1">
                  <a:off x="6522595" y="1724893"/>
                  <a:ext cx="2207205" cy="161952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>
                  <a:stCxn id="5" idx="2"/>
                  <a:endCxn id="7" idx="0"/>
                </p:cNvCxnSpPr>
                <p:nvPr/>
              </p:nvCxnSpPr>
              <p:spPr>
                <a:xfrm flipH="1">
                  <a:off x="4825339" y="1724893"/>
                  <a:ext cx="3904461" cy="95395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/>
                <p:cNvCxnSpPr>
                  <a:stCxn id="5" idx="2"/>
                  <a:endCxn id="4" idx="0"/>
                </p:cNvCxnSpPr>
                <p:nvPr/>
              </p:nvCxnSpPr>
              <p:spPr>
                <a:xfrm flipH="1">
                  <a:off x="3385417" y="1724893"/>
                  <a:ext cx="5344383" cy="28839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>
                  <a:stCxn id="21" idx="0"/>
                  <a:endCxn id="19" idx="2"/>
                </p:cNvCxnSpPr>
                <p:nvPr/>
              </p:nvCxnSpPr>
              <p:spPr>
                <a:xfrm flipH="1" flipV="1">
                  <a:off x="1856579" y="2390456"/>
                  <a:ext cx="2125700" cy="311892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/>
                <p:cNvCxnSpPr>
                  <a:stCxn id="21" idx="0"/>
                  <a:endCxn id="14" idx="2"/>
                </p:cNvCxnSpPr>
                <p:nvPr/>
              </p:nvCxnSpPr>
              <p:spPr>
                <a:xfrm flipH="1" flipV="1">
                  <a:off x="3950634" y="3040338"/>
                  <a:ext cx="31645" cy="2469038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Arrow Connector 37"/>
                <p:cNvCxnSpPr>
                  <a:stCxn id="21" idx="0"/>
                  <a:endCxn id="15" idx="2"/>
                </p:cNvCxnSpPr>
                <p:nvPr/>
              </p:nvCxnSpPr>
              <p:spPr>
                <a:xfrm flipV="1">
                  <a:off x="3982279" y="3713745"/>
                  <a:ext cx="1408276" cy="179563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39"/>
                <p:cNvCxnSpPr>
                  <a:stCxn id="21" idx="0"/>
                  <a:endCxn id="16" idx="2"/>
                </p:cNvCxnSpPr>
                <p:nvPr/>
              </p:nvCxnSpPr>
              <p:spPr>
                <a:xfrm flipV="1">
                  <a:off x="3982279" y="4379313"/>
                  <a:ext cx="3046963" cy="1130063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/>
                <p:cNvCxnSpPr>
                  <a:stCxn id="21" idx="0"/>
                  <a:endCxn id="17" idx="2"/>
                </p:cNvCxnSpPr>
                <p:nvPr/>
              </p:nvCxnSpPr>
              <p:spPr>
                <a:xfrm flipV="1">
                  <a:off x="3982279" y="5044518"/>
                  <a:ext cx="4744219" cy="464858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3" name="TextBox 52"/>
              <p:cNvSpPr txBox="1"/>
              <p:nvPr/>
            </p:nvSpPr>
            <p:spPr>
              <a:xfrm>
                <a:off x="312821" y="1276083"/>
                <a:ext cx="786384" cy="32004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Step 1</a:t>
                </a:r>
                <a:endParaRPr lang="en-US" dirty="0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301199" y="1860521"/>
                <a:ext cx="786384" cy="32004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lIns="45720" rIns="45720" rtlCol="0">
                <a:spAutoFit/>
              </a:bodyPr>
              <a:lstStyle/>
              <a:p>
                <a:r>
                  <a:rPr lang="en-US" dirty="0" smtClean="0">
                    <a:solidFill>
                      <a:srgbClr val="00B050"/>
                    </a:solidFill>
                  </a:rPr>
                  <a:t>Step 2a</a:t>
                </a:r>
                <a:endParaRPr lang="en-US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301199" y="2165497"/>
                <a:ext cx="786384" cy="320040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none" lIns="45720" rIns="45720" rtlCol="0">
                <a:spAutoFit/>
              </a:bodyPr>
              <a:lstStyle/>
              <a:p>
                <a:r>
                  <a:rPr lang="en-US" dirty="0" smtClean="0"/>
                  <a:t>Step 2b</a:t>
                </a:r>
                <a:endParaRPr lang="en-US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304800" y="2541768"/>
                <a:ext cx="786384" cy="32004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lIns="45720" rIns="45720" rtlCol="0">
                <a:spAutoFit/>
              </a:bodyPr>
              <a:lstStyle/>
              <a:p>
                <a:r>
                  <a:rPr lang="en-US" dirty="0" smtClean="0">
                    <a:solidFill>
                      <a:srgbClr val="00B050"/>
                    </a:solidFill>
                  </a:rPr>
                  <a:t>Step 3a</a:t>
                </a:r>
                <a:endParaRPr lang="en-US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304800" y="2846744"/>
                <a:ext cx="786384" cy="320040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none" lIns="45720" rIns="45720" rtlCol="0">
                <a:spAutoFit/>
              </a:bodyPr>
              <a:lstStyle/>
              <a:p>
                <a:r>
                  <a:rPr lang="en-US" dirty="0" smtClean="0"/>
                  <a:t>Step 3b</a:t>
                </a:r>
                <a:endParaRPr lang="en-US" dirty="0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303249" y="3208061"/>
                <a:ext cx="786384" cy="32004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lIns="45720" rIns="45720" rtlCol="0">
                <a:spAutoFit/>
              </a:bodyPr>
              <a:lstStyle/>
              <a:p>
                <a:r>
                  <a:rPr lang="en-US" dirty="0" smtClean="0">
                    <a:solidFill>
                      <a:srgbClr val="00B050"/>
                    </a:solidFill>
                  </a:rPr>
                  <a:t>Step 4a</a:t>
                </a:r>
                <a:endParaRPr lang="en-US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303249" y="3513037"/>
                <a:ext cx="786384" cy="320040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none" lIns="45720" rIns="45720" rtlCol="0">
                <a:spAutoFit/>
              </a:bodyPr>
              <a:lstStyle/>
              <a:p>
                <a:r>
                  <a:rPr lang="en-US" dirty="0" smtClean="0"/>
                  <a:t>Step 4b</a:t>
                </a:r>
                <a:endParaRPr lang="en-US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303269" y="3881287"/>
                <a:ext cx="786384" cy="32004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lIns="45720" rIns="45720" rtlCol="0">
                <a:spAutoFit/>
              </a:bodyPr>
              <a:lstStyle/>
              <a:p>
                <a:r>
                  <a:rPr lang="en-US" dirty="0" smtClean="0">
                    <a:solidFill>
                      <a:srgbClr val="00B050"/>
                    </a:solidFill>
                  </a:rPr>
                  <a:t>Step 5a</a:t>
                </a:r>
                <a:endParaRPr lang="en-US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303269" y="4186263"/>
                <a:ext cx="786384" cy="320040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none" lIns="45720" rIns="45720" rtlCol="0">
                <a:spAutoFit/>
              </a:bodyPr>
              <a:lstStyle/>
              <a:p>
                <a:r>
                  <a:rPr lang="en-US" dirty="0" smtClean="0"/>
                  <a:t>Step 5b</a:t>
                </a:r>
                <a:endParaRPr lang="en-US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301199" y="4531532"/>
                <a:ext cx="786384" cy="32004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lIns="45720" rIns="45720" rtlCol="0">
                <a:spAutoFit/>
              </a:bodyPr>
              <a:lstStyle/>
              <a:p>
                <a:r>
                  <a:rPr lang="en-US" dirty="0" smtClean="0">
                    <a:solidFill>
                      <a:srgbClr val="00B050"/>
                    </a:solidFill>
                  </a:rPr>
                  <a:t>Step 6a</a:t>
                </a:r>
                <a:endParaRPr lang="en-US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301199" y="4836508"/>
                <a:ext cx="786384" cy="320040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none" lIns="45720" rIns="45720" rtlCol="0">
                <a:spAutoFit/>
              </a:bodyPr>
              <a:lstStyle/>
              <a:p>
                <a:r>
                  <a:rPr lang="en-US" dirty="0" smtClean="0"/>
                  <a:t>Step 6b</a:t>
                </a:r>
                <a:endParaRPr lang="en-US" dirty="0"/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0" y="63025"/>
              <a:ext cx="119618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S1 Fig</a:t>
              </a:r>
              <a:r>
                <a:rPr lang="en-US" b="1" dirty="0"/>
                <a:t>. </a:t>
              </a:r>
              <a:r>
                <a:rPr lang="en-US" dirty="0" smtClean="0"/>
                <a:t>Framework for conditional analysis steps taken in this manuscript. Residues conditioned on are presented in </a:t>
              </a:r>
              <a:r>
                <a:rPr lang="en-US" dirty="0" smtClean="0">
                  <a:solidFill>
                    <a:srgbClr val="00B050"/>
                  </a:solidFill>
                </a:rPr>
                <a:t>green</a:t>
              </a:r>
              <a:r>
                <a:rPr lang="en-US" dirty="0" smtClean="0"/>
                <a:t>. SNPs, residues and alleles were conditioned using omnibus tests.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43224" y="1137583"/>
              <a:ext cx="828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S2a Figure</a:t>
              </a:r>
              <a:endParaRPr lang="en-US" sz="12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306123" y="1767106"/>
              <a:ext cx="9392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S2b,c Figure</a:t>
              </a:r>
              <a:endParaRPr lang="en-US" sz="12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761874" y="1763632"/>
              <a:ext cx="8350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S2d Figure</a:t>
              </a:r>
              <a:endParaRPr lang="en-US" sz="12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438251" y="2392410"/>
              <a:ext cx="8318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S2e Figure</a:t>
              </a:r>
              <a:endParaRPr lang="en-US" sz="12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371937" y="2396329"/>
              <a:ext cx="8013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S2f Figure</a:t>
              </a:r>
              <a:endParaRPr lang="en-US" sz="12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879478" y="3078218"/>
              <a:ext cx="8270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S2g Figure</a:t>
              </a:r>
              <a:endParaRPr lang="en-US" sz="12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996419" y="3133305"/>
              <a:ext cx="8350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S2h Figure</a:t>
              </a:r>
              <a:endParaRPr lang="en-US" sz="12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539613" y="3771308"/>
              <a:ext cx="7901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S2i Figure</a:t>
              </a:r>
              <a:endParaRPr lang="en-US" sz="12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8675820" y="3781994"/>
              <a:ext cx="7917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S2j Figure</a:t>
              </a:r>
              <a:endParaRPr lang="en-US" sz="12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9216014" y="4399965"/>
              <a:ext cx="8254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S2k Figure</a:t>
              </a:r>
              <a:endParaRPr lang="en-US" sz="12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0183922" y="4970396"/>
              <a:ext cx="7901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S2l Figure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6147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Widescreen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OMRF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Julio Molineros, PhD</dc:creator>
  <cp:lastModifiedBy>Julio Molineros, PhD</cp:lastModifiedBy>
  <cp:revision>1</cp:revision>
  <dcterms:created xsi:type="dcterms:W3CDTF">2019-02-20T18:44:05Z</dcterms:created>
  <dcterms:modified xsi:type="dcterms:W3CDTF">2019-02-20T18:44:17Z</dcterms:modified>
</cp:coreProperties>
</file>