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>
        <p:scale>
          <a:sx n="60" d="100"/>
          <a:sy n="60" d="100"/>
        </p:scale>
        <p:origin x="1788" y="1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CC24-B5F7-4EE0-A525-168E0F0BECF1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C1BE-2EF0-4CFA-8667-8B2760070D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360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CC24-B5F7-4EE0-A525-168E0F0BECF1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C1BE-2EF0-4CFA-8667-8B2760070D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217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CC24-B5F7-4EE0-A525-168E0F0BECF1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C1BE-2EF0-4CFA-8667-8B2760070D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371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CC24-B5F7-4EE0-A525-168E0F0BECF1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C1BE-2EF0-4CFA-8667-8B2760070D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66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CC24-B5F7-4EE0-A525-168E0F0BECF1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C1BE-2EF0-4CFA-8667-8B2760070D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438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CC24-B5F7-4EE0-A525-168E0F0BECF1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C1BE-2EF0-4CFA-8667-8B2760070D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994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CC24-B5F7-4EE0-A525-168E0F0BECF1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C1BE-2EF0-4CFA-8667-8B2760070D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643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CC24-B5F7-4EE0-A525-168E0F0BECF1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C1BE-2EF0-4CFA-8667-8B2760070D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252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CC24-B5F7-4EE0-A525-168E0F0BECF1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C1BE-2EF0-4CFA-8667-8B2760070D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123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CC24-B5F7-4EE0-A525-168E0F0BECF1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C1BE-2EF0-4CFA-8667-8B2760070D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588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CC24-B5F7-4EE0-A525-168E0F0BECF1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4C1BE-2EF0-4CFA-8667-8B2760070D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965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DCC24-B5F7-4EE0-A525-168E0F0BECF1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4C1BE-2EF0-4CFA-8667-8B2760070D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69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9825" y="302162"/>
            <a:ext cx="11840547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S6 Fig. Risk residues for Class II HLA genes.</a:t>
            </a:r>
            <a:r>
              <a:rPr lang="en-US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A. Accumulation of Class II risk residues in the peptide-binding groove; B. Accumulation of Class II risk residues in the peptide-binding groove (zoom); C</a:t>
            </a:r>
            <a:r>
              <a:rPr lang="en-US" sz="28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Risk residues in the peptide-binding groove of HLA-DPA1/DPB1. Post-conditioning on DRB1-11/13, DRB1-37 and DQB1-37; D. Risk residues in the peptide-binding groove of HLA-DPA1/DPB1. Post-conditioning on DRB1-11/13, DRB1-37 and DQB1-37 (zoom). DPB1-55 emerges as a significantly associated residue in addition to DPB1-35; E. Risk residues in the peptide-binding groove of HLA-DPA1/DPB1. Post-conditioning on DRB1-11/13, DRB1-37, DQB1-37, A-70, DPB1-35, and B-9; F. Risk residues in the peptide-binding groove of HLA-DPA1/DPB1. Post-conditioning on DRB1-11/13, DRB1-37, DQB1-37, A-70, DPB1-35, and B-9 (zoom). DPA1-11 emerges as a significantly associated residue in addition to DPB1-35; G. Risk residues in the peptide-binding groove of HLA-DQA1/DQB1. Post-conditioning on DRB1-11/13 and DRB1-37; H. Risk residues in the peptide-binding groove of HLA-DQA1/DQB1. Post-conditioning on DRB1-11/13 and DRB1-37 (zoom). DQB1-70 emerges as a significantly associated residue in addition to DQB1-37; I. Risk residues in the peptide-binding groove of HLA-DQA1/DQB1. Post-conditioning on DRB1-11/13, DRB1-37, DQB1-37, A-70, DPB1-35, and B-9; J. Risk residues in the peptide-binding groove of HLA-DQA1/DQB1. Post-conditioning on DRB1-11/13, DRB1-37, DQB1-37, A-70, DPB1-35, and B-9 (zoom). DQB1-57 emerges as a significantly associated residue in addition to DQB1-37; K. Risk residues in the peptide-binding groove of HLA-DRA1/DRB1; L. Risk residues in the peptide-binding groove of HLA-DRA1/DRB1 (zoom); M. Risk residues in the peptide-binding groove of HLA-DRA1/DRB1. Post-conditioning on DRB1-11/13; N. Risk residues in the peptide-binding groove of HLA-DRA1/DRB1. Post-conditioning on DRB1-11/13, DRB1-37, DQB1-37, A-70, DPB1-35, and B-9. DRB1-67 emerges as a significantly associated residue; O. Correspondence of risk positions across multiple Class I (left) and Class II (right) subunits. Risk position 35 in DQB1 and DRB1 is equivalent to DPB1-35 due to a 2-amino acid deletion; similarly DQB1-57 is equivalent to DPB1-55. Position 152 in A and C is equivalent to DRB1-67. C-99 and A-97 are equivalent to DRB1-13 and DRB1-11, respectively. A-114 is equivalent to DRB1-26. Position 9 appears as a top risk position for both B and 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0156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300" y="0"/>
            <a:ext cx="8651174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47829" y="134541"/>
            <a:ext cx="13083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DQA1</a:t>
            </a:r>
          </a:p>
          <a:p>
            <a:r>
              <a:rPr lang="en-US" sz="3600" b="1" dirty="0">
                <a:solidFill>
                  <a:prstClr val="black"/>
                </a:solidFill>
              </a:rPr>
              <a:t>DQB1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6312" y="180766"/>
            <a:ext cx="2797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S6i </a:t>
            </a:r>
            <a:r>
              <a:rPr lang="en-US" b="1" dirty="0"/>
              <a:t>Fig.</a:t>
            </a:r>
            <a:r>
              <a:rPr lang="en-US" dirty="0"/>
              <a:t> Risk residues in the peptide-binding groove of HLA-DQA1/DQB1. Post-conditioning on DRB1-11/13, DRB1-37, DQB1-37, A-70, DPB1-35, and B-9.</a:t>
            </a:r>
          </a:p>
        </p:txBody>
      </p:sp>
    </p:spTree>
    <p:extLst>
      <p:ext uri="{BB962C8B-B14F-4D97-AF65-F5344CB8AC3E}">
        <p14:creationId xmlns:p14="http://schemas.microsoft.com/office/powerpoint/2010/main" val="732793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300" y="0"/>
            <a:ext cx="865117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46237" y="5569762"/>
            <a:ext cx="668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>
                <a:solidFill>
                  <a:prstClr val="black"/>
                </a:solidFill>
              </a:rPr>
              <a:t>B57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11889" y="4520679"/>
            <a:ext cx="668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>
                <a:solidFill>
                  <a:prstClr val="black"/>
                </a:solidFill>
              </a:rPr>
              <a:t>B37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47829" y="134541"/>
            <a:ext cx="13083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DQA1</a:t>
            </a:r>
          </a:p>
          <a:p>
            <a:r>
              <a:rPr lang="en-US" sz="3600" b="1" dirty="0">
                <a:solidFill>
                  <a:prstClr val="black"/>
                </a:solidFill>
              </a:rPr>
              <a:t>DQB1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6312" y="180766"/>
            <a:ext cx="27979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S6j </a:t>
            </a:r>
            <a:r>
              <a:rPr lang="en-US" b="1" dirty="0"/>
              <a:t>Fig.</a:t>
            </a:r>
            <a:r>
              <a:rPr lang="en-US" dirty="0"/>
              <a:t> Risk residues in the peptide-binding groove of HLA-DQA1/DQB1. Post-conditioning on DRB1-11/13, DRB1-37, DQB1-37, A-70, DPB1-35, and B-9 (zoom). DQB1-57 emerges as a significantly associated residue in addition to DQB1-37.</a:t>
            </a:r>
          </a:p>
        </p:txBody>
      </p:sp>
    </p:spTree>
    <p:extLst>
      <p:ext uri="{BB962C8B-B14F-4D97-AF65-F5344CB8AC3E}">
        <p14:creationId xmlns:p14="http://schemas.microsoft.com/office/powerpoint/2010/main" val="3519358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5400"/>
            <a:ext cx="9144000" cy="68064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47829" y="134541"/>
            <a:ext cx="12506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DRA1</a:t>
            </a:r>
          </a:p>
          <a:p>
            <a:r>
              <a:rPr lang="en-US" sz="3600" b="1" dirty="0">
                <a:solidFill>
                  <a:prstClr val="black"/>
                </a:solidFill>
              </a:rPr>
              <a:t>DRB1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6312" y="180766"/>
            <a:ext cx="2797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S6k </a:t>
            </a:r>
            <a:r>
              <a:rPr lang="en-US" b="1" dirty="0"/>
              <a:t>Fig.</a:t>
            </a:r>
            <a:r>
              <a:rPr lang="en-US" dirty="0"/>
              <a:t> Risk residues in the peptide-binding groove of HLA-DRA1/DRB1.</a:t>
            </a:r>
          </a:p>
        </p:txBody>
      </p:sp>
    </p:spTree>
    <p:extLst>
      <p:ext uri="{BB962C8B-B14F-4D97-AF65-F5344CB8AC3E}">
        <p14:creationId xmlns:p14="http://schemas.microsoft.com/office/powerpoint/2010/main" val="3077669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350" y="588397"/>
            <a:ext cx="8387650" cy="624343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760610" y="4719699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>
                <a:solidFill>
                  <a:prstClr val="black"/>
                </a:solidFill>
              </a:rPr>
              <a:t>9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29617" y="4027202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>
                <a:solidFill>
                  <a:prstClr val="black"/>
                </a:solidFill>
              </a:rPr>
              <a:t>11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978527" y="3103657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>
                <a:solidFill>
                  <a:prstClr val="black"/>
                </a:solidFill>
              </a:rPr>
              <a:t>13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47829" y="134541"/>
            <a:ext cx="12506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DRA1</a:t>
            </a:r>
          </a:p>
          <a:p>
            <a:r>
              <a:rPr lang="en-US" sz="3600" b="1" dirty="0">
                <a:solidFill>
                  <a:prstClr val="black"/>
                </a:solidFill>
              </a:rPr>
              <a:t>DRB1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6312" y="180766"/>
            <a:ext cx="2797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S6l </a:t>
            </a:r>
            <a:r>
              <a:rPr lang="en-US" b="1" dirty="0"/>
              <a:t>Fig.</a:t>
            </a:r>
            <a:r>
              <a:rPr lang="en-US" dirty="0"/>
              <a:t> Risk residues in the peptide-binding groove of HLA-DRA1/DRB1 (zoom).</a:t>
            </a:r>
          </a:p>
        </p:txBody>
      </p:sp>
    </p:spTree>
    <p:extLst>
      <p:ext uri="{BB962C8B-B14F-4D97-AF65-F5344CB8AC3E}">
        <p14:creationId xmlns:p14="http://schemas.microsoft.com/office/powerpoint/2010/main" val="3897035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51564"/>
            <a:ext cx="9144000" cy="68064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16488" y="4513640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>
                <a:solidFill>
                  <a:prstClr val="black"/>
                </a:solidFill>
              </a:rPr>
              <a:t>37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99029" y="3598506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>
                <a:solidFill>
                  <a:prstClr val="black"/>
                </a:solidFill>
              </a:rPr>
              <a:t>11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77310" y="2993118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>
                <a:solidFill>
                  <a:prstClr val="black"/>
                </a:solidFill>
              </a:rPr>
              <a:t>13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49850" y="2762285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>
                <a:solidFill>
                  <a:prstClr val="black"/>
                </a:solidFill>
              </a:rPr>
              <a:t>26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747829" y="134541"/>
            <a:ext cx="12506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DRA1</a:t>
            </a:r>
          </a:p>
          <a:p>
            <a:r>
              <a:rPr lang="en-US" sz="3600" b="1" dirty="0">
                <a:solidFill>
                  <a:prstClr val="black"/>
                </a:solidFill>
              </a:rPr>
              <a:t>DRB1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6312" y="180766"/>
            <a:ext cx="27979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S6m </a:t>
            </a:r>
            <a:r>
              <a:rPr lang="en-US" b="1" dirty="0"/>
              <a:t>Fig.</a:t>
            </a:r>
            <a:r>
              <a:rPr lang="en-US" dirty="0"/>
              <a:t> Risk residues in the peptide-binding groove of HLA-DRA1/DRB1. Post-conditioning on DRB1-11/13.</a:t>
            </a:r>
          </a:p>
        </p:txBody>
      </p:sp>
    </p:spTree>
    <p:extLst>
      <p:ext uri="{BB962C8B-B14F-4D97-AF65-F5344CB8AC3E}">
        <p14:creationId xmlns:p14="http://schemas.microsoft.com/office/powerpoint/2010/main" val="22463887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768" y="0"/>
            <a:ext cx="7914591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22381" y="4744200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>
                <a:solidFill>
                  <a:prstClr val="black"/>
                </a:solidFill>
              </a:rPr>
              <a:t>37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44100" y="3697455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>
                <a:solidFill>
                  <a:prstClr val="black"/>
                </a:solidFill>
              </a:rPr>
              <a:t>11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22381" y="3092067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>
                <a:solidFill>
                  <a:prstClr val="black"/>
                </a:solidFill>
              </a:rPr>
              <a:t>13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49624" y="3776327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>
                <a:solidFill>
                  <a:prstClr val="black"/>
                </a:solidFill>
              </a:rPr>
              <a:t>67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47829" y="134541"/>
            <a:ext cx="12506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DRA1</a:t>
            </a:r>
          </a:p>
          <a:p>
            <a:r>
              <a:rPr lang="en-US" sz="3600" b="1" dirty="0">
                <a:solidFill>
                  <a:prstClr val="black"/>
                </a:solidFill>
              </a:rPr>
              <a:t>DRB1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51224" y="3036098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>
                <a:solidFill>
                  <a:prstClr val="black"/>
                </a:solidFill>
              </a:rPr>
              <a:t>26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6312" y="180766"/>
            <a:ext cx="27979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S6n </a:t>
            </a:r>
            <a:r>
              <a:rPr lang="en-US" b="1" dirty="0"/>
              <a:t>Fig.</a:t>
            </a:r>
            <a:r>
              <a:rPr lang="en-US" dirty="0"/>
              <a:t> Risk residues in the peptide-binding groove of HLA-DRA1/DRB1. Post-conditioning on DRB1-11/13, DRB1-37, DQB1-37, A-70, DPB1-35, and B-9. DRB1-67 emerges as a significantly associated residue.</a:t>
            </a:r>
          </a:p>
        </p:txBody>
      </p:sp>
    </p:spTree>
    <p:extLst>
      <p:ext uri="{BB962C8B-B14F-4D97-AF65-F5344CB8AC3E}">
        <p14:creationId xmlns:p14="http://schemas.microsoft.com/office/powerpoint/2010/main" val="5821892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E55139D0-29D6-B34C-844D-5FB7BD432F9B}"/>
              </a:ext>
            </a:extLst>
          </p:cNvPr>
          <p:cNvSpPr/>
          <p:nvPr/>
        </p:nvSpPr>
        <p:spPr>
          <a:xfrm>
            <a:off x="156306" y="5100935"/>
            <a:ext cx="120356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S6o </a:t>
            </a:r>
            <a:r>
              <a:rPr lang="en-US" b="1" dirty="0"/>
              <a:t>Fig.</a:t>
            </a:r>
            <a:r>
              <a:rPr lang="en-US" dirty="0"/>
              <a:t> Correspondence of risk positions across multiple Class I (left) and Class II (right) subunits. Risk position 35 in DQB1 and DRB1 is equivalent to DPB1-35 due to a 2-amino acid deletion; similarly DQB1-57 is equivalent to DPB1-55. Position 152 in A and C is equivalent to DRB1-67. C-99 and A-97 are equivalent to DRB1-13 and DRB1-11, respectively. A-114 is equivalent to DRB1-26. Position 9 appears as a top risk position for both B and C.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D841E58E-5EA8-834F-A2FC-6141DE6FDA6F}"/>
              </a:ext>
            </a:extLst>
          </p:cNvPr>
          <p:cNvSpPr txBox="1"/>
          <p:nvPr/>
        </p:nvSpPr>
        <p:spPr>
          <a:xfrm>
            <a:off x="1977292" y="-468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B91659D3-DDDD-9E42-ADBE-41D126F05F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5230" y="0"/>
            <a:ext cx="6457248" cy="441387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1BED9CAC-E45F-6A43-8164-1313F2B263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3" y="0"/>
            <a:ext cx="5652899" cy="4473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933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1" t="1702" r="14437" b="590"/>
          <a:stretch/>
        </p:blipFill>
        <p:spPr>
          <a:xfrm>
            <a:off x="5022007" y="0"/>
            <a:ext cx="7028481" cy="67262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98133" y="90998"/>
            <a:ext cx="17925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prstClr val="black"/>
                </a:solidFill>
              </a:rPr>
              <a:t>Class II</a:t>
            </a:r>
            <a:endParaRPr lang="en-US" sz="3600" b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6311" y="180765"/>
            <a:ext cx="4469933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S6 </a:t>
            </a:r>
            <a:r>
              <a:rPr lang="en-US" sz="1400" b="1" dirty="0"/>
              <a:t>Fig. Risk residues for Class II HLA genes.</a:t>
            </a:r>
            <a:r>
              <a:rPr lang="en-US" sz="1400" dirty="0"/>
              <a:t> Accumulation of Class II risk residues in the peptide-binding groove is </a:t>
            </a:r>
            <a:r>
              <a:rPr lang="en-US" sz="1400" dirty="0">
                <a:cs typeface="Times New Roman" panose="02020603050405020304" pitchFamily="18" charset="0"/>
              </a:rPr>
              <a:t>color-coded according to the strength of association (from pure blue, weakest association, to pure red, highest association – formula for producing color value is given in </a:t>
            </a:r>
            <a:r>
              <a:rPr lang="en-US" sz="1400" b="1" dirty="0">
                <a:cs typeface="Times New Roman" panose="02020603050405020304" pitchFamily="18" charset="0"/>
              </a:rPr>
              <a:t>Methods</a:t>
            </a:r>
            <a:r>
              <a:rPr lang="en-US" sz="1400" dirty="0">
                <a:cs typeface="Times New Roman" panose="02020603050405020304" pitchFamily="18" charset="0"/>
              </a:rPr>
              <a:t>). a) Class II risk</a:t>
            </a:r>
            <a:r>
              <a:rPr lang="en-US" sz="1400" dirty="0"/>
              <a:t>; b) Zoomed version; c) Risk residues in the peptide-binding groove of </a:t>
            </a:r>
            <a:r>
              <a:rPr lang="en-US" sz="1400" i="1" dirty="0"/>
              <a:t>HLA-DPA1/DPB1</a:t>
            </a:r>
            <a:r>
              <a:rPr lang="en-US" sz="1400" dirty="0"/>
              <a:t>. Post-conditioning on </a:t>
            </a:r>
            <a:r>
              <a:rPr lang="en-US" sz="1400" i="1" dirty="0"/>
              <a:t>DRB1</a:t>
            </a:r>
            <a:r>
              <a:rPr lang="en-US" sz="1400" dirty="0"/>
              <a:t>-11/13, </a:t>
            </a:r>
            <a:r>
              <a:rPr lang="en-US" sz="1400" i="1" dirty="0"/>
              <a:t>DRB1</a:t>
            </a:r>
            <a:r>
              <a:rPr lang="en-US" sz="1400" dirty="0"/>
              <a:t>-37 and </a:t>
            </a:r>
            <a:r>
              <a:rPr lang="en-US" sz="1400" i="1" dirty="0"/>
              <a:t>DQB1</a:t>
            </a:r>
            <a:r>
              <a:rPr lang="en-US" sz="1400" dirty="0"/>
              <a:t>-37; d) Zoomed version; e) Post-conditioning on </a:t>
            </a:r>
            <a:r>
              <a:rPr lang="en-US" sz="1400" i="1" dirty="0"/>
              <a:t>DRB1</a:t>
            </a:r>
            <a:r>
              <a:rPr lang="en-US" sz="1400" dirty="0"/>
              <a:t>-11/13, </a:t>
            </a:r>
            <a:r>
              <a:rPr lang="en-US" sz="1400" i="1" dirty="0"/>
              <a:t>DRB1</a:t>
            </a:r>
            <a:r>
              <a:rPr lang="en-US" sz="1400" dirty="0"/>
              <a:t>-37, </a:t>
            </a:r>
            <a:r>
              <a:rPr lang="en-US" sz="1400" i="1" dirty="0"/>
              <a:t>DQB1</a:t>
            </a:r>
            <a:r>
              <a:rPr lang="en-US" sz="1400" dirty="0"/>
              <a:t>-37, </a:t>
            </a:r>
            <a:r>
              <a:rPr lang="en-US" sz="1400" i="1" dirty="0"/>
              <a:t>A</a:t>
            </a:r>
            <a:r>
              <a:rPr lang="en-US" sz="1400" dirty="0"/>
              <a:t>-70, </a:t>
            </a:r>
            <a:r>
              <a:rPr lang="en-US" sz="1400" i="1" dirty="0"/>
              <a:t>DPB1</a:t>
            </a:r>
            <a:r>
              <a:rPr lang="en-US" sz="1400" dirty="0"/>
              <a:t>-35, and </a:t>
            </a:r>
            <a:r>
              <a:rPr lang="en-US" sz="1400" i="1" dirty="0"/>
              <a:t>B</a:t>
            </a:r>
            <a:r>
              <a:rPr lang="en-US" sz="1400" dirty="0"/>
              <a:t>-9; f) Post-conditioning on </a:t>
            </a:r>
            <a:r>
              <a:rPr lang="en-US" sz="1400" i="1" dirty="0"/>
              <a:t>DRB1</a:t>
            </a:r>
            <a:r>
              <a:rPr lang="en-US" sz="1400" dirty="0"/>
              <a:t>-11/13, </a:t>
            </a:r>
            <a:r>
              <a:rPr lang="en-US" sz="1400" i="1" dirty="0"/>
              <a:t>DRB1</a:t>
            </a:r>
            <a:r>
              <a:rPr lang="en-US" sz="1400" dirty="0"/>
              <a:t>-37, </a:t>
            </a:r>
            <a:r>
              <a:rPr lang="en-US" sz="1400" i="1" dirty="0"/>
              <a:t>DQB1</a:t>
            </a:r>
            <a:r>
              <a:rPr lang="en-US" sz="1400" dirty="0"/>
              <a:t>-37, </a:t>
            </a:r>
            <a:r>
              <a:rPr lang="en-US" sz="1400" i="1" dirty="0"/>
              <a:t>A</a:t>
            </a:r>
            <a:r>
              <a:rPr lang="en-US" sz="1400" dirty="0"/>
              <a:t>-70, </a:t>
            </a:r>
            <a:r>
              <a:rPr lang="en-US" sz="1400" i="1" dirty="0"/>
              <a:t>DPB1</a:t>
            </a:r>
            <a:r>
              <a:rPr lang="en-US" sz="1400" dirty="0"/>
              <a:t>-35, and </a:t>
            </a:r>
            <a:r>
              <a:rPr lang="en-US" sz="1400" i="1" dirty="0"/>
              <a:t>B</a:t>
            </a:r>
            <a:r>
              <a:rPr lang="en-US" sz="1400" dirty="0"/>
              <a:t>-9 (zoom); g) Risk residues in the peptide-binding groove of </a:t>
            </a:r>
            <a:r>
              <a:rPr lang="en-US" sz="1400" i="1" dirty="0"/>
              <a:t>HLA-DQA1/DQB1</a:t>
            </a:r>
            <a:r>
              <a:rPr lang="en-US" sz="1400" dirty="0"/>
              <a:t>. Post-conditioning on </a:t>
            </a:r>
            <a:r>
              <a:rPr lang="en-US" sz="1400" i="1" dirty="0"/>
              <a:t>DRB1</a:t>
            </a:r>
            <a:r>
              <a:rPr lang="en-US" sz="1400" dirty="0"/>
              <a:t>-11/13 and </a:t>
            </a:r>
            <a:r>
              <a:rPr lang="en-US" sz="1400" i="1" dirty="0"/>
              <a:t>DRB1</a:t>
            </a:r>
            <a:r>
              <a:rPr lang="en-US" sz="1400" dirty="0"/>
              <a:t>-37; h) Zoomed version; i) Post-conditioning on </a:t>
            </a:r>
            <a:r>
              <a:rPr lang="en-US" sz="1400" i="1" dirty="0"/>
              <a:t>DRB1</a:t>
            </a:r>
            <a:r>
              <a:rPr lang="en-US" sz="1400" dirty="0"/>
              <a:t>-11/13, </a:t>
            </a:r>
            <a:r>
              <a:rPr lang="en-US" sz="1400" i="1" dirty="0"/>
              <a:t>DRB1</a:t>
            </a:r>
            <a:r>
              <a:rPr lang="en-US" sz="1400" dirty="0"/>
              <a:t>-37, </a:t>
            </a:r>
            <a:r>
              <a:rPr lang="en-US" sz="1400" i="1" dirty="0"/>
              <a:t>DQB1</a:t>
            </a:r>
            <a:r>
              <a:rPr lang="en-US" sz="1400" dirty="0"/>
              <a:t>-37, </a:t>
            </a:r>
            <a:r>
              <a:rPr lang="en-US" sz="1400" i="1" dirty="0"/>
              <a:t>A</a:t>
            </a:r>
            <a:r>
              <a:rPr lang="en-US" sz="1400" dirty="0"/>
              <a:t>-70, </a:t>
            </a:r>
            <a:r>
              <a:rPr lang="en-US" sz="1400" i="1" dirty="0"/>
              <a:t>DPB1</a:t>
            </a:r>
            <a:r>
              <a:rPr lang="en-US" sz="1400" dirty="0"/>
              <a:t>-35, and B-9; j) Zoomed version; k) Risk residues in the peptide-binding groove of </a:t>
            </a:r>
            <a:r>
              <a:rPr lang="en-US" sz="1400" i="1" dirty="0"/>
              <a:t>HLA</a:t>
            </a:r>
            <a:r>
              <a:rPr lang="en-US" sz="1400" dirty="0"/>
              <a:t>-</a:t>
            </a:r>
            <a:r>
              <a:rPr lang="en-US" sz="1400" i="1" dirty="0"/>
              <a:t>DRA1</a:t>
            </a:r>
            <a:r>
              <a:rPr lang="en-US" sz="1400" dirty="0"/>
              <a:t>/</a:t>
            </a:r>
            <a:r>
              <a:rPr lang="en-US" sz="1400" i="1" dirty="0"/>
              <a:t>DRB1</a:t>
            </a:r>
            <a:r>
              <a:rPr lang="en-US" sz="1400" dirty="0"/>
              <a:t>; l) Zoomed version; m) Post-conditioning on </a:t>
            </a:r>
            <a:r>
              <a:rPr lang="en-US" sz="1400" i="1" dirty="0"/>
              <a:t>DRB1</a:t>
            </a:r>
            <a:r>
              <a:rPr lang="en-US" sz="1400" dirty="0"/>
              <a:t>-11/13; n) Post-conditioning on </a:t>
            </a:r>
            <a:r>
              <a:rPr lang="en-US" sz="1400" i="1" dirty="0"/>
              <a:t>DRB1</a:t>
            </a:r>
            <a:r>
              <a:rPr lang="en-US" sz="1400" dirty="0"/>
              <a:t>-11/13, </a:t>
            </a:r>
            <a:r>
              <a:rPr lang="en-US" sz="1400" i="1" dirty="0"/>
              <a:t>DRB1</a:t>
            </a:r>
            <a:r>
              <a:rPr lang="en-US" sz="1400" dirty="0"/>
              <a:t>-37, </a:t>
            </a:r>
            <a:r>
              <a:rPr lang="en-US" sz="1400" i="1" dirty="0"/>
              <a:t>DQB1</a:t>
            </a:r>
            <a:r>
              <a:rPr lang="en-US" sz="1400" dirty="0"/>
              <a:t>-37, </a:t>
            </a:r>
            <a:r>
              <a:rPr lang="en-US" sz="1400" i="1" dirty="0"/>
              <a:t>A</a:t>
            </a:r>
            <a:r>
              <a:rPr lang="en-US" sz="1400" dirty="0"/>
              <a:t>-70, </a:t>
            </a:r>
            <a:r>
              <a:rPr lang="en-US" sz="1400" i="1" dirty="0"/>
              <a:t>DPB1</a:t>
            </a:r>
            <a:r>
              <a:rPr lang="en-US" sz="1400" dirty="0"/>
              <a:t>-35, and </a:t>
            </a:r>
            <a:r>
              <a:rPr lang="en-US" sz="1400" i="1" dirty="0"/>
              <a:t>B</a:t>
            </a:r>
            <a:r>
              <a:rPr lang="en-US" sz="1400" dirty="0"/>
              <a:t>-9. o) Comparison of Class I and Class II amino-acid residue risk. </a:t>
            </a:r>
            <a:r>
              <a:rPr lang="en-US" sz="1400" dirty="0">
                <a:cs typeface="Times New Roman" panose="02020603050405020304" pitchFamily="18" charset="0"/>
              </a:rPr>
              <a:t>Protein Data Bank (PDB) files used for image generation are: HLA-DPA1 (3LQZ), HLA-DQA1 (1JK8), HLA-DRB1 (2SEB). For the Class II composite images, HLA-DRB1 is used as the structure upon which to represent the combined results.</a:t>
            </a:r>
            <a:endParaRPr lang="en-US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535F3F11-7A8A-B349-ACB2-7250A6CDC3F8}"/>
              </a:ext>
            </a:extLst>
          </p:cNvPr>
          <p:cNvSpPr txBox="1"/>
          <p:nvPr/>
        </p:nvSpPr>
        <p:spPr>
          <a:xfrm>
            <a:off x="156311" y="5802934"/>
            <a:ext cx="2797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S6a </a:t>
            </a:r>
            <a:r>
              <a:rPr lang="en-US" b="1" dirty="0"/>
              <a:t>Fig.</a:t>
            </a:r>
            <a:r>
              <a:rPr lang="en-US" dirty="0"/>
              <a:t> Accumulation of Class II risk residues in the peptide-binding groove.</a:t>
            </a:r>
          </a:p>
        </p:txBody>
      </p:sp>
    </p:spTree>
    <p:extLst>
      <p:ext uri="{BB962C8B-B14F-4D97-AF65-F5344CB8AC3E}">
        <p14:creationId xmlns:p14="http://schemas.microsoft.com/office/powerpoint/2010/main" val="1304431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186" y="8740"/>
            <a:ext cx="11431814" cy="68492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40151" y="3123127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>
                <a:solidFill>
                  <a:prstClr val="black"/>
                </a:solidFill>
              </a:rPr>
              <a:t>26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644" y="3947373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>
                <a:solidFill>
                  <a:prstClr val="black"/>
                </a:solidFill>
              </a:rPr>
              <a:t>11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94668" y="3205256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>
                <a:solidFill>
                  <a:prstClr val="black"/>
                </a:solidFill>
              </a:rPr>
              <a:t>13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498133" y="90998"/>
            <a:ext cx="17925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prstClr val="black"/>
                </a:solidFill>
              </a:rPr>
              <a:t>Class II</a:t>
            </a:r>
            <a:endParaRPr lang="en-US" sz="3600" b="1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9523" y="5307527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>
                <a:solidFill>
                  <a:prstClr val="black"/>
                </a:solidFill>
              </a:rPr>
              <a:t>37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20837" y="366692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>
                <a:solidFill>
                  <a:prstClr val="black"/>
                </a:solidFill>
              </a:rPr>
              <a:t>67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53360" y="5621098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>
                <a:solidFill>
                  <a:prstClr val="black"/>
                </a:solidFill>
              </a:rPr>
              <a:t>57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6312" y="180766"/>
            <a:ext cx="2797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S6b </a:t>
            </a:r>
            <a:r>
              <a:rPr lang="en-US" b="1" dirty="0"/>
              <a:t>Fig.</a:t>
            </a:r>
            <a:r>
              <a:rPr lang="en-US" dirty="0"/>
              <a:t> Accumulation of Class II risk residues in the peptide-binding groove (zoom).</a:t>
            </a:r>
          </a:p>
        </p:txBody>
      </p:sp>
    </p:spTree>
    <p:extLst>
      <p:ext uri="{BB962C8B-B14F-4D97-AF65-F5344CB8AC3E}">
        <p14:creationId xmlns:p14="http://schemas.microsoft.com/office/powerpoint/2010/main" val="3449644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100" y="0"/>
            <a:ext cx="9573863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83516" y="4616629"/>
            <a:ext cx="668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prstClr val="black"/>
                </a:solidFill>
              </a:rPr>
              <a:t>B35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47829" y="134541"/>
            <a:ext cx="12053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DPA1</a:t>
            </a:r>
          </a:p>
          <a:p>
            <a:r>
              <a:rPr lang="en-US" sz="3600" b="1" dirty="0">
                <a:solidFill>
                  <a:prstClr val="black"/>
                </a:solidFill>
              </a:rPr>
              <a:t>DPB1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6312" y="180766"/>
            <a:ext cx="2797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S6c </a:t>
            </a:r>
            <a:r>
              <a:rPr lang="en-US" b="1" dirty="0"/>
              <a:t>Fig.</a:t>
            </a:r>
            <a:r>
              <a:rPr lang="en-US" dirty="0"/>
              <a:t> Risk residues in the peptide-binding groove of HLA-DPA1/DPB1. Post-conditioning on DRB1-11/13, DRB1-37 and DQB1-37.</a:t>
            </a:r>
          </a:p>
        </p:txBody>
      </p:sp>
    </p:spTree>
    <p:extLst>
      <p:ext uri="{BB962C8B-B14F-4D97-AF65-F5344CB8AC3E}">
        <p14:creationId xmlns:p14="http://schemas.microsoft.com/office/powerpoint/2010/main" val="4092990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00" y="0"/>
            <a:ext cx="8995232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02363" y="5037544"/>
            <a:ext cx="668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prstClr val="black"/>
                </a:solidFill>
              </a:rPr>
              <a:t>B35</a:t>
            </a:r>
            <a:endParaRPr lang="en-US" sz="2400" b="1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47829" y="134541"/>
            <a:ext cx="12053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DPA1</a:t>
            </a:r>
          </a:p>
          <a:p>
            <a:r>
              <a:rPr lang="en-US" sz="3600" b="1" dirty="0">
                <a:solidFill>
                  <a:prstClr val="black"/>
                </a:solidFill>
              </a:rPr>
              <a:t>DPB1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6312" y="180766"/>
            <a:ext cx="27979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S6d </a:t>
            </a:r>
            <a:r>
              <a:rPr lang="en-US" b="1" dirty="0"/>
              <a:t>Fig.</a:t>
            </a:r>
            <a:r>
              <a:rPr lang="en-US" dirty="0"/>
              <a:t> Risk residues in the peptide-binding groove of HLA-DPA1/DPB1. Post-conditioning on DRB1-11/13, DRB1-37 and DQB1-37 (zoom). DPB1-55 emerges as a significantly associated residue in addition to DPB1-35.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28129" y="5799544"/>
            <a:ext cx="668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B55</a:t>
            </a:r>
          </a:p>
        </p:txBody>
      </p:sp>
    </p:spTree>
    <p:extLst>
      <p:ext uri="{BB962C8B-B14F-4D97-AF65-F5344CB8AC3E}">
        <p14:creationId xmlns:p14="http://schemas.microsoft.com/office/powerpoint/2010/main" val="3436454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100" y="0"/>
            <a:ext cx="9573863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47829" y="134541"/>
            <a:ext cx="12053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DPA1</a:t>
            </a:r>
          </a:p>
          <a:p>
            <a:r>
              <a:rPr lang="en-US" sz="3600" b="1" dirty="0">
                <a:solidFill>
                  <a:prstClr val="black"/>
                </a:solidFill>
              </a:rPr>
              <a:t>DPB1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6312" y="180766"/>
            <a:ext cx="2797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S6e </a:t>
            </a:r>
            <a:r>
              <a:rPr lang="en-US" b="1" dirty="0"/>
              <a:t>Fig.</a:t>
            </a:r>
            <a:r>
              <a:rPr lang="en-US" dirty="0"/>
              <a:t> Risk residues in the peptide-binding groove of HLA-DPA1/DPB1. Post-conditioning on DRB1-11/13, DRB1-37, DQB1-37, A-70, DPB1-35, and B-9.</a:t>
            </a:r>
          </a:p>
        </p:txBody>
      </p:sp>
    </p:spTree>
    <p:extLst>
      <p:ext uri="{BB962C8B-B14F-4D97-AF65-F5344CB8AC3E}">
        <p14:creationId xmlns:p14="http://schemas.microsoft.com/office/powerpoint/2010/main" val="2201316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100" y="0"/>
            <a:ext cx="9573863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5833" y="5356859"/>
            <a:ext cx="668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B35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72249" y="3658688"/>
            <a:ext cx="681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A11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747829" y="134541"/>
            <a:ext cx="12053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DPA1</a:t>
            </a:r>
          </a:p>
          <a:p>
            <a:r>
              <a:rPr lang="en-US" sz="3600" b="1" dirty="0">
                <a:solidFill>
                  <a:prstClr val="black"/>
                </a:solidFill>
              </a:rPr>
              <a:t>DPB1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6312" y="180766"/>
            <a:ext cx="27979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S6f </a:t>
            </a:r>
            <a:r>
              <a:rPr lang="en-US" b="1" dirty="0"/>
              <a:t>Fig.</a:t>
            </a:r>
            <a:r>
              <a:rPr lang="en-US" dirty="0"/>
              <a:t> Risk residues in the peptide-binding groove of HLA-DPA1/DPB1. Post-conditioning on DRB1-11/13, DRB1-37, DQB1-37, A-70, DPB1-35, and B-9 (zoom). DPA1-11 emerges as a significantly associated residue in addition to DPB1-35.</a:t>
            </a:r>
          </a:p>
        </p:txBody>
      </p:sp>
    </p:spTree>
    <p:extLst>
      <p:ext uri="{BB962C8B-B14F-4D97-AF65-F5344CB8AC3E}">
        <p14:creationId xmlns:p14="http://schemas.microsoft.com/office/powerpoint/2010/main" val="2562125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300" y="0"/>
            <a:ext cx="8651174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47829" y="134541"/>
            <a:ext cx="13083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DQA1</a:t>
            </a:r>
          </a:p>
          <a:p>
            <a:r>
              <a:rPr lang="en-US" sz="3600" b="1" dirty="0">
                <a:solidFill>
                  <a:prstClr val="black"/>
                </a:solidFill>
              </a:rPr>
              <a:t>DQB1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6312" y="180766"/>
            <a:ext cx="27979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S6g </a:t>
            </a:r>
            <a:r>
              <a:rPr lang="en-US" b="1" dirty="0"/>
              <a:t>Fig.</a:t>
            </a:r>
            <a:r>
              <a:rPr lang="en-US" dirty="0"/>
              <a:t> Risk residues in the peptide-binding groove of HLA-DQA1/DQB1. Post-conditioning on DRB1-11/13 and DRB1-37.</a:t>
            </a:r>
          </a:p>
        </p:txBody>
      </p:sp>
    </p:spTree>
    <p:extLst>
      <p:ext uri="{BB962C8B-B14F-4D97-AF65-F5344CB8AC3E}">
        <p14:creationId xmlns:p14="http://schemas.microsoft.com/office/powerpoint/2010/main" val="1414144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769" y="0"/>
            <a:ext cx="865117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54759" y="4059014"/>
            <a:ext cx="668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>
                <a:solidFill>
                  <a:prstClr val="black"/>
                </a:solidFill>
              </a:rPr>
              <a:t>B70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25357" y="5395323"/>
            <a:ext cx="668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>
                <a:solidFill>
                  <a:prstClr val="black"/>
                </a:solidFill>
              </a:rPr>
              <a:t>B37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747829" y="134541"/>
            <a:ext cx="13083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prstClr val="black"/>
                </a:solidFill>
              </a:rPr>
              <a:t>DQA1</a:t>
            </a:r>
          </a:p>
          <a:p>
            <a:r>
              <a:rPr lang="en-US" sz="3600" b="1" dirty="0">
                <a:solidFill>
                  <a:prstClr val="black"/>
                </a:solidFill>
              </a:rPr>
              <a:t>DQB1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6312" y="180766"/>
            <a:ext cx="27979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S6h </a:t>
            </a:r>
            <a:r>
              <a:rPr lang="en-US" b="1" dirty="0"/>
              <a:t>Fig.</a:t>
            </a:r>
            <a:r>
              <a:rPr lang="en-US" dirty="0"/>
              <a:t> Risk residues in the peptide-binding groove of HLA-DQA1/DQB1. Post-conditioning on DRB1-11/13 and DRB1-37 (zoom). DQB1-70 emerges as a significantly associated residue in addition to DQB1-37.</a:t>
            </a:r>
          </a:p>
        </p:txBody>
      </p:sp>
    </p:spTree>
    <p:extLst>
      <p:ext uri="{BB962C8B-B14F-4D97-AF65-F5344CB8AC3E}">
        <p14:creationId xmlns:p14="http://schemas.microsoft.com/office/powerpoint/2010/main" val="449237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1191</Words>
  <Application>Microsoft Office PowerPoint</Application>
  <PresentationFormat>Widescreen</PresentationFormat>
  <Paragraphs>70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OMRF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Julio Molineros, PhD</dc:creator>
  <cp:lastModifiedBy>Julio Molineros, PhD</cp:lastModifiedBy>
  <cp:revision>2</cp:revision>
  <dcterms:created xsi:type="dcterms:W3CDTF">2019-03-18T18:29:46Z</dcterms:created>
  <dcterms:modified xsi:type="dcterms:W3CDTF">2019-03-18T19:08:12Z</dcterms:modified>
</cp:coreProperties>
</file>