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858000" cy="9144000" type="screen4x3"/>
  <p:notesSz cx="6669088" cy="992822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581" autoAdjust="0"/>
  </p:normalViewPr>
  <p:slideViewPr>
    <p:cSldViewPr>
      <p:cViewPr>
        <p:scale>
          <a:sx n="63" d="100"/>
          <a:sy n="63" d="100"/>
        </p:scale>
        <p:origin x="-1808" y="-80"/>
      </p:cViewPr>
      <p:guideLst>
        <p:guide orient="horz" pos="1927"/>
        <p:guide pos="39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E3007-786D-4D58-8253-80D87E9ADA2F}" type="datetimeFigureOut">
              <a:rPr lang="zh-TW" altLang="en-US" smtClean="0"/>
              <a:t>19/2/19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939925" y="744538"/>
            <a:ext cx="27892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0A567-10E7-4806-9228-3DB7093AA40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484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0A567-10E7-4806-9228-3DB7093AA407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6882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A4CF-0B29-485A-9040-7D8F28F740BC}" type="datetimeFigureOut">
              <a:rPr lang="zh-TW" altLang="en-US" smtClean="0"/>
              <a:pPr/>
              <a:t>19/2/19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79E25-7EF5-4FEA-840E-097A8B09082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A4CF-0B29-485A-9040-7D8F28F740BC}" type="datetimeFigureOut">
              <a:rPr lang="zh-TW" altLang="en-US" smtClean="0"/>
              <a:pPr/>
              <a:t>19/2/19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79E25-7EF5-4FEA-840E-097A8B09082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A4CF-0B29-485A-9040-7D8F28F740BC}" type="datetimeFigureOut">
              <a:rPr lang="zh-TW" altLang="en-US" smtClean="0"/>
              <a:pPr/>
              <a:t>19/2/19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79E25-7EF5-4FEA-840E-097A8B09082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A4CF-0B29-485A-9040-7D8F28F740BC}" type="datetimeFigureOut">
              <a:rPr lang="zh-TW" altLang="en-US" smtClean="0"/>
              <a:pPr/>
              <a:t>19/2/19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79E25-7EF5-4FEA-840E-097A8B09082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A4CF-0B29-485A-9040-7D8F28F740BC}" type="datetimeFigureOut">
              <a:rPr lang="zh-TW" altLang="en-US" smtClean="0"/>
              <a:pPr/>
              <a:t>19/2/19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79E25-7EF5-4FEA-840E-097A8B09082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A4CF-0B29-485A-9040-7D8F28F740BC}" type="datetimeFigureOut">
              <a:rPr lang="zh-TW" altLang="en-US" smtClean="0"/>
              <a:pPr/>
              <a:t>19/2/19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79E25-7EF5-4FEA-840E-097A8B09082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A4CF-0B29-485A-9040-7D8F28F740BC}" type="datetimeFigureOut">
              <a:rPr lang="zh-TW" altLang="en-US" smtClean="0"/>
              <a:pPr/>
              <a:t>19/2/19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79E25-7EF5-4FEA-840E-097A8B09082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A4CF-0B29-485A-9040-7D8F28F740BC}" type="datetimeFigureOut">
              <a:rPr lang="zh-TW" altLang="en-US" smtClean="0"/>
              <a:pPr/>
              <a:t>19/2/19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79E25-7EF5-4FEA-840E-097A8B09082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A4CF-0B29-485A-9040-7D8F28F740BC}" type="datetimeFigureOut">
              <a:rPr lang="zh-TW" altLang="en-US" smtClean="0"/>
              <a:pPr/>
              <a:t>19/2/19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79E25-7EF5-4FEA-840E-097A8B09082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A4CF-0B29-485A-9040-7D8F28F740BC}" type="datetimeFigureOut">
              <a:rPr lang="zh-TW" altLang="en-US" smtClean="0"/>
              <a:pPr/>
              <a:t>19/2/19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79E25-7EF5-4FEA-840E-097A8B09082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A4CF-0B29-485A-9040-7D8F28F740BC}" type="datetimeFigureOut">
              <a:rPr lang="zh-TW" altLang="en-US" smtClean="0"/>
              <a:pPr/>
              <a:t>19/2/19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79E25-7EF5-4FEA-840E-097A8B09082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BA4CF-0B29-485A-9040-7D8F28F740BC}" type="datetimeFigureOut">
              <a:rPr lang="zh-TW" altLang="en-US" smtClean="0"/>
              <a:pPr/>
              <a:t>19/2/19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79E25-7EF5-4FEA-840E-097A8B09082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7.png"/><Relationship Id="rId21" Type="http://schemas.openxmlformats.org/officeDocument/2006/relationships/image" Target="../media/image18.emf"/><Relationship Id="rId22" Type="http://schemas.openxmlformats.org/officeDocument/2006/relationships/image" Target="../media/image19.emf"/><Relationship Id="rId23" Type="http://schemas.openxmlformats.org/officeDocument/2006/relationships/image" Target="../media/image20.emf"/><Relationship Id="rId24" Type="http://schemas.openxmlformats.org/officeDocument/2006/relationships/image" Target="../media/image21.png"/><Relationship Id="rId25" Type="http://schemas.microsoft.com/office/2007/relationships/hdphoto" Target="../media/hdphoto2.wdp"/><Relationship Id="rId26" Type="http://schemas.openxmlformats.org/officeDocument/2006/relationships/image" Target="../media/image22.png"/><Relationship Id="rId27" Type="http://schemas.microsoft.com/office/2007/relationships/hdphoto" Target="../media/hdphoto3.wdp"/><Relationship Id="rId28" Type="http://schemas.openxmlformats.org/officeDocument/2006/relationships/image" Target="../media/image23.png"/><Relationship Id="rId29" Type="http://schemas.microsoft.com/office/2007/relationships/hdphoto" Target="../media/hdphoto4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30" Type="http://schemas.openxmlformats.org/officeDocument/2006/relationships/image" Target="../media/image24.png"/><Relationship Id="rId31" Type="http://schemas.openxmlformats.org/officeDocument/2006/relationships/image" Target="../media/image25.tiff"/><Relationship Id="rId32" Type="http://schemas.openxmlformats.org/officeDocument/2006/relationships/image" Target="../media/image26.png"/><Relationship Id="rId9" Type="http://schemas.openxmlformats.org/officeDocument/2006/relationships/image" Target="../media/image7.jpe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jpeg"/><Relationship Id="rId33" Type="http://schemas.microsoft.com/office/2007/relationships/hdphoto" Target="../media/hdphoto5.wdp"/><Relationship Id="rId34" Type="http://schemas.openxmlformats.org/officeDocument/2006/relationships/image" Target="../media/image27.emf"/><Relationship Id="rId35" Type="http://schemas.openxmlformats.org/officeDocument/2006/relationships/image" Target="../media/image28.emf"/><Relationship Id="rId36" Type="http://schemas.openxmlformats.org/officeDocument/2006/relationships/image" Target="../media/image29.emf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jpeg"/><Relationship Id="rId13" Type="http://schemas.openxmlformats.org/officeDocument/2006/relationships/image" Target="../media/image11.png"/><Relationship Id="rId14" Type="http://schemas.openxmlformats.org/officeDocument/2006/relationships/image" Target="../media/image12.jpeg"/><Relationship Id="rId15" Type="http://schemas.openxmlformats.org/officeDocument/2006/relationships/image" Target="../media/image13.jpeg"/><Relationship Id="rId16" Type="http://schemas.openxmlformats.org/officeDocument/2006/relationships/image" Target="../media/image14.jpeg"/><Relationship Id="rId17" Type="http://schemas.openxmlformats.org/officeDocument/2006/relationships/image" Target="../media/image15.jpeg"/><Relationship Id="rId18" Type="http://schemas.openxmlformats.org/officeDocument/2006/relationships/image" Target="../media/image16.png"/><Relationship Id="rId19" Type="http://schemas.microsoft.com/office/2007/relationships/hdphoto" Target="../media/hdphoto1.wdp"/><Relationship Id="rId37" Type="http://schemas.openxmlformats.org/officeDocument/2006/relationships/image" Target="../media/image30.emf"/><Relationship Id="rId38" Type="http://schemas.openxmlformats.org/officeDocument/2006/relationships/image" Target="../media/image31.emf"/><Relationship Id="rId39" Type="http://schemas.openxmlformats.org/officeDocument/2006/relationships/image" Target="../media/image32.emf"/><Relationship Id="rId40" Type="http://schemas.openxmlformats.org/officeDocument/2006/relationships/image" Target="../media/image33.emf"/><Relationship Id="rId41" Type="http://schemas.openxmlformats.org/officeDocument/2006/relationships/image" Target="../media/image34.emf"/><Relationship Id="rId42" Type="http://schemas.openxmlformats.org/officeDocument/2006/relationships/image" Target="../media/image35.emf"/><Relationship Id="rId43" Type="http://schemas.openxmlformats.org/officeDocument/2006/relationships/image" Target="../media/image3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群組 45"/>
          <p:cNvGrpSpPr/>
          <p:nvPr/>
        </p:nvGrpSpPr>
        <p:grpSpPr>
          <a:xfrm>
            <a:off x="1678454" y="6269703"/>
            <a:ext cx="1449025" cy="1271935"/>
            <a:chOff x="1678454" y="6269703"/>
            <a:chExt cx="1449025" cy="1271935"/>
          </a:xfrm>
        </p:grpSpPr>
        <p:pic>
          <p:nvPicPr>
            <p:cNvPr id="1031" name="Picture 7"/>
            <p:cNvPicPr preferRelativeResize="0">
              <a:picLocks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81" t="17409" r="10140" b="7047"/>
            <a:stretch/>
          </p:blipFill>
          <p:spPr bwMode="auto">
            <a:xfrm>
              <a:off x="1985523" y="6269703"/>
              <a:ext cx="774000" cy="10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2" name="Text Box 42"/>
            <p:cNvSpPr txBox="1">
              <a:spLocks noChangeArrowheads="1"/>
            </p:cNvSpPr>
            <p:nvPr/>
          </p:nvSpPr>
          <p:spPr bwMode="auto">
            <a:xfrm>
              <a:off x="2187583" y="6359925"/>
              <a:ext cx="621995" cy="246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1000" b="1" dirty="0" smtClean="0">
                  <a:solidFill>
                    <a:srgbClr val="000000"/>
                  </a:solidFill>
                  <a:latin typeface="Times New Roman" pitchFamily="18" charset="0"/>
                </a:rPr>
                <a:t>COX-2</a:t>
              </a:r>
              <a:endParaRPr lang="en-US" altLang="zh-TW" sz="1000" b="1" dirty="0"/>
            </a:p>
          </p:txBody>
        </p:sp>
        <p:sp>
          <p:nvSpPr>
            <p:cNvPr id="164" name="文字方塊 7"/>
            <p:cNvSpPr txBox="1">
              <a:spLocks noChangeArrowheads="1"/>
            </p:cNvSpPr>
            <p:nvPr/>
          </p:nvSpPr>
          <p:spPr bwMode="auto">
            <a:xfrm>
              <a:off x="2328432" y="6677468"/>
              <a:ext cx="403325" cy="246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000" dirty="0" smtClean="0">
                  <a:latin typeface="Symbol" pitchFamily="18" charset="2"/>
                  <a:cs typeface="Times New Roman" pitchFamily="18" charset="0"/>
                </a:rPr>
                <a:t>***</a:t>
              </a:r>
              <a:endParaRPr kumimoji="0" lang="zh-TW" altLang="en-US" sz="1000" dirty="0">
                <a:latin typeface="Symbol" pitchFamily="18" charset="2"/>
                <a:cs typeface="Times New Roman" pitchFamily="18" charset="0"/>
              </a:endParaRPr>
            </a:p>
          </p:txBody>
        </p:sp>
        <p:sp>
          <p:nvSpPr>
            <p:cNvPr id="165" name="Rectangle 3"/>
            <p:cNvSpPr>
              <a:spLocks noChangeArrowheads="1"/>
            </p:cNvSpPr>
            <p:nvPr/>
          </p:nvSpPr>
          <p:spPr bwMode="auto">
            <a:xfrm>
              <a:off x="1801146" y="7148079"/>
              <a:ext cx="26511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>
                  <a:latin typeface="Times New Roman" pitchFamily="18" charset="0"/>
                </a:rPr>
                <a:t>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66" name="Rectangle 3"/>
            <p:cNvSpPr>
              <a:spLocks noChangeArrowheads="1"/>
            </p:cNvSpPr>
            <p:nvPr/>
          </p:nvSpPr>
          <p:spPr bwMode="auto">
            <a:xfrm>
              <a:off x="1749483" y="6840124"/>
              <a:ext cx="32858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 smtClean="0">
                  <a:latin typeface="Times New Roman" pitchFamily="18" charset="0"/>
                </a:rPr>
                <a:t>50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67" name="Rectangle 3"/>
            <p:cNvSpPr>
              <a:spLocks noChangeArrowheads="1"/>
            </p:cNvSpPr>
            <p:nvPr/>
          </p:nvSpPr>
          <p:spPr bwMode="auto">
            <a:xfrm>
              <a:off x="1690784" y="6502050"/>
              <a:ext cx="37705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 smtClean="0">
                  <a:latin typeface="Times New Roman" pitchFamily="18" charset="0"/>
                </a:rPr>
                <a:t>100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68" name="Text Box 41"/>
            <p:cNvSpPr txBox="1">
              <a:spLocks noChangeArrowheads="1"/>
            </p:cNvSpPr>
            <p:nvPr/>
          </p:nvSpPr>
          <p:spPr bwMode="auto">
            <a:xfrm>
              <a:off x="1678454" y="6291934"/>
              <a:ext cx="420874" cy="230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900" b="1" dirty="0" smtClean="0">
                  <a:solidFill>
                    <a:srgbClr val="000000"/>
                  </a:solidFill>
                  <a:latin typeface="Times New Roman" pitchFamily="18" charset="0"/>
                </a:rPr>
                <a:t>(%)</a:t>
              </a:r>
              <a:endParaRPr lang="en-US" altLang="zh-TW" sz="900" b="1" dirty="0"/>
            </a:p>
          </p:txBody>
        </p:sp>
        <p:sp>
          <p:nvSpPr>
            <p:cNvPr id="215" name="文字方塊 214"/>
            <p:cNvSpPr txBox="1"/>
            <p:nvPr/>
          </p:nvSpPr>
          <p:spPr>
            <a:xfrm>
              <a:off x="1797650" y="7289831"/>
              <a:ext cx="6218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b="1" dirty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altLang="zh-TW" sz="1000" b="1" dirty="0" smtClean="0">
                  <a:latin typeface="Times New Roman" pitchFamily="18" charset="0"/>
                  <a:cs typeface="Times New Roman" pitchFamily="18" charset="0"/>
                </a:rPr>
                <a:t>ontrol</a:t>
              </a:r>
              <a:endParaRPr lang="zh-TW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6" name="文字方塊 215"/>
            <p:cNvSpPr txBox="1"/>
            <p:nvPr/>
          </p:nvSpPr>
          <p:spPr>
            <a:xfrm>
              <a:off x="2306550" y="7295417"/>
              <a:ext cx="8209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b="1" dirty="0" smtClean="0">
                  <a:latin typeface="Times New Roman" pitchFamily="18" charset="0"/>
                  <a:cs typeface="Times New Roman" pitchFamily="18" charset="0"/>
                </a:rPr>
                <a:t>0.75 mg/kg</a:t>
              </a:r>
              <a:endParaRPr lang="zh-TW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群組 8"/>
          <p:cNvGrpSpPr/>
          <p:nvPr/>
        </p:nvGrpSpPr>
        <p:grpSpPr>
          <a:xfrm>
            <a:off x="3321196" y="395536"/>
            <a:ext cx="2196036" cy="7247859"/>
            <a:chOff x="3105172" y="89159"/>
            <a:chExt cx="2196036" cy="7247859"/>
          </a:xfrm>
        </p:grpSpPr>
        <p:pic>
          <p:nvPicPr>
            <p:cNvPr id="63" name="圖片 62" descr="cyclina2.jpg"/>
            <p:cNvPicPr preferRelativeResize="0">
              <a:picLocks/>
            </p:cNvPicPr>
            <p:nvPr/>
          </p:nvPicPr>
          <p:blipFill>
            <a:blip r:embed="rId4" cstate="print"/>
            <a:srcRect t="62182" r="79155" b="16778"/>
            <a:stretch>
              <a:fillRect/>
            </a:stretch>
          </p:blipFill>
          <p:spPr>
            <a:xfrm>
              <a:off x="3423326" y="4509236"/>
              <a:ext cx="900000" cy="900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64" name="文字方塊 63"/>
            <p:cNvSpPr txBox="1"/>
            <p:nvPr/>
          </p:nvSpPr>
          <p:spPr>
            <a:xfrm>
              <a:off x="3515375" y="377752"/>
              <a:ext cx="8644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b="1" dirty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altLang="zh-TW" sz="1200" b="1" dirty="0" smtClean="0">
                  <a:latin typeface="Times New Roman" pitchFamily="18" charset="0"/>
                  <a:cs typeface="Times New Roman" pitchFamily="18" charset="0"/>
                </a:rPr>
                <a:t>ontrol</a:t>
              </a:r>
              <a:endParaRPr lang="zh-TW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文字方塊 64"/>
            <p:cNvSpPr txBox="1"/>
            <p:nvPr/>
          </p:nvSpPr>
          <p:spPr>
            <a:xfrm>
              <a:off x="4333111" y="371402"/>
              <a:ext cx="925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b="1" dirty="0" smtClean="0">
                  <a:latin typeface="Times New Roman" pitchFamily="18" charset="0"/>
                  <a:cs typeface="Times New Roman" pitchFamily="18" charset="0"/>
                </a:rPr>
                <a:t>0.75 mg/kg </a:t>
              </a:r>
              <a:endParaRPr lang="zh-TW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 rot="16200000">
              <a:off x="2846948" y="2901063"/>
              <a:ext cx="79451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200" b="1" dirty="0" err="1" smtClean="0">
                  <a:latin typeface="Times New Roman" pitchFamily="18" charset="0"/>
                  <a:cs typeface="Times New Roman" pitchFamily="18" charset="0"/>
                </a:rPr>
                <a:t>Vimentin</a:t>
              </a:r>
              <a:endParaRPr lang="en-US" altLang="zh-TW" sz="12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 rot="16200000">
              <a:off x="2989538" y="4821581"/>
              <a:ext cx="5403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200" b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Twist</a:t>
              </a:r>
              <a:endParaRPr lang="en-US" altLang="zh-TW" sz="12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8" name="Picture 2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1677" y="2583088"/>
              <a:ext cx="900000" cy="90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9" name="Picture 3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6161" y="2578198"/>
              <a:ext cx="900000" cy="90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0" name="Picture 5"/>
            <p:cNvPicPr>
              <a:picLocks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7"/>
            <a:stretch/>
          </p:blipFill>
          <p:spPr bwMode="auto">
            <a:xfrm>
              <a:off x="4388647" y="4509772"/>
              <a:ext cx="900000" cy="900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" name="矩形 70"/>
            <p:cNvSpPr/>
            <p:nvPr/>
          </p:nvSpPr>
          <p:spPr>
            <a:xfrm rot="16200000">
              <a:off x="3013642" y="952283"/>
              <a:ext cx="46339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200" b="1" dirty="0" err="1" smtClean="0">
                  <a:latin typeface="Times New Roman" pitchFamily="18" charset="0"/>
                  <a:cs typeface="Times New Roman" pitchFamily="18" charset="0"/>
                </a:rPr>
                <a:t>uPA</a:t>
              </a:r>
              <a:endParaRPr lang="en-US" altLang="zh-TW" sz="12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2" name="圖片 71" descr="upa4.jpg"/>
            <p:cNvPicPr preferRelativeResize="0">
              <a:picLocks/>
            </p:cNvPicPr>
            <p:nvPr/>
          </p:nvPicPr>
          <p:blipFill>
            <a:blip r:embed="rId8" cstate="print"/>
            <a:srcRect t="1275" r="79171" b="76843"/>
            <a:stretch>
              <a:fillRect/>
            </a:stretch>
          </p:blipFill>
          <p:spPr>
            <a:xfrm>
              <a:off x="3421849" y="1620805"/>
              <a:ext cx="900000" cy="900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73" name="矩形 72"/>
            <p:cNvSpPr/>
            <p:nvPr/>
          </p:nvSpPr>
          <p:spPr>
            <a:xfrm rot="16200000">
              <a:off x="2957069" y="1942179"/>
              <a:ext cx="57400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200" b="1" dirty="0" err="1" smtClean="0">
                  <a:latin typeface="Times New Roman" pitchFamily="18" charset="0"/>
                  <a:cs typeface="Times New Roman" pitchFamily="18" charset="0"/>
                </a:rPr>
                <a:t>uPAR</a:t>
              </a:r>
              <a:endParaRPr lang="en-US" altLang="zh-TW" sz="12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4" name="圖片 73" descr="upac5.jpg"/>
            <p:cNvPicPr preferRelativeResize="0">
              <a:picLocks/>
            </p:cNvPicPr>
            <p:nvPr/>
          </p:nvPicPr>
          <p:blipFill>
            <a:blip r:embed="rId9" cstate="print"/>
            <a:srcRect l="46664" t="12050" r="32491" b="67719"/>
            <a:stretch>
              <a:fillRect/>
            </a:stretch>
          </p:blipFill>
          <p:spPr>
            <a:xfrm>
              <a:off x="4385459" y="646561"/>
              <a:ext cx="900000" cy="9072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75" name="Picture 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995" y="1601954"/>
              <a:ext cx="938213" cy="933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6" name="Picture 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3956" y="638849"/>
              <a:ext cx="938213" cy="938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7" name="矩形 76"/>
            <p:cNvSpPr/>
            <p:nvPr/>
          </p:nvSpPr>
          <p:spPr>
            <a:xfrm rot="16200000">
              <a:off x="2972601" y="5790102"/>
              <a:ext cx="61266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200" b="1" dirty="0" smtClean="0">
                  <a:latin typeface="Times New Roman" pitchFamily="18" charset="0"/>
                  <a:cs typeface="Times New Roman" pitchFamily="18" charset="0"/>
                </a:rPr>
                <a:t>VEGF</a:t>
              </a:r>
            </a:p>
          </p:txBody>
        </p:sp>
        <p:pic>
          <p:nvPicPr>
            <p:cNvPr id="78" name="圖片 77" descr="upac1.jpg"/>
            <p:cNvPicPr preferRelativeResize="0">
              <a:picLocks/>
            </p:cNvPicPr>
            <p:nvPr/>
          </p:nvPicPr>
          <p:blipFill>
            <a:blip r:embed="rId12" cstate="print"/>
            <a:srcRect l="5837" t="43356" r="73347" b="35602"/>
            <a:stretch>
              <a:fillRect/>
            </a:stretch>
          </p:blipFill>
          <p:spPr>
            <a:xfrm>
              <a:off x="3423998" y="5470273"/>
              <a:ext cx="900000" cy="900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80" name="物件 33"/>
            <p:cNvPicPr>
              <a:picLocks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700" t="69127" r="36076" b="632"/>
            <a:stretch/>
          </p:blipFill>
          <p:spPr bwMode="auto">
            <a:xfrm>
              <a:off x="4389801" y="5465631"/>
              <a:ext cx="900000" cy="90000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群組 5"/>
            <p:cNvGrpSpPr/>
            <p:nvPr/>
          </p:nvGrpSpPr>
          <p:grpSpPr>
            <a:xfrm>
              <a:off x="3129829" y="3543551"/>
              <a:ext cx="2159730" cy="904890"/>
              <a:chOff x="3124042" y="5459740"/>
              <a:chExt cx="2159730" cy="904890"/>
            </a:xfrm>
          </p:grpSpPr>
          <p:pic>
            <p:nvPicPr>
              <p:cNvPr id="81" name="圖片 80" descr="p65c.JPG"/>
              <p:cNvPicPr>
                <a:picLocks/>
              </p:cNvPicPr>
              <p:nvPr/>
            </p:nvPicPr>
            <p:blipFill>
              <a:blip r:embed="rId14" cstate="print"/>
              <a:srcRect r="65750" b="73751"/>
              <a:stretch>
                <a:fillRect/>
              </a:stretch>
            </p:blipFill>
            <p:spPr>
              <a:xfrm>
                <a:off x="3421914" y="5464630"/>
                <a:ext cx="900000" cy="900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82" name="圖片 81" descr="mmp90.75-1.JPG"/>
              <p:cNvPicPr>
                <a:picLocks/>
              </p:cNvPicPr>
              <p:nvPr/>
            </p:nvPicPr>
            <p:blipFill>
              <a:blip r:embed="rId15" cstate="print"/>
              <a:srcRect l="49213" t="3150" r="16138" b="70601"/>
              <a:stretch>
                <a:fillRect/>
              </a:stretch>
            </p:blipFill>
            <p:spPr>
              <a:xfrm>
                <a:off x="4383772" y="5459740"/>
                <a:ext cx="900000" cy="900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83" name="矩形 82"/>
              <p:cNvSpPr/>
              <p:nvPr/>
            </p:nvSpPr>
            <p:spPr>
              <a:xfrm rot="16200000">
                <a:off x="2935369" y="5790407"/>
                <a:ext cx="65434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1200" b="1" dirty="0" smtClean="0">
                    <a:latin typeface="Times New Roman" pitchFamily="18" charset="0"/>
                    <a:cs typeface="Times New Roman" pitchFamily="18" charset="0"/>
                  </a:rPr>
                  <a:t>COX-2</a:t>
                </a:r>
              </a:p>
            </p:txBody>
          </p:sp>
        </p:grpSp>
        <p:pic>
          <p:nvPicPr>
            <p:cNvPr id="84" name="圖片 83" descr="upar4.jpg"/>
            <p:cNvPicPr preferRelativeResize="0">
              <a:picLocks/>
            </p:cNvPicPr>
            <p:nvPr/>
          </p:nvPicPr>
          <p:blipFill>
            <a:blip r:embed="rId16" cstate="print"/>
            <a:srcRect l="75014" t="28959" r="4140" b="50000"/>
            <a:stretch>
              <a:fillRect/>
            </a:stretch>
          </p:blipFill>
          <p:spPr>
            <a:xfrm>
              <a:off x="3425155" y="6437018"/>
              <a:ext cx="900000" cy="900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85" name="圖片 84" descr="uparc3.jpg"/>
            <p:cNvPicPr preferRelativeResize="0">
              <a:picLocks/>
            </p:cNvPicPr>
            <p:nvPr/>
          </p:nvPicPr>
          <p:blipFill>
            <a:blip r:embed="rId17" cstate="print"/>
            <a:srcRect l="59172" t="2382" r="19982" b="76577"/>
            <a:stretch>
              <a:fillRect/>
            </a:stretch>
          </p:blipFill>
          <p:spPr>
            <a:xfrm>
              <a:off x="4390880" y="6432754"/>
              <a:ext cx="900000" cy="900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86" name="矩形 85"/>
            <p:cNvSpPr/>
            <p:nvPr/>
          </p:nvSpPr>
          <p:spPr>
            <a:xfrm rot="16200000">
              <a:off x="2871716" y="6753408"/>
              <a:ext cx="77982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200" b="1" dirty="0"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US" altLang="zh-TW" sz="1200" b="1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altLang="zh-TW" sz="1200" b="1" dirty="0" err="1" smtClean="0">
                  <a:latin typeface="Times New Roman" pitchFamily="18" charset="0"/>
                  <a:cs typeface="Times New Roman" pitchFamily="18" charset="0"/>
                </a:rPr>
                <a:t>mTOR</a:t>
              </a:r>
              <a:endParaRPr lang="en-US" altLang="zh-TW" sz="12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105172" y="89159"/>
              <a:ext cx="313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b="1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zh-TW" altLang="en-US" dirty="0"/>
            </a:p>
          </p:txBody>
        </p:sp>
      </p:grpSp>
      <p:pic>
        <p:nvPicPr>
          <p:cNvPr id="124" name="Picture 2" descr="C:\Users\Chun\Desktop\2012.0203\mmp-2.tif"/>
          <p:cNvPicPr>
            <a:picLocks noChangeArrowheads="1"/>
          </p:cNvPicPr>
          <p:nvPr/>
        </p:nvPicPr>
        <p:blipFill rotWithShape="1"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-40000"/>
                    </a14:imgEffect>
                    <a14:imgEffect>
                      <a14:brightnessContrast bright="40000" contrast="93000"/>
                    </a14:imgEffect>
                  </a14:imgLayer>
                </a14:imgProps>
              </a:ext>
            </a:extLst>
          </a:blip>
          <a:srcRect l="35437" t="64619" r="35032" b="28388"/>
          <a:stretch/>
        </p:blipFill>
        <p:spPr bwMode="auto">
          <a:xfrm>
            <a:off x="722250" y="1219461"/>
            <a:ext cx="1944000" cy="216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</p:pic>
      <p:pic>
        <p:nvPicPr>
          <p:cNvPr id="125" name="Picture 2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52" y="946180"/>
            <a:ext cx="1944000" cy="21600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6" name="文字方塊 125"/>
          <p:cNvSpPr txBox="1"/>
          <p:nvPr/>
        </p:nvSpPr>
        <p:spPr>
          <a:xfrm>
            <a:off x="804083" y="622842"/>
            <a:ext cx="7806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ontrol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文字方塊 126"/>
          <p:cNvSpPr txBox="1"/>
          <p:nvPr/>
        </p:nvSpPr>
        <p:spPr>
          <a:xfrm>
            <a:off x="1714839" y="621573"/>
            <a:ext cx="1030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0.75 mg/kg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8" name="直線接點 127"/>
          <p:cNvCxnSpPr/>
          <p:nvPr/>
        </p:nvCxnSpPr>
        <p:spPr>
          <a:xfrm>
            <a:off x="709545" y="889567"/>
            <a:ext cx="936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接點 128"/>
          <p:cNvCxnSpPr/>
          <p:nvPr/>
        </p:nvCxnSpPr>
        <p:spPr>
          <a:xfrm>
            <a:off x="1723870" y="889567"/>
            <a:ext cx="936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矩形 129"/>
          <p:cNvSpPr/>
          <p:nvPr/>
        </p:nvSpPr>
        <p:spPr>
          <a:xfrm>
            <a:off x="44624" y="934971"/>
            <a:ext cx="6992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MMP-2</a:t>
            </a:r>
          </a:p>
        </p:txBody>
      </p:sp>
      <p:sp>
        <p:nvSpPr>
          <p:cNvPr id="131" name="矩形 130"/>
          <p:cNvSpPr/>
          <p:nvPr/>
        </p:nvSpPr>
        <p:spPr>
          <a:xfrm>
            <a:off x="45545" y="1198657"/>
            <a:ext cx="6992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MMP-9</a:t>
            </a:r>
          </a:p>
        </p:txBody>
      </p:sp>
      <p:sp>
        <p:nvSpPr>
          <p:cNvPr id="123" name="矩形 122"/>
          <p:cNvSpPr/>
          <p:nvPr/>
        </p:nvSpPr>
        <p:spPr>
          <a:xfrm>
            <a:off x="116632" y="323528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zh-TW" altLang="en-US" sz="2000" dirty="0"/>
          </a:p>
        </p:txBody>
      </p:sp>
      <p:grpSp>
        <p:nvGrpSpPr>
          <p:cNvPr id="31" name="群組 30"/>
          <p:cNvGrpSpPr/>
          <p:nvPr/>
        </p:nvGrpSpPr>
        <p:grpSpPr>
          <a:xfrm>
            <a:off x="448892" y="6300645"/>
            <a:ext cx="1153326" cy="1105495"/>
            <a:chOff x="2064848" y="5975408"/>
            <a:chExt cx="1153326" cy="1105495"/>
          </a:xfrm>
        </p:grpSpPr>
        <p:pic>
          <p:nvPicPr>
            <p:cNvPr id="1028" name="Picture 4"/>
            <p:cNvPicPr preferRelativeResize="0">
              <a:picLocks noChangeArrowheads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26" t="45754" r="6907" b="3654"/>
            <a:stretch/>
          </p:blipFill>
          <p:spPr bwMode="auto">
            <a:xfrm>
              <a:off x="2364120" y="5975408"/>
              <a:ext cx="854054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Rectangle 3"/>
            <p:cNvSpPr>
              <a:spLocks noChangeArrowheads="1"/>
            </p:cNvSpPr>
            <p:nvPr/>
          </p:nvSpPr>
          <p:spPr bwMode="auto">
            <a:xfrm>
              <a:off x="2190270" y="6850071"/>
              <a:ext cx="26511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>
                  <a:latin typeface="Times New Roman" pitchFamily="18" charset="0"/>
                </a:rPr>
                <a:t>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33" name="Rectangle 3"/>
            <p:cNvSpPr>
              <a:spLocks noChangeArrowheads="1"/>
            </p:cNvSpPr>
            <p:nvPr/>
          </p:nvSpPr>
          <p:spPr bwMode="auto">
            <a:xfrm>
              <a:off x="2142840" y="6562903"/>
              <a:ext cx="32858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 smtClean="0">
                  <a:latin typeface="Times New Roman" pitchFamily="18" charset="0"/>
                </a:rPr>
                <a:t>50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34" name="Rectangle 3"/>
            <p:cNvSpPr>
              <a:spLocks noChangeArrowheads="1"/>
            </p:cNvSpPr>
            <p:nvPr/>
          </p:nvSpPr>
          <p:spPr bwMode="auto">
            <a:xfrm>
              <a:off x="2085644" y="6245046"/>
              <a:ext cx="37705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 smtClean="0">
                  <a:latin typeface="Times New Roman" pitchFamily="18" charset="0"/>
                </a:rPr>
                <a:t>100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35" name="Text Box 41"/>
            <p:cNvSpPr txBox="1">
              <a:spLocks noChangeArrowheads="1"/>
            </p:cNvSpPr>
            <p:nvPr/>
          </p:nvSpPr>
          <p:spPr bwMode="auto">
            <a:xfrm>
              <a:off x="2064848" y="5976197"/>
              <a:ext cx="420874" cy="230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900" b="1" dirty="0" smtClean="0">
                  <a:solidFill>
                    <a:srgbClr val="000000"/>
                  </a:solidFill>
                  <a:latin typeface="Times New Roman" pitchFamily="18" charset="0"/>
                </a:rPr>
                <a:t>(%)</a:t>
              </a:r>
              <a:endParaRPr lang="en-US" altLang="zh-TW" sz="900" b="1" dirty="0"/>
            </a:p>
          </p:txBody>
        </p:sp>
        <p:sp>
          <p:nvSpPr>
            <p:cNvPr id="36" name="Text Box 42"/>
            <p:cNvSpPr txBox="1">
              <a:spLocks noChangeArrowheads="1"/>
            </p:cNvSpPr>
            <p:nvPr/>
          </p:nvSpPr>
          <p:spPr bwMode="auto">
            <a:xfrm>
              <a:off x="2481455" y="6036251"/>
              <a:ext cx="720080" cy="246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1000" b="1" dirty="0" err="1" smtClean="0">
                  <a:latin typeface="Times New Roman" pitchFamily="18" charset="0"/>
                  <a:cs typeface="Times New Roman" pitchFamily="18" charset="0"/>
                </a:rPr>
                <a:t>Vimentin</a:t>
              </a:r>
              <a:endParaRPr lang="en-US" altLang="zh-TW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4" name="文字方塊 7"/>
            <p:cNvSpPr txBox="1">
              <a:spLocks noChangeArrowheads="1"/>
            </p:cNvSpPr>
            <p:nvPr/>
          </p:nvSpPr>
          <p:spPr bwMode="auto">
            <a:xfrm>
              <a:off x="2761599" y="6394739"/>
              <a:ext cx="403325" cy="246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000" dirty="0" smtClean="0">
                  <a:latin typeface="Symbol" pitchFamily="18" charset="2"/>
                  <a:cs typeface="Times New Roman" pitchFamily="18" charset="0"/>
                </a:rPr>
                <a:t>**</a:t>
              </a:r>
              <a:endParaRPr kumimoji="0" lang="zh-TW" altLang="en-US" sz="1000" dirty="0">
                <a:latin typeface="Symbol" pitchFamily="18" charset="2"/>
                <a:cs typeface="Times New Roman" pitchFamily="18" charset="0"/>
              </a:endParaRPr>
            </a:p>
          </p:txBody>
        </p:sp>
      </p:grpSp>
      <p:grpSp>
        <p:nvGrpSpPr>
          <p:cNvPr id="38" name="群組 37"/>
          <p:cNvGrpSpPr/>
          <p:nvPr/>
        </p:nvGrpSpPr>
        <p:grpSpPr>
          <a:xfrm>
            <a:off x="458652" y="5277163"/>
            <a:ext cx="1137125" cy="1091210"/>
            <a:chOff x="-28069" y="6002675"/>
            <a:chExt cx="1137125" cy="1091210"/>
          </a:xfrm>
        </p:grpSpPr>
        <p:pic>
          <p:nvPicPr>
            <p:cNvPr id="1026" name="Picture 2"/>
            <p:cNvPicPr preferRelativeResize="0">
              <a:picLocks noChangeArrowheads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79" t="19019" r="6849" b="6588"/>
            <a:stretch/>
          </p:blipFill>
          <p:spPr bwMode="auto">
            <a:xfrm>
              <a:off x="276129" y="6005019"/>
              <a:ext cx="828000" cy="10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3" name="Text Box 42"/>
            <p:cNvSpPr txBox="1">
              <a:spLocks noChangeArrowheads="1"/>
            </p:cNvSpPr>
            <p:nvPr/>
          </p:nvSpPr>
          <p:spPr bwMode="auto">
            <a:xfrm>
              <a:off x="623494" y="6066433"/>
              <a:ext cx="485562" cy="246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1000" b="1" dirty="0" err="1" smtClean="0">
                  <a:solidFill>
                    <a:srgbClr val="000000"/>
                  </a:solidFill>
                  <a:latin typeface="Times New Roman" pitchFamily="18" charset="0"/>
                </a:rPr>
                <a:t>uPA</a:t>
              </a:r>
              <a:endParaRPr lang="en-US" altLang="zh-TW" sz="1000" b="1" dirty="0"/>
            </a:p>
          </p:txBody>
        </p:sp>
        <p:sp>
          <p:nvSpPr>
            <p:cNvPr id="147" name="文字方塊 7"/>
            <p:cNvSpPr txBox="1">
              <a:spLocks noChangeArrowheads="1"/>
            </p:cNvSpPr>
            <p:nvPr/>
          </p:nvSpPr>
          <p:spPr bwMode="auto">
            <a:xfrm>
              <a:off x="660006" y="6345879"/>
              <a:ext cx="403325" cy="246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000" dirty="0" smtClean="0">
                  <a:latin typeface="Symbol" pitchFamily="18" charset="2"/>
                  <a:cs typeface="Times New Roman" pitchFamily="18" charset="0"/>
                </a:rPr>
                <a:t>**</a:t>
              </a:r>
              <a:endParaRPr kumimoji="0" lang="zh-TW" altLang="en-US" sz="1000" dirty="0">
                <a:latin typeface="Symbol" pitchFamily="18" charset="2"/>
                <a:cs typeface="Times New Roman" pitchFamily="18" charset="0"/>
              </a:endParaRPr>
            </a:p>
          </p:txBody>
        </p:sp>
        <p:sp>
          <p:nvSpPr>
            <p:cNvPr id="156" name="Rectangle 3"/>
            <p:cNvSpPr>
              <a:spLocks noChangeArrowheads="1"/>
            </p:cNvSpPr>
            <p:nvPr/>
          </p:nvSpPr>
          <p:spPr bwMode="auto">
            <a:xfrm>
              <a:off x="98856" y="6863053"/>
              <a:ext cx="26511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>
                  <a:latin typeface="Times New Roman" pitchFamily="18" charset="0"/>
                </a:rPr>
                <a:t>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57" name="Rectangle 3"/>
            <p:cNvSpPr>
              <a:spLocks noChangeArrowheads="1"/>
            </p:cNvSpPr>
            <p:nvPr/>
          </p:nvSpPr>
          <p:spPr bwMode="auto">
            <a:xfrm>
              <a:off x="51426" y="6559331"/>
              <a:ext cx="32858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 smtClean="0">
                  <a:latin typeface="Times New Roman" pitchFamily="18" charset="0"/>
                </a:rPr>
                <a:t>50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58" name="Rectangle 3"/>
            <p:cNvSpPr>
              <a:spLocks noChangeArrowheads="1"/>
            </p:cNvSpPr>
            <p:nvPr/>
          </p:nvSpPr>
          <p:spPr bwMode="auto">
            <a:xfrm>
              <a:off x="-11506" y="6221257"/>
              <a:ext cx="37705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 smtClean="0">
                  <a:latin typeface="Times New Roman" pitchFamily="18" charset="0"/>
                </a:rPr>
                <a:t>100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59" name="Text Box 41"/>
            <p:cNvSpPr txBox="1">
              <a:spLocks noChangeArrowheads="1"/>
            </p:cNvSpPr>
            <p:nvPr/>
          </p:nvSpPr>
          <p:spPr bwMode="auto">
            <a:xfrm>
              <a:off x="-28069" y="6002675"/>
              <a:ext cx="420874" cy="230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900" b="1" dirty="0" smtClean="0">
                  <a:solidFill>
                    <a:srgbClr val="000000"/>
                  </a:solidFill>
                  <a:latin typeface="Times New Roman" pitchFamily="18" charset="0"/>
                </a:rPr>
                <a:t>(%)</a:t>
              </a:r>
              <a:endParaRPr lang="en-US" altLang="zh-TW" sz="900" b="1" dirty="0"/>
            </a:p>
          </p:txBody>
        </p:sp>
      </p:grpSp>
      <p:grpSp>
        <p:nvGrpSpPr>
          <p:cNvPr id="37" name="群組 36"/>
          <p:cNvGrpSpPr/>
          <p:nvPr/>
        </p:nvGrpSpPr>
        <p:grpSpPr>
          <a:xfrm>
            <a:off x="1667738" y="5262496"/>
            <a:ext cx="1120341" cy="1100333"/>
            <a:chOff x="1035410" y="5985110"/>
            <a:chExt cx="1120341" cy="1100333"/>
          </a:xfrm>
        </p:grpSpPr>
        <p:pic>
          <p:nvPicPr>
            <p:cNvPr id="1027" name="Picture 3"/>
            <p:cNvPicPr preferRelativeResize="0">
              <a:picLocks noChangeArrowheads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76" t="20167" r="10193" b="6213"/>
            <a:stretch/>
          </p:blipFill>
          <p:spPr bwMode="auto">
            <a:xfrm>
              <a:off x="1352090" y="6007959"/>
              <a:ext cx="774000" cy="10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5" name="Text Box 42"/>
            <p:cNvSpPr txBox="1">
              <a:spLocks noChangeArrowheads="1"/>
            </p:cNvSpPr>
            <p:nvPr/>
          </p:nvSpPr>
          <p:spPr bwMode="auto">
            <a:xfrm>
              <a:off x="1604049" y="6044739"/>
              <a:ext cx="551702" cy="246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1000" b="1" dirty="0" err="1" smtClean="0">
                  <a:solidFill>
                    <a:srgbClr val="000000"/>
                  </a:solidFill>
                  <a:latin typeface="Times New Roman" pitchFamily="18" charset="0"/>
                </a:rPr>
                <a:t>uPAR</a:t>
              </a:r>
              <a:endParaRPr lang="en-US" altLang="zh-TW" sz="1000" b="1" dirty="0"/>
            </a:p>
          </p:txBody>
        </p:sp>
        <p:sp>
          <p:nvSpPr>
            <p:cNvPr id="151" name="文字方塊 7"/>
            <p:cNvSpPr txBox="1">
              <a:spLocks noChangeArrowheads="1"/>
            </p:cNvSpPr>
            <p:nvPr/>
          </p:nvSpPr>
          <p:spPr bwMode="auto">
            <a:xfrm>
              <a:off x="1726139" y="6314382"/>
              <a:ext cx="403325" cy="246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000" dirty="0" smtClean="0">
                  <a:latin typeface="Symbol" pitchFamily="18" charset="2"/>
                  <a:cs typeface="Times New Roman" pitchFamily="18" charset="0"/>
                </a:rPr>
                <a:t>**</a:t>
              </a:r>
              <a:endParaRPr kumimoji="0" lang="zh-TW" altLang="en-US" sz="1000" dirty="0">
                <a:latin typeface="Symbol" pitchFamily="18" charset="2"/>
                <a:cs typeface="Times New Roman" pitchFamily="18" charset="0"/>
              </a:endParaRPr>
            </a:p>
          </p:txBody>
        </p:sp>
        <p:sp>
          <p:nvSpPr>
            <p:cNvPr id="160" name="Rectangle 3"/>
            <p:cNvSpPr>
              <a:spLocks noChangeArrowheads="1"/>
            </p:cNvSpPr>
            <p:nvPr/>
          </p:nvSpPr>
          <p:spPr bwMode="auto">
            <a:xfrm>
              <a:off x="1166568" y="6854611"/>
              <a:ext cx="26511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>
                  <a:latin typeface="Times New Roman" pitchFamily="18" charset="0"/>
                </a:rPr>
                <a:t>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61" name="Rectangle 3"/>
            <p:cNvSpPr>
              <a:spLocks noChangeArrowheads="1"/>
            </p:cNvSpPr>
            <p:nvPr/>
          </p:nvSpPr>
          <p:spPr bwMode="auto">
            <a:xfrm>
              <a:off x="1114905" y="6545999"/>
              <a:ext cx="32858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 smtClean="0">
                  <a:latin typeface="Times New Roman" pitchFamily="18" charset="0"/>
                </a:rPr>
                <a:t>50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62" name="Rectangle 3"/>
            <p:cNvSpPr>
              <a:spLocks noChangeArrowheads="1"/>
            </p:cNvSpPr>
            <p:nvPr/>
          </p:nvSpPr>
          <p:spPr bwMode="auto">
            <a:xfrm>
              <a:off x="1056206" y="6210844"/>
              <a:ext cx="37705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 smtClean="0">
                  <a:latin typeface="Times New Roman" pitchFamily="18" charset="0"/>
                </a:rPr>
                <a:t>100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63" name="Text Box 41"/>
            <p:cNvSpPr txBox="1">
              <a:spLocks noChangeArrowheads="1"/>
            </p:cNvSpPr>
            <p:nvPr/>
          </p:nvSpPr>
          <p:spPr bwMode="auto">
            <a:xfrm>
              <a:off x="1035410" y="5985110"/>
              <a:ext cx="420874" cy="230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900" b="1" dirty="0" smtClean="0">
                  <a:solidFill>
                    <a:srgbClr val="000000"/>
                  </a:solidFill>
                  <a:latin typeface="Times New Roman" pitchFamily="18" charset="0"/>
                </a:rPr>
                <a:t>(%)</a:t>
              </a:r>
              <a:endParaRPr lang="en-US" altLang="zh-TW" sz="900" b="1" dirty="0"/>
            </a:p>
          </p:txBody>
        </p:sp>
      </p:grpSp>
      <p:grpSp>
        <p:nvGrpSpPr>
          <p:cNvPr id="30" name="群組 29"/>
          <p:cNvGrpSpPr/>
          <p:nvPr/>
        </p:nvGrpSpPr>
        <p:grpSpPr>
          <a:xfrm>
            <a:off x="44624" y="3106536"/>
            <a:ext cx="2664074" cy="2163708"/>
            <a:chOff x="83744" y="3754138"/>
            <a:chExt cx="2664074" cy="2163708"/>
          </a:xfrm>
        </p:grpSpPr>
        <p:sp>
          <p:nvSpPr>
            <p:cNvPr id="79" name="矩形 78"/>
            <p:cNvSpPr/>
            <p:nvPr/>
          </p:nvSpPr>
          <p:spPr>
            <a:xfrm>
              <a:off x="293163" y="3754138"/>
              <a:ext cx="2985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000" b="1" dirty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zh-TW" altLang="en-US" sz="2000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90234" y="5262740"/>
              <a:ext cx="73129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100" b="1" dirty="0" err="1" smtClean="0">
                  <a:latin typeface="Times New Roman" pitchFamily="18" charset="0"/>
                  <a:cs typeface="Times New Roman" pitchFamily="18" charset="0"/>
                </a:rPr>
                <a:t>Occludin</a:t>
              </a:r>
              <a:endParaRPr lang="en-US" altLang="zh-TW" sz="11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8" name="群組 7"/>
            <p:cNvGrpSpPr/>
            <p:nvPr/>
          </p:nvGrpSpPr>
          <p:grpSpPr>
            <a:xfrm>
              <a:off x="83744" y="4706909"/>
              <a:ext cx="2661745" cy="305602"/>
              <a:chOff x="83744" y="1591919"/>
              <a:chExt cx="2661745" cy="30560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83744" y="1591919"/>
                <a:ext cx="747320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1100" b="1" dirty="0" err="1" smtClean="0">
                    <a:latin typeface="Times New Roman" pitchFamily="18" charset="0"/>
                    <a:cs typeface="Times New Roman" pitchFamily="18" charset="0"/>
                  </a:rPr>
                  <a:t>Vimentin</a:t>
                </a:r>
                <a:endParaRPr lang="en-US" altLang="zh-TW" sz="1100" b="1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13" name="圖片 12" descr="圖片3.tif"/>
              <p:cNvPicPr>
                <a:picLocks/>
              </p:cNvPicPr>
              <p:nvPr/>
            </p:nvPicPr>
            <p:blipFill rotWithShape="1">
              <a:blip r:embed="rId24" cstate="print">
                <a:extLst>
                  <a:ext uri="{BEBA8EAE-BF5A-486C-A8C5-ECC9F3942E4B}">
                    <a14:imgProps xmlns:a14="http://schemas.microsoft.com/office/drawing/2010/main">
                      <a14:imgLayer r:embed="rId25">
                        <a14:imgEffect>
                          <a14:sharpenSoften amount="-80000"/>
                        </a14:imgEffect>
                        <a14:imgEffect>
                          <a14:brightnessContrast bright="44000" contrast="66000"/>
                        </a14:imgEffect>
                      </a14:imgLayer>
                    </a14:imgProps>
                  </a:ext>
                </a:extLst>
              </a:blip>
              <a:srcRect l="1986" t="6949" r="1926" b="5461"/>
              <a:stretch/>
            </p:blipFill>
            <p:spPr>
              <a:xfrm>
                <a:off x="801489" y="1681521"/>
                <a:ext cx="1944000" cy="216000"/>
              </a:xfrm>
              <a:prstGeom prst="rect">
                <a:avLst/>
              </a:prstGeom>
              <a:ln w="15875">
                <a:solidFill>
                  <a:schemeClr val="tx1"/>
                </a:solidFill>
              </a:ln>
            </p:spPr>
          </p:pic>
        </p:grpSp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231396" y="5539497"/>
              <a:ext cx="685649" cy="28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1450" tIns="40724" rIns="81450" bIns="40724" numCol="1" anchor="t" anchorCtr="0" compatLnSpc="1">
              <a:prstTxWarp prst="textNoShape">
                <a:avLst/>
              </a:prstTxWarp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l-GR" altLang="zh-TW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新細明體" pitchFamily="18" charset="-120"/>
                  <a:cs typeface="Times New Roman" pitchFamily="18" charset="0"/>
                </a:rPr>
                <a:t>β</a:t>
              </a:r>
              <a:r>
                <a:rPr kumimoji="1" lang="en-US" altLang="zh-TW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新細明體" pitchFamily="18" charset="-120"/>
                  <a:cs typeface="Times New Roman" pitchFamily="18" charset="0"/>
                </a:rPr>
                <a:t>-</a:t>
              </a:r>
              <a:r>
                <a:rPr kumimoji="1" lang="en-US" altLang="zh-TW" sz="11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新細明體" pitchFamily="18" charset="-120"/>
                  <a:cs typeface="Times New Roman" pitchFamily="18" charset="0"/>
                </a:rPr>
                <a:t>actin</a:t>
              </a:r>
              <a:r>
                <a:rPr kumimoji="1" lang="en-US" altLang="zh-TW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新細明體" pitchFamily="18" charset="-120"/>
                  <a:cs typeface="Times New Roman" pitchFamily="18" charset="0"/>
                </a:rPr>
                <a:t> </a:t>
              </a:r>
              <a:endParaRPr kumimoji="1" lang="zh-TW" altLang="zh-TW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新細明體" pitchFamily="18" charset="-120"/>
                <a:cs typeface="Times New Roman" pitchFamily="18" charset="0"/>
              </a:endParaRPr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897620" y="3928096"/>
              <a:ext cx="692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b="1" dirty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altLang="zh-TW" sz="1200" b="1" dirty="0" smtClean="0">
                  <a:latin typeface="Times New Roman" pitchFamily="18" charset="0"/>
                  <a:cs typeface="Times New Roman" pitchFamily="18" charset="0"/>
                </a:rPr>
                <a:t>ontrol</a:t>
              </a:r>
              <a:endParaRPr lang="zh-TW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1810308" y="3923348"/>
              <a:ext cx="896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b="1" dirty="0" smtClean="0">
                  <a:latin typeface="Times New Roman" pitchFamily="18" charset="0"/>
                  <a:cs typeface="Times New Roman" pitchFamily="18" charset="0"/>
                </a:rPr>
                <a:t>0.75 mg/kg</a:t>
              </a:r>
              <a:endParaRPr lang="zh-TW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直線接點 17"/>
            <p:cNvCxnSpPr/>
            <p:nvPr/>
          </p:nvCxnSpPr>
          <p:spPr>
            <a:xfrm>
              <a:off x="794273" y="4182642"/>
              <a:ext cx="936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接點 18"/>
            <p:cNvCxnSpPr/>
            <p:nvPr/>
          </p:nvCxnSpPr>
          <p:spPr>
            <a:xfrm>
              <a:off x="1803377" y="4186617"/>
              <a:ext cx="936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7"/>
            <p:cNvPicPr>
              <a:picLocks noChangeArrowheads="1"/>
            </p:cNvPicPr>
            <p:nvPr/>
          </p:nvPicPr>
          <p:blipFill>
            <a:blip r:embed="rId26" cstate="print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sharpenSoften amount="-86000"/>
                      </a14:imgEffect>
                      <a14:imgEffect>
                        <a14:brightnessContrast bright="18000"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489" y="5353996"/>
              <a:ext cx="1944000" cy="216000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矩形 40"/>
            <p:cNvSpPr/>
            <p:nvPr/>
          </p:nvSpPr>
          <p:spPr>
            <a:xfrm>
              <a:off x="371828" y="4147977"/>
              <a:ext cx="452368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100" b="1" dirty="0" err="1" smtClean="0">
                  <a:latin typeface="Times New Roman" pitchFamily="18" charset="0"/>
                  <a:cs typeface="Times New Roman" pitchFamily="18" charset="0"/>
                </a:rPr>
                <a:t>uPA</a:t>
              </a:r>
              <a:endParaRPr lang="en-US" altLang="zh-TW" sz="11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76129" y="4443652"/>
              <a:ext cx="55496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100" b="1" dirty="0" err="1" smtClean="0">
                  <a:latin typeface="Times New Roman" pitchFamily="18" charset="0"/>
                  <a:cs typeface="Times New Roman" pitchFamily="18" charset="0"/>
                </a:rPr>
                <a:t>uPAR</a:t>
              </a:r>
              <a:endParaRPr lang="en-US" altLang="zh-TW" sz="11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43" name="圖片 42" descr="圖片2.tif"/>
            <p:cNvPicPr preferRelativeResize="0">
              <a:picLocks/>
            </p:cNvPicPr>
            <p:nvPr/>
          </p:nvPicPr>
          <p:blipFill>
            <a:blip r:embed="rId28" cstate="print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rightnessContrast bright="15000" contrast="18000"/>
                      </a14:imgEffect>
                    </a14:imgLayer>
                  </a14:imgProps>
                </a:ext>
              </a:extLst>
            </a:blip>
            <a:srcRect l="17504" t="35389" r="14254" b="58991"/>
            <a:stretch>
              <a:fillRect/>
            </a:stretch>
          </p:blipFill>
          <p:spPr>
            <a:xfrm>
              <a:off x="799005" y="4248532"/>
              <a:ext cx="1944000" cy="216000"/>
            </a:xfrm>
            <a:prstGeom prst="rect">
              <a:avLst/>
            </a:prstGeom>
            <a:ln w="15875">
              <a:solidFill>
                <a:schemeClr val="tx1"/>
              </a:solidFill>
            </a:ln>
          </p:spPr>
        </p:pic>
        <p:pic>
          <p:nvPicPr>
            <p:cNvPr id="44" name="圖片 43" descr="圖片2.tif"/>
            <p:cNvPicPr preferRelativeResize="0">
              <a:picLocks/>
            </p:cNvPicPr>
            <p:nvPr/>
          </p:nvPicPr>
          <p:blipFill>
            <a:blip r:embed="rId30" cstate="print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sharpenSoften amount="-69000"/>
                      </a14:imgEffect>
                      <a14:imgEffect>
                        <a14:brightnessContrast bright="-32000" contrast="91000"/>
                      </a14:imgEffect>
                    </a14:imgLayer>
                  </a14:imgProps>
                </a:ext>
              </a:extLst>
            </a:blip>
            <a:srcRect l="17504" t="41009" r="14254" b="55619"/>
            <a:stretch>
              <a:fillRect/>
            </a:stretch>
          </p:blipFill>
          <p:spPr>
            <a:xfrm>
              <a:off x="799005" y="4523795"/>
              <a:ext cx="1944000" cy="216000"/>
            </a:xfrm>
            <a:prstGeom prst="rect">
              <a:avLst/>
            </a:prstGeom>
            <a:ln w="15875">
              <a:solidFill>
                <a:schemeClr val="tx1"/>
              </a:solidFill>
            </a:ln>
          </p:spPr>
        </p:pic>
        <p:pic>
          <p:nvPicPr>
            <p:cNvPr id="56" name="圖片 55" descr="ANIMAL-1.tif"/>
            <p:cNvPicPr>
              <a:picLocks/>
            </p:cNvPicPr>
            <p:nvPr/>
          </p:nvPicPr>
          <p:blipFill>
            <a:blip r:embed="rId31" cstate="print"/>
            <a:srcRect l="29525" t="65356" r="35825" b="28738"/>
            <a:stretch>
              <a:fillRect/>
            </a:stretch>
          </p:blipFill>
          <p:spPr>
            <a:xfrm>
              <a:off x="796454" y="5072518"/>
              <a:ext cx="1944000" cy="216000"/>
            </a:xfrm>
            <a:prstGeom prst="rect">
              <a:avLst/>
            </a:prstGeom>
            <a:ln w="15875">
              <a:solidFill>
                <a:schemeClr val="tx1"/>
              </a:solidFill>
            </a:ln>
          </p:spPr>
        </p:pic>
        <p:sp>
          <p:nvSpPr>
            <p:cNvPr id="57" name="矩形 56"/>
            <p:cNvSpPr/>
            <p:nvPr/>
          </p:nvSpPr>
          <p:spPr>
            <a:xfrm>
              <a:off x="201807" y="4999158"/>
              <a:ext cx="61587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100" b="1" dirty="0" smtClean="0">
                  <a:latin typeface="Times New Roman" pitchFamily="18" charset="0"/>
                  <a:cs typeface="Times New Roman" pitchFamily="18" charset="0"/>
                </a:rPr>
                <a:t>COX-2</a:t>
              </a:r>
            </a:p>
          </p:txBody>
        </p:sp>
        <p:sp>
          <p:nvSpPr>
            <p:cNvPr id="149" name="文字方塊 3"/>
            <p:cNvSpPr txBox="1">
              <a:spLocks noChangeArrowheads="1"/>
            </p:cNvSpPr>
            <p:nvPr/>
          </p:nvSpPr>
          <p:spPr bwMode="auto">
            <a:xfrm>
              <a:off x="145397" y="5671600"/>
              <a:ext cx="886939" cy="246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zh-TW" sz="1000" b="1" dirty="0">
                  <a:latin typeface="Times New Roman" pitchFamily="18" charset="0"/>
                </a:rPr>
                <a:t>(43 </a:t>
              </a:r>
              <a:r>
                <a:rPr kumimoji="0" lang="en-US" altLang="zh-TW" sz="1000" b="1" dirty="0" err="1">
                  <a:latin typeface="Times New Roman" pitchFamily="18" charset="0"/>
                </a:rPr>
                <a:t>KDa</a:t>
              </a:r>
              <a:r>
                <a:rPr kumimoji="0" lang="en-US" altLang="zh-TW" sz="1000" b="1" dirty="0">
                  <a:latin typeface="Times New Roman" pitchFamily="18" charset="0"/>
                </a:rPr>
                <a:t>)</a:t>
              </a:r>
            </a:p>
          </p:txBody>
        </p:sp>
        <p:pic>
          <p:nvPicPr>
            <p:cNvPr id="144" name="Picture 2"/>
            <p:cNvPicPr>
              <a:picLocks noChangeArrowheads="1"/>
            </p:cNvPicPr>
            <p:nvPr/>
          </p:nvPicPr>
          <p:blipFill>
            <a:blip r:embed="rId32" cstate="print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818" y="5640997"/>
              <a:ext cx="1944000" cy="216000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</p:grpSp>
      <p:grpSp>
        <p:nvGrpSpPr>
          <p:cNvPr id="23" name="群組 22"/>
          <p:cNvGrpSpPr/>
          <p:nvPr/>
        </p:nvGrpSpPr>
        <p:grpSpPr>
          <a:xfrm>
            <a:off x="5523676" y="827584"/>
            <a:ext cx="1467369" cy="7007613"/>
            <a:chOff x="5634038" y="1144188"/>
            <a:chExt cx="1467369" cy="7007613"/>
          </a:xfrm>
        </p:grpSpPr>
        <p:grpSp>
          <p:nvGrpSpPr>
            <p:cNvPr id="22" name="群組 21"/>
            <p:cNvGrpSpPr/>
            <p:nvPr/>
          </p:nvGrpSpPr>
          <p:grpSpPr>
            <a:xfrm>
              <a:off x="5661248" y="6950890"/>
              <a:ext cx="1440159" cy="1200911"/>
              <a:chOff x="5661248" y="6993220"/>
              <a:chExt cx="1440159" cy="1200911"/>
            </a:xfrm>
          </p:grpSpPr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 rotWithShape="1"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487" t="19598" r="11088" b="6800"/>
              <a:stretch/>
            </p:blipFill>
            <p:spPr bwMode="auto">
              <a:xfrm>
                <a:off x="5962533" y="6994109"/>
                <a:ext cx="795101" cy="9908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77" name="Text Box 42"/>
              <p:cNvSpPr txBox="1">
                <a:spLocks noChangeArrowheads="1"/>
              </p:cNvSpPr>
              <p:nvPr/>
            </p:nvSpPr>
            <p:spPr bwMode="auto">
              <a:xfrm>
                <a:off x="6071860" y="7027929"/>
                <a:ext cx="713151" cy="246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1000" b="1" dirty="0">
                    <a:solidFill>
                      <a:srgbClr val="000000"/>
                    </a:solidFill>
                    <a:latin typeface="Times New Roman" pitchFamily="18" charset="0"/>
                  </a:rPr>
                  <a:t>p</a:t>
                </a:r>
                <a:r>
                  <a:rPr lang="en-US" altLang="zh-TW" sz="1000" b="1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-</a:t>
                </a:r>
                <a:r>
                  <a:rPr lang="en-US" altLang="zh-TW" sz="1000" b="1" dirty="0" err="1" smtClean="0">
                    <a:solidFill>
                      <a:srgbClr val="000000"/>
                    </a:solidFill>
                    <a:latin typeface="Times New Roman" pitchFamily="18" charset="0"/>
                  </a:rPr>
                  <a:t>mTOR</a:t>
                </a:r>
                <a:endParaRPr lang="en-US" altLang="zh-TW" sz="1000" b="1" dirty="0"/>
              </a:p>
            </p:txBody>
          </p:sp>
          <p:sp>
            <p:nvSpPr>
              <p:cNvPr id="178" name="Rectangle 3"/>
              <p:cNvSpPr>
                <a:spLocks noChangeArrowheads="1"/>
              </p:cNvSpPr>
              <p:nvPr/>
            </p:nvSpPr>
            <p:spPr bwMode="auto">
              <a:xfrm>
                <a:off x="5791944" y="7796535"/>
                <a:ext cx="245914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>
                    <a:latin typeface="Times New Roman" pitchFamily="18" charset="0"/>
                  </a:rPr>
                  <a:t>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179" name="Rectangle 3"/>
              <p:cNvSpPr>
                <a:spLocks noChangeArrowheads="1"/>
              </p:cNvSpPr>
              <p:nvPr/>
            </p:nvSpPr>
            <p:spPr bwMode="auto">
              <a:xfrm>
                <a:off x="5735874" y="7506140"/>
                <a:ext cx="304790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50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180" name="Rectangle 3"/>
              <p:cNvSpPr>
                <a:spLocks noChangeArrowheads="1"/>
              </p:cNvSpPr>
              <p:nvPr/>
            </p:nvSpPr>
            <p:spPr bwMode="auto">
              <a:xfrm>
                <a:off x="5683236" y="7188940"/>
                <a:ext cx="375491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100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181" name="Text Box 41"/>
              <p:cNvSpPr txBox="1">
                <a:spLocks noChangeArrowheads="1"/>
              </p:cNvSpPr>
              <p:nvPr/>
            </p:nvSpPr>
            <p:spPr bwMode="auto">
              <a:xfrm>
                <a:off x="5661248" y="6993220"/>
                <a:ext cx="380318" cy="2308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900" b="1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(%)</a:t>
                </a:r>
                <a:endParaRPr lang="en-US" altLang="zh-TW" sz="900" b="1" dirty="0"/>
              </a:p>
            </p:txBody>
          </p:sp>
          <p:sp>
            <p:nvSpPr>
              <p:cNvPr id="182" name="文字方塊 7"/>
              <p:cNvSpPr txBox="1">
                <a:spLocks noChangeArrowheads="1"/>
              </p:cNvSpPr>
              <p:nvPr/>
            </p:nvSpPr>
            <p:spPr bwMode="auto">
              <a:xfrm>
                <a:off x="6332175" y="7418878"/>
                <a:ext cx="403325" cy="2460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000" dirty="0">
                    <a:latin typeface="Symbol" pitchFamily="18" charset="2"/>
                    <a:cs typeface="Times New Roman" pitchFamily="18" charset="0"/>
                  </a:rPr>
                  <a:t>***</a:t>
                </a:r>
                <a:endParaRPr kumimoji="0" lang="zh-TW" altLang="en-US" sz="1000" dirty="0">
                  <a:latin typeface="Symbol" pitchFamily="18" charset="2"/>
                  <a:cs typeface="Times New Roman" pitchFamily="18" charset="0"/>
                </a:endParaRPr>
              </a:p>
            </p:txBody>
          </p:sp>
          <p:sp>
            <p:nvSpPr>
              <p:cNvPr id="212" name="文字方塊 211"/>
              <p:cNvSpPr txBox="1"/>
              <p:nvPr/>
            </p:nvSpPr>
            <p:spPr>
              <a:xfrm>
                <a:off x="5799552" y="7947910"/>
                <a:ext cx="62181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000" b="1" dirty="0"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altLang="zh-TW" sz="1000" b="1" dirty="0" smtClean="0">
                    <a:latin typeface="Times New Roman" pitchFamily="18" charset="0"/>
                    <a:cs typeface="Times New Roman" pitchFamily="18" charset="0"/>
                  </a:rPr>
                  <a:t>ontrol</a:t>
                </a:r>
                <a:endParaRPr lang="zh-TW" alt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3" name="文字方塊 212"/>
              <p:cNvSpPr txBox="1"/>
              <p:nvPr/>
            </p:nvSpPr>
            <p:spPr>
              <a:xfrm>
                <a:off x="6280478" y="7947388"/>
                <a:ext cx="82092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000" b="1" dirty="0" smtClean="0">
                    <a:latin typeface="Times New Roman" pitchFamily="18" charset="0"/>
                    <a:cs typeface="Times New Roman" pitchFamily="18" charset="0"/>
                  </a:rPr>
                  <a:t>0.75 mg/kg</a:t>
                </a:r>
                <a:endParaRPr lang="zh-TW" alt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13" name="Rectangle 3"/>
            <p:cNvSpPr>
              <a:spLocks noChangeArrowheads="1"/>
            </p:cNvSpPr>
            <p:nvPr/>
          </p:nvSpPr>
          <p:spPr bwMode="auto">
            <a:xfrm>
              <a:off x="5762281" y="1999218"/>
              <a:ext cx="26511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>
                  <a:latin typeface="Times New Roman" pitchFamily="18" charset="0"/>
                </a:rPr>
                <a:t>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grpSp>
          <p:nvGrpSpPr>
            <p:cNvPr id="2" name="群組 1"/>
            <p:cNvGrpSpPr/>
            <p:nvPr/>
          </p:nvGrpSpPr>
          <p:grpSpPr>
            <a:xfrm>
              <a:off x="5634038" y="1144188"/>
              <a:ext cx="1127160" cy="983120"/>
              <a:chOff x="5634038" y="1182285"/>
              <a:chExt cx="1127160" cy="983120"/>
            </a:xfrm>
          </p:grpSpPr>
          <p:pic>
            <p:nvPicPr>
              <p:cNvPr id="1035" name="Picture 11"/>
              <p:cNvPicPr>
                <a:picLocks noChangeAspect="1" noChangeArrowheads="1"/>
              </p:cNvPicPr>
              <p:nvPr/>
            </p:nvPicPr>
            <p:blipFill rotWithShape="1"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340" t="20649" r="9600" b="7978"/>
              <a:stretch/>
            </p:blipFill>
            <p:spPr bwMode="auto">
              <a:xfrm>
                <a:off x="5932895" y="1207981"/>
                <a:ext cx="810341" cy="9574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9" name="Text Box 41"/>
              <p:cNvSpPr txBox="1">
                <a:spLocks noChangeArrowheads="1"/>
              </p:cNvSpPr>
              <p:nvPr/>
            </p:nvSpPr>
            <p:spPr bwMode="auto">
              <a:xfrm>
                <a:off x="5634038" y="1182285"/>
                <a:ext cx="410008" cy="2308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900" b="1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(%)</a:t>
                </a:r>
                <a:endParaRPr lang="en-US" altLang="zh-TW" sz="900" b="1" dirty="0"/>
              </a:p>
            </p:txBody>
          </p:sp>
          <p:sp>
            <p:nvSpPr>
              <p:cNvPr id="111" name="Rectangle 3"/>
              <p:cNvSpPr>
                <a:spLocks noChangeArrowheads="1"/>
              </p:cNvSpPr>
              <p:nvPr/>
            </p:nvSpPr>
            <p:spPr bwMode="auto">
              <a:xfrm>
                <a:off x="5652782" y="1381286"/>
                <a:ext cx="377054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100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112" name="Rectangle 3"/>
              <p:cNvSpPr>
                <a:spLocks noChangeArrowheads="1"/>
              </p:cNvSpPr>
              <p:nvPr/>
            </p:nvSpPr>
            <p:spPr bwMode="auto">
              <a:xfrm>
                <a:off x="5710722" y="1700802"/>
                <a:ext cx="328584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50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114" name="Text Box 42"/>
              <p:cNvSpPr txBox="1">
                <a:spLocks noChangeArrowheads="1"/>
              </p:cNvSpPr>
              <p:nvPr/>
            </p:nvSpPr>
            <p:spPr bwMode="auto">
              <a:xfrm>
                <a:off x="6263285" y="1258373"/>
                <a:ext cx="497913" cy="246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1000" b="1" dirty="0" err="1" smtClean="0">
                    <a:solidFill>
                      <a:srgbClr val="000000"/>
                    </a:solidFill>
                    <a:latin typeface="Times New Roman" pitchFamily="18" charset="0"/>
                  </a:rPr>
                  <a:t>uPA</a:t>
                </a:r>
                <a:endParaRPr lang="en-US" altLang="zh-TW" sz="1000" b="1" dirty="0"/>
              </a:p>
            </p:txBody>
          </p:sp>
          <p:sp>
            <p:nvSpPr>
              <p:cNvPr id="133" name="文字方塊 7"/>
              <p:cNvSpPr txBox="1">
                <a:spLocks noChangeArrowheads="1"/>
              </p:cNvSpPr>
              <p:nvPr/>
            </p:nvSpPr>
            <p:spPr bwMode="auto">
              <a:xfrm>
                <a:off x="6295629" y="1721208"/>
                <a:ext cx="403325" cy="2460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000" dirty="0">
                    <a:latin typeface="Symbol" pitchFamily="18" charset="2"/>
                    <a:cs typeface="Times New Roman" pitchFamily="18" charset="0"/>
                  </a:rPr>
                  <a:t>***</a:t>
                </a:r>
                <a:endParaRPr kumimoji="0" lang="zh-TW" altLang="en-US" sz="1000" dirty="0">
                  <a:latin typeface="Symbol" pitchFamily="18" charset="2"/>
                  <a:cs typeface="Times New Roman" pitchFamily="18" charset="0"/>
                </a:endParaRPr>
              </a:p>
            </p:txBody>
          </p:sp>
        </p:grpSp>
        <p:grpSp>
          <p:nvGrpSpPr>
            <p:cNvPr id="4" name="群組 3"/>
            <p:cNvGrpSpPr/>
            <p:nvPr/>
          </p:nvGrpSpPr>
          <p:grpSpPr>
            <a:xfrm>
              <a:off x="5649697" y="2127961"/>
              <a:ext cx="1109625" cy="1051250"/>
              <a:chOff x="5645464" y="2119495"/>
              <a:chExt cx="1109625" cy="1051250"/>
            </a:xfrm>
          </p:grpSpPr>
          <p:sp>
            <p:nvSpPr>
              <p:cNvPr id="106" name="Rectangle 3"/>
              <p:cNvSpPr>
                <a:spLocks noChangeArrowheads="1"/>
              </p:cNvSpPr>
              <p:nvPr/>
            </p:nvSpPr>
            <p:spPr bwMode="auto">
              <a:xfrm>
                <a:off x="5763969" y="2939913"/>
                <a:ext cx="265112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>
                    <a:latin typeface="Times New Roman" pitchFamily="18" charset="0"/>
                  </a:rPr>
                  <a:t>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 rotWithShape="1"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340" t="20648" r="8960" b="7979"/>
              <a:stretch/>
            </p:blipFill>
            <p:spPr bwMode="auto">
              <a:xfrm>
                <a:off x="5937128" y="2143244"/>
                <a:ext cx="817961" cy="9574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5" name="Text Box 42"/>
              <p:cNvSpPr txBox="1">
                <a:spLocks noChangeArrowheads="1"/>
              </p:cNvSpPr>
              <p:nvPr/>
            </p:nvSpPr>
            <p:spPr bwMode="auto">
              <a:xfrm>
                <a:off x="6187005" y="2195663"/>
                <a:ext cx="551039" cy="246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1000" b="1" dirty="0" err="1" smtClean="0">
                    <a:solidFill>
                      <a:srgbClr val="000000"/>
                    </a:solidFill>
                    <a:latin typeface="Times New Roman" pitchFamily="18" charset="0"/>
                  </a:rPr>
                  <a:t>uPAR</a:t>
                </a:r>
                <a:endParaRPr lang="en-US" altLang="zh-TW" sz="1000" b="1" dirty="0"/>
              </a:p>
            </p:txBody>
          </p:sp>
          <p:sp>
            <p:nvSpPr>
              <p:cNvPr id="107" name="Rectangle 3"/>
              <p:cNvSpPr>
                <a:spLocks noChangeArrowheads="1"/>
              </p:cNvSpPr>
              <p:nvPr/>
            </p:nvSpPr>
            <p:spPr bwMode="auto">
              <a:xfrm>
                <a:off x="5715882" y="2646491"/>
                <a:ext cx="328584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50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108" name="Rectangle 3"/>
              <p:cNvSpPr>
                <a:spLocks noChangeArrowheads="1"/>
              </p:cNvSpPr>
              <p:nvPr/>
            </p:nvSpPr>
            <p:spPr bwMode="auto">
              <a:xfrm>
                <a:off x="5657183" y="2315486"/>
                <a:ext cx="377054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100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110" name="Text Box 41"/>
              <p:cNvSpPr txBox="1">
                <a:spLocks noChangeArrowheads="1"/>
              </p:cNvSpPr>
              <p:nvPr/>
            </p:nvSpPr>
            <p:spPr bwMode="auto">
              <a:xfrm>
                <a:off x="5645464" y="2119495"/>
                <a:ext cx="410008" cy="2308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900" b="1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(%)</a:t>
                </a:r>
                <a:endParaRPr lang="en-US" altLang="zh-TW" sz="900" b="1" dirty="0"/>
              </a:p>
            </p:txBody>
          </p:sp>
          <p:sp>
            <p:nvSpPr>
              <p:cNvPr id="138" name="文字方塊 7"/>
              <p:cNvSpPr txBox="1">
                <a:spLocks noChangeArrowheads="1"/>
              </p:cNvSpPr>
              <p:nvPr/>
            </p:nvSpPr>
            <p:spPr bwMode="auto">
              <a:xfrm>
                <a:off x="6297569" y="2567920"/>
                <a:ext cx="403325" cy="2460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000" dirty="0">
                    <a:latin typeface="Symbol" pitchFamily="18" charset="2"/>
                    <a:cs typeface="Times New Roman" pitchFamily="18" charset="0"/>
                  </a:rPr>
                  <a:t>***</a:t>
                </a:r>
                <a:endParaRPr kumimoji="0" lang="zh-TW" altLang="en-US" sz="1000" dirty="0">
                  <a:latin typeface="Symbol" pitchFamily="18" charset="2"/>
                  <a:cs typeface="Times New Roman" pitchFamily="18" charset="0"/>
                </a:endParaRPr>
              </a:p>
            </p:txBody>
          </p:sp>
        </p:grpSp>
        <p:grpSp>
          <p:nvGrpSpPr>
            <p:cNvPr id="7" name="群組 6"/>
            <p:cNvGrpSpPr/>
            <p:nvPr/>
          </p:nvGrpSpPr>
          <p:grpSpPr>
            <a:xfrm>
              <a:off x="5651496" y="3110628"/>
              <a:ext cx="1176313" cy="1014043"/>
              <a:chOff x="5638797" y="3102162"/>
              <a:chExt cx="1176313" cy="1014043"/>
            </a:xfrm>
          </p:grpSpPr>
          <p:pic>
            <p:nvPicPr>
              <p:cNvPr id="1036" name="Picture 12"/>
              <p:cNvPicPr preferRelativeResize="0">
                <a:picLocks noChangeArrowheads="1"/>
              </p:cNvPicPr>
              <p:nvPr/>
            </p:nvPicPr>
            <p:blipFill rotWithShape="1"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678" t="46867" r="11166" b="4767"/>
              <a:stretch/>
            </p:blipFill>
            <p:spPr bwMode="auto">
              <a:xfrm>
                <a:off x="5953228" y="3127193"/>
                <a:ext cx="792000" cy="93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9" name="Rectangle 3"/>
              <p:cNvSpPr>
                <a:spLocks noChangeArrowheads="1"/>
              </p:cNvSpPr>
              <p:nvPr/>
            </p:nvSpPr>
            <p:spPr bwMode="auto">
              <a:xfrm>
                <a:off x="5769141" y="3885373"/>
                <a:ext cx="243826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>
                    <a:latin typeface="Times New Roman" pitchFamily="18" charset="0"/>
                  </a:rPr>
                  <a:t>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90" name="Rectangle 3"/>
              <p:cNvSpPr>
                <a:spLocks noChangeArrowheads="1"/>
              </p:cNvSpPr>
              <p:nvPr/>
            </p:nvSpPr>
            <p:spPr bwMode="auto">
              <a:xfrm>
                <a:off x="5716852" y="3629600"/>
                <a:ext cx="302202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50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91" name="Rectangle 3"/>
              <p:cNvSpPr>
                <a:spLocks noChangeArrowheads="1"/>
              </p:cNvSpPr>
              <p:nvPr/>
            </p:nvSpPr>
            <p:spPr bwMode="auto">
              <a:xfrm>
                <a:off x="5658260" y="3333255"/>
                <a:ext cx="377773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100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92" name="Text Box 41"/>
              <p:cNvSpPr txBox="1">
                <a:spLocks noChangeArrowheads="1"/>
              </p:cNvSpPr>
              <p:nvPr/>
            </p:nvSpPr>
            <p:spPr bwMode="auto">
              <a:xfrm>
                <a:off x="5638797" y="3102162"/>
                <a:ext cx="387082" cy="2308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900" b="1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(%)</a:t>
                </a:r>
                <a:endParaRPr lang="en-US" altLang="zh-TW" sz="900" b="1" dirty="0"/>
              </a:p>
            </p:txBody>
          </p:sp>
          <p:sp>
            <p:nvSpPr>
              <p:cNvPr id="93" name="Text Box 42"/>
              <p:cNvSpPr txBox="1">
                <a:spLocks noChangeArrowheads="1"/>
              </p:cNvSpPr>
              <p:nvPr/>
            </p:nvSpPr>
            <p:spPr bwMode="auto">
              <a:xfrm>
                <a:off x="6044110" y="3159416"/>
                <a:ext cx="771000" cy="246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1000" b="1" dirty="0" err="1" smtClean="0">
                    <a:latin typeface="Times New Roman" pitchFamily="18" charset="0"/>
                    <a:cs typeface="Times New Roman" pitchFamily="18" charset="0"/>
                  </a:rPr>
                  <a:t>Vimentin</a:t>
                </a:r>
                <a:endParaRPr lang="en-US" altLang="zh-TW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9" name="文字方塊 7"/>
              <p:cNvSpPr txBox="1">
                <a:spLocks noChangeArrowheads="1"/>
              </p:cNvSpPr>
              <p:nvPr/>
            </p:nvSpPr>
            <p:spPr bwMode="auto">
              <a:xfrm>
                <a:off x="6297569" y="3717620"/>
                <a:ext cx="403325" cy="2460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000" dirty="0">
                    <a:latin typeface="Symbol" pitchFamily="18" charset="2"/>
                    <a:cs typeface="Times New Roman" pitchFamily="18" charset="0"/>
                  </a:rPr>
                  <a:t>***</a:t>
                </a:r>
                <a:endParaRPr kumimoji="0" lang="zh-TW" altLang="en-US" sz="1000" dirty="0">
                  <a:latin typeface="Symbol" pitchFamily="18" charset="2"/>
                  <a:cs typeface="Times New Roman" pitchFamily="18" charset="0"/>
                </a:endParaRPr>
              </a:p>
            </p:txBody>
          </p:sp>
        </p:grpSp>
        <p:grpSp>
          <p:nvGrpSpPr>
            <p:cNvPr id="14" name="群組 13"/>
            <p:cNvGrpSpPr/>
            <p:nvPr/>
          </p:nvGrpSpPr>
          <p:grpSpPr>
            <a:xfrm>
              <a:off x="5661287" y="5007731"/>
              <a:ext cx="1131350" cy="1046762"/>
              <a:chOff x="5661287" y="5024663"/>
              <a:chExt cx="1131350" cy="1046762"/>
            </a:xfrm>
          </p:grpSpPr>
          <p:pic>
            <p:nvPicPr>
              <p:cNvPr id="1033" name="Picture 9"/>
              <p:cNvPicPr>
                <a:picLocks noChangeAspect="1" noChangeArrowheads="1"/>
              </p:cNvPicPr>
              <p:nvPr/>
            </p:nvPicPr>
            <p:blipFill rotWithShape="1">
              <a:blip r:embed="rId3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487" t="20328" r="9815" b="6637"/>
              <a:stretch/>
            </p:blipFill>
            <p:spPr bwMode="auto">
              <a:xfrm>
                <a:off x="5954135" y="5050223"/>
                <a:ext cx="810341" cy="983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6" name="Rectangle 3"/>
              <p:cNvSpPr>
                <a:spLocks noChangeArrowheads="1"/>
              </p:cNvSpPr>
              <p:nvPr/>
            </p:nvSpPr>
            <p:spPr bwMode="auto">
              <a:xfrm>
                <a:off x="5782860" y="5840593"/>
                <a:ext cx="245914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>
                    <a:latin typeface="Times New Roman" pitchFamily="18" charset="0"/>
                  </a:rPr>
                  <a:t>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97" name="Rectangle 3"/>
              <p:cNvSpPr>
                <a:spLocks noChangeArrowheads="1"/>
              </p:cNvSpPr>
              <p:nvPr/>
            </p:nvSpPr>
            <p:spPr bwMode="auto">
              <a:xfrm>
                <a:off x="5735256" y="5549907"/>
                <a:ext cx="304790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50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98" name="Rectangle 3"/>
              <p:cNvSpPr>
                <a:spLocks noChangeArrowheads="1"/>
              </p:cNvSpPr>
              <p:nvPr/>
            </p:nvSpPr>
            <p:spPr bwMode="auto">
              <a:xfrm>
                <a:off x="5670576" y="5226866"/>
                <a:ext cx="375491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100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99" name="Text Box 41"/>
              <p:cNvSpPr txBox="1">
                <a:spLocks noChangeArrowheads="1"/>
              </p:cNvSpPr>
              <p:nvPr/>
            </p:nvSpPr>
            <p:spPr bwMode="auto">
              <a:xfrm>
                <a:off x="5661287" y="5024663"/>
                <a:ext cx="380318" cy="2308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900" b="1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(%)</a:t>
                </a:r>
                <a:endParaRPr lang="en-US" altLang="zh-TW" sz="900" b="1" dirty="0"/>
              </a:p>
            </p:txBody>
          </p:sp>
          <p:sp>
            <p:nvSpPr>
              <p:cNvPr id="100" name="Text Box 42"/>
              <p:cNvSpPr txBox="1">
                <a:spLocks noChangeArrowheads="1"/>
              </p:cNvSpPr>
              <p:nvPr/>
            </p:nvSpPr>
            <p:spPr bwMode="auto">
              <a:xfrm>
                <a:off x="6257843" y="5094207"/>
                <a:ext cx="534794" cy="246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1000" b="1" dirty="0">
                    <a:latin typeface="Times New Roman" pitchFamily="18" charset="0"/>
                    <a:cs typeface="Times New Roman" pitchFamily="18" charset="0"/>
                    <a:sym typeface="Symbol"/>
                  </a:rPr>
                  <a:t>Twist</a:t>
                </a:r>
                <a:endParaRPr lang="en-US" altLang="zh-TW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0" name="文字方塊 7"/>
              <p:cNvSpPr txBox="1">
                <a:spLocks noChangeArrowheads="1"/>
              </p:cNvSpPr>
              <p:nvPr/>
            </p:nvSpPr>
            <p:spPr bwMode="auto">
              <a:xfrm>
                <a:off x="6327367" y="5571675"/>
                <a:ext cx="403325" cy="2460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000" dirty="0">
                    <a:latin typeface="Symbol" pitchFamily="18" charset="2"/>
                    <a:cs typeface="Times New Roman" pitchFamily="18" charset="0"/>
                  </a:rPr>
                  <a:t>***</a:t>
                </a:r>
                <a:endParaRPr kumimoji="0" lang="zh-TW" altLang="en-US" sz="1000" dirty="0">
                  <a:latin typeface="Symbol" pitchFamily="18" charset="2"/>
                  <a:cs typeface="Times New Roman" pitchFamily="18" charset="0"/>
                </a:endParaRPr>
              </a:p>
            </p:txBody>
          </p:sp>
        </p:grpSp>
        <p:grpSp>
          <p:nvGrpSpPr>
            <p:cNvPr id="10" name="群組 9"/>
            <p:cNvGrpSpPr/>
            <p:nvPr/>
          </p:nvGrpSpPr>
          <p:grpSpPr>
            <a:xfrm>
              <a:off x="5662940" y="4037760"/>
              <a:ext cx="1103616" cy="1050995"/>
              <a:chOff x="5662940" y="4050459"/>
              <a:chExt cx="1103616" cy="1050995"/>
            </a:xfrm>
          </p:grpSpPr>
          <p:pic>
            <p:nvPicPr>
              <p:cNvPr id="1037" name="Picture 13"/>
              <p:cNvPicPr>
                <a:picLocks noChangeAspect="1" noChangeArrowheads="1"/>
              </p:cNvPicPr>
              <p:nvPr/>
            </p:nvPicPr>
            <p:blipFill rotWithShape="1"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192" t="20511" r="9496" b="7123"/>
              <a:stretch/>
            </p:blipFill>
            <p:spPr bwMode="auto">
              <a:xfrm>
                <a:off x="5960849" y="4082178"/>
                <a:ext cx="805707" cy="9741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70" name="Rectangle 3"/>
              <p:cNvSpPr>
                <a:spLocks noChangeArrowheads="1"/>
              </p:cNvSpPr>
              <p:nvPr/>
            </p:nvSpPr>
            <p:spPr bwMode="auto">
              <a:xfrm>
                <a:off x="5788746" y="4870622"/>
                <a:ext cx="245914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>
                    <a:latin typeface="Times New Roman" pitchFamily="18" charset="0"/>
                  </a:rPr>
                  <a:t>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171" name="Rectangle 3"/>
              <p:cNvSpPr>
                <a:spLocks noChangeArrowheads="1"/>
              </p:cNvSpPr>
              <p:nvPr/>
            </p:nvSpPr>
            <p:spPr bwMode="auto">
              <a:xfrm>
                <a:off x="5741142" y="4579936"/>
                <a:ext cx="304790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50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172" name="Rectangle 3"/>
              <p:cNvSpPr>
                <a:spLocks noChangeArrowheads="1"/>
              </p:cNvSpPr>
              <p:nvPr/>
            </p:nvSpPr>
            <p:spPr bwMode="auto">
              <a:xfrm>
                <a:off x="5676462" y="4265361"/>
                <a:ext cx="375491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100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173" name="Text Box 41"/>
              <p:cNvSpPr txBox="1">
                <a:spLocks noChangeArrowheads="1"/>
              </p:cNvSpPr>
              <p:nvPr/>
            </p:nvSpPr>
            <p:spPr bwMode="auto">
              <a:xfrm>
                <a:off x="5662940" y="4050459"/>
                <a:ext cx="380318" cy="2308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900" b="1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(%)</a:t>
                </a:r>
                <a:endParaRPr lang="en-US" altLang="zh-TW" sz="900" b="1" dirty="0"/>
              </a:p>
            </p:txBody>
          </p:sp>
          <p:sp>
            <p:nvSpPr>
              <p:cNvPr id="174" name="Text Box 42"/>
              <p:cNvSpPr txBox="1">
                <a:spLocks noChangeArrowheads="1"/>
              </p:cNvSpPr>
              <p:nvPr/>
            </p:nvSpPr>
            <p:spPr bwMode="auto">
              <a:xfrm>
                <a:off x="6168968" y="4120297"/>
                <a:ext cx="594515" cy="246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1000" b="1" dirty="0" smtClean="0">
                    <a:latin typeface="Times New Roman" pitchFamily="18" charset="0"/>
                    <a:cs typeface="Times New Roman" pitchFamily="18" charset="0"/>
                    <a:sym typeface="Symbol"/>
                  </a:rPr>
                  <a:t>COX-2</a:t>
                </a:r>
                <a:endParaRPr lang="en-US" altLang="zh-TW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5" name="文字方塊 7"/>
              <p:cNvSpPr txBox="1">
                <a:spLocks noChangeArrowheads="1"/>
              </p:cNvSpPr>
              <p:nvPr/>
            </p:nvSpPr>
            <p:spPr bwMode="auto">
              <a:xfrm>
                <a:off x="6323095" y="4598540"/>
                <a:ext cx="403325" cy="2460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000" dirty="0">
                    <a:latin typeface="Symbol" pitchFamily="18" charset="2"/>
                    <a:cs typeface="Times New Roman" pitchFamily="18" charset="0"/>
                  </a:rPr>
                  <a:t>***</a:t>
                </a:r>
                <a:endParaRPr kumimoji="0" lang="zh-TW" altLang="en-US" sz="1000" dirty="0">
                  <a:latin typeface="Symbol" pitchFamily="18" charset="2"/>
                  <a:cs typeface="Times New Roman" pitchFamily="18" charset="0"/>
                </a:endParaRPr>
              </a:p>
            </p:txBody>
          </p:sp>
        </p:grpSp>
        <p:grpSp>
          <p:nvGrpSpPr>
            <p:cNvPr id="21" name="群組 20"/>
            <p:cNvGrpSpPr/>
            <p:nvPr/>
          </p:nvGrpSpPr>
          <p:grpSpPr>
            <a:xfrm>
              <a:off x="5662272" y="5980430"/>
              <a:ext cx="1123763" cy="1042383"/>
              <a:chOff x="5662272" y="6001595"/>
              <a:chExt cx="1123763" cy="1042383"/>
            </a:xfrm>
          </p:grpSpPr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 rotWithShape="1">
              <a:blip r:embed="rId4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401" t="20163" r="10257" b="4497"/>
              <a:stretch/>
            </p:blipFill>
            <p:spPr bwMode="auto">
              <a:xfrm>
                <a:off x="5964889" y="6015442"/>
                <a:ext cx="799587" cy="10106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19" name="Text Box 42"/>
              <p:cNvSpPr txBox="1">
                <a:spLocks noChangeArrowheads="1"/>
              </p:cNvSpPr>
              <p:nvPr/>
            </p:nvSpPr>
            <p:spPr bwMode="auto">
              <a:xfrm>
                <a:off x="6203474" y="6065411"/>
                <a:ext cx="582561" cy="246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1000" b="1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VEGF</a:t>
                </a:r>
                <a:endParaRPr lang="en-US" altLang="zh-TW" sz="1000" b="1" dirty="0"/>
              </a:p>
            </p:txBody>
          </p:sp>
          <p:sp>
            <p:nvSpPr>
              <p:cNvPr id="134" name="Rectangle 3"/>
              <p:cNvSpPr>
                <a:spLocks noChangeArrowheads="1"/>
              </p:cNvSpPr>
              <p:nvPr/>
            </p:nvSpPr>
            <p:spPr bwMode="auto">
              <a:xfrm>
                <a:off x="5788735" y="6813146"/>
                <a:ext cx="245914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>
                    <a:latin typeface="Times New Roman" pitchFamily="18" charset="0"/>
                  </a:rPr>
                  <a:t>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135" name="Rectangle 3"/>
              <p:cNvSpPr>
                <a:spLocks noChangeArrowheads="1"/>
              </p:cNvSpPr>
              <p:nvPr/>
            </p:nvSpPr>
            <p:spPr bwMode="auto">
              <a:xfrm>
                <a:off x="5732665" y="6518518"/>
                <a:ext cx="304790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50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136" name="Rectangle 3"/>
              <p:cNvSpPr>
                <a:spLocks noChangeArrowheads="1"/>
              </p:cNvSpPr>
              <p:nvPr/>
            </p:nvSpPr>
            <p:spPr bwMode="auto">
              <a:xfrm>
                <a:off x="5680027" y="6201318"/>
                <a:ext cx="375491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en-US" altLang="zh-TW" sz="900" b="1" dirty="0" smtClean="0">
                    <a:latin typeface="Times New Roman" pitchFamily="18" charset="0"/>
                  </a:rPr>
                  <a:t>100</a:t>
                </a:r>
                <a:endParaRPr lang="en-US" altLang="zh-TW" sz="900" b="1" dirty="0">
                  <a:latin typeface="Times New Roman" pitchFamily="18" charset="0"/>
                </a:endParaRPr>
              </a:p>
            </p:txBody>
          </p:sp>
          <p:sp>
            <p:nvSpPr>
              <p:cNvPr id="137" name="Text Box 41"/>
              <p:cNvSpPr txBox="1">
                <a:spLocks noChangeArrowheads="1"/>
              </p:cNvSpPr>
              <p:nvPr/>
            </p:nvSpPr>
            <p:spPr bwMode="auto">
              <a:xfrm>
                <a:off x="5662272" y="6001595"/>
                <a:ext cx="380318" cy="2308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31" tIns="45715" rIns="91431" bIns="45715">
                <a:spAutoFit/>
              </a:bodyPr>
              <a:lstStyle/>
              <a:p>
                <a:r>
                  <a:rPr lang="en-US" altLang="zh-TW" sz="900" b="1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(%)</a:t>
                </a:r>
                <a:endParaRPr lang="en-US" altLang="zh-TW" sz="900" b="1" dirty="0"/>
              </a:p>
            </p:txBody>
          </p:sp>
          <p:sp>
            <p:nvSpPr>
              <p:cNvPr id="148" name="文字方塊 7"/>
              <p:cNvSpPr txBox="1">
                <a:spLocks noChangeArrowheads="1"/>
              </p:cNvSpPr>
              <p:nvPr/>
            </p:nvSpPr>
            <p:spPr bwMode="auto">
              <a:xfrm>
                <a:off x="6320500" y="6361154"/>
                <a:ext cx="403325" cy="2460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000" dirty="0">
                    <a:latin typeface="Symbol" pitchFamily="18" charset="2"/>
                    <a:cs typeface="Times New Roman" pitchFamily="18" charset="0"/>
                  </a:rPr>
                  <a:t>***</a:t>
                </a:r>
                <a:endParaRPr kumimoji="0" lang="zh-TW" altLang="en-US" sz="1000" dirty="0">
                  <a:latin typeface="Symbol" pitchFamily="18" charset="2"/>
                  <a:cs typeface="Times New Roman" pitchFamily="18" charset="0"/>
                </a:endParaRPr>
              </a:p>
            </p:txBody>
          </p:sp>
        </p:grpSp>
      </p:grpSp>
      <p:grpSp>
        <p:nvGrpSpPr>
          <p:cNvPr id="24" name="群組 23"/>
          <p:cNvGrpSpPr/>
          <p:nvPr/>
        </p:nvGrpSpPr>
        <p:grpSpPr>
          <a:xfrm>
            <a:off x="1612404" y="1531849"/>
            <a:ext cx="1437977" cy="1249368"/>
            <a:chOff x="1608171" y="1663072"/>
            <a:chExt cx="1437977" cy="1249368"/>
          </a:xfrm>
        </p:grpSpPr>
        <p:pic>
          <p:nvPicPr>
            <p:cNvPr id="1040" name="Picture 16"/>
            <p:cNvPicPr preferRelativeResize="0">
              <a:picLocks noChangeArrowheads="1"/>
            </p:cNvPicPr>
            <p:nvPr/>
          </p:nvPicPr>
          <p:blipFill rotWithShape="1"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09" t="20872" r="10319" b="6305"/>
            <a:stretch/>
          </p:blipFill>
          <p:spPr bwMode="auto">
            <a:xfrm>
              <a:off x="1909433" y="1681481"/>
              <a:ext cx="810000" cy="10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3" name="Rectangle 3"/>
            <p:cNvSpPr>
              <a:spLocks noChangeArrowheads="1"/>
            </p:cNvSpPr>
            <p:nvPr/>
          </p:nvSpPr>
          <p:spPr bwMode="auto">
            <a:xfrm>
              <a:off x="1737058" y="2529375"/>
              <a:ext cx="26511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>
                  <a:latin typeface="Times New Roman" pitchFamily="18" charset="0"/>
                </a:rPr>
                <a:t>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94" name="Rectangle 3"/>
            <p:cNvSpPr>
              <a:spLocks noChangeArrowheads="1"/>
            </p:cNvSpPr>
            <p:nvPr/>
          </p:nvSpPr>
          <p:spPr bwMode="auto">
            <a:xfrm>
              <a:off x="1690426" y="2319481"/>
              <a:ext cx="32858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 smtClean="0">
                  <a:latin typeface="Times New Roman" pitchFamily="18" charset="0"/>
                </a:rPr>
                <a:t>50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95" name="Rectangle 3"/>
            <p:cNvSpPr>
              <a:spLocks noChangeArrowheads="1"/>
            </p:cNvSpPr>
            <p:nvPr/>
          </p:nvSpPr>
          <p:spPr bwMode="auto">
            <a:xfrm>
              <a:off x="1625408" y="2085370"/>
              <a:ext cx="37705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 smtClean="0">
                  <a:latin typeface="Times New Roman" pitchFamily="18" charset="0"/>
                </a:rPr>
                <a:t>100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96" name="Text Box 41"/>
            <p:cNvSpPr txBox="1">
              <a:spLocks noChangeArrowheads="1"/>
            </p:cNvSpPr>
            <p:nvPr/>
          </p:nvSpPr>
          <p:spPr bwMode="auto">
            <a:xfrm>
              <a:off x="1608171" y="1663072"/>
              <a:ext cx="420874" cy="230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900" b="1" dirty="0" smtClean="0">
                  <a:solidFill>
                    <a:srgbClr val="000000"/>
                  </a:solidFill>
                  <a:latin typeface="Times New Roman" pitchFamily="18" charset="0"/>
                </a:rPr>
                <a:t>(%)</a:t>
              </a:r>
              <a:endParaRPr lang="en-US" altLang="zh-TW" sz="900" b="1" dirty="0"/>
            </a:p>
          </p:txBody>
        </p:sp>
        <p:sp>
          <p:nvSpPr>
            <p:cNvPr id="197" name="Text Box 42"/>
            <p:cNvSpPr txBox="1">
              <a:spLocks noChangeArrowheads="1"/>
            </p:cNvSpPr>
            <p:nvPr/>
          </p:nvSpPr>
          <p:spPr bwMode="auto">
            <a:xfrm>
              <a:off x="2088276" y="1712384"/>
              <a:ext cx="720080" cy="246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1000" b="1" dirty="0" smtClean="0">
                  <a:latin typeface="Times New Roman" pitchFamily="18" charset="0"/>
                  <a:cs typeface="Times New Roman" pitchFamily="18" charset="0"/>
                </a:rPr>
                <a:t>MMP-9</a:t>
              </a:r>
              <a:endParaRPr lang="en-US" altLang="zh-TW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8" name="文字方塊 7"/>
            <p:cNvSpPr txBox="1">
              <a:spLocks noChangeArrowheads="1"/>
            </p:cNvSpPr>
            <p:nvPr/>
          </p:nvSpPr>
          <p:spPr bwMode="auto">
            <a:xfrm>
              <a:off x="2343983" y="2490903"/>
              <a:ext cx="272049" cy="246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000" dirty="0" smtClean="0">
                  <a:latin typeface="Symbol" pitchFamily="18" charset="2"/>
                  <a:cs typeface="Times New Roman" pitchFamily="18" charset="0"/>
                </a:rPr>
                <a:t>*</a:t>
              </a:r>
              <a:endParaRPr kumimoji="0" lang="zh-TW" altLang="en-US" sz="1000" dirty="0">
                <a:latin typeface="Symbol" pitchFamily="18" charset="2"/>
                <a:cs typeface="Times New Roman" pitchFamily="18" charset="0"/>
              </a:endParaRPr>
            </a:p>
          </p:txBody>
        </p:sp>
        <p:sp>
          <p:nvSpPr>
            <p:cNvPr id="217" name="文字方塊 216"/>
            <p:cNvSpPr txBox="1"/>
            <p:nvPr/>
          </p:nvSpPr>
          <p:spPr>
            <a:xfrm>
              <a:off x="1745937" y="2666219"/>
              <a:ext cx="6218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b="1" dirty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altLang="zh-TW" sz="1000" b="1" dirty="0" smtClean="0">
                  <a:latin typeface="Times New Roman" pitchFamily="18" charset="0"/>
                  <a:cs typeface="Times New Roman" pitchFamily="18" charset="0"/>
                </a:rPr>
                <a:t>ontrol</a:t>
              </a:r>
              <a:endParaRPr lang="zh-TW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8" name="文字方塊 217"/>
            <p:cNvSpPr txBox="1"/>
            <p:nvPr/>
          </p:nvSpPr>
          <p:spPr>
            <a:xfrm>
              <a:off x="2225219" y="2665881"/>
              <a:ext cx="8209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b="1" dirty="0" smtClean="0">
                  <a:latin typeface="Times New Roman" pitchFamily="18" charset="0"/>
                  <a:cs typeface="Times New Roman" pitchFamily="18" charset="0"/>
                </a:rPr>
                <a:t>0.75 mg/kg</a:t>
              </a:r>
              <a:endParaRPr lang="zh-TW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5" name="群組 24"/>
          <p:cNvGrpSpPr/>
          <p:nvPr/>
        </p:nvGrpSpPr>
        <p:grpSpPr>
          <a:xfrm>
            <a:off x="402549" y="1524494"/>
            <a:ext cx="1459041" cy="1277031"/>
            <a:chOff x="461811" y="1634552"/>
            <a:chExt cx="1459041" cy="1277031"/>
          </a:xfrm>
        </p:grpSpPr>
        <p:pic>
          <p:nvPicPr>
            <p:cNvPr id="1039" name="Picture 15"/>
            <p:cNvPicPr preferRelativeResize="0">
              <a:picLocks noChangeArrowheads="1"/>
            </p:cNvPicPr>
            <p:nvPr/>
          </p:nvPicPr>
          <p:blipFill rotWithShape="1"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87" t="19924" r="9714" b="6634"/>
            <a:stretch/>
          </p:blipFill>
          <p:spPr bwMode="auto">
            <a:xfrm>
              <a:off x="765934" y="1655578"/>
              <a:ext cx="828000" cy="10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5" name="Rectangle 3"/>
            <p:cNvSpPr>
              <a:spLocks noChangeArrowheads="1"/>
            </p:cNvSpPr>
            <p:nvPr/>
          </p:nvSpPr>
          <p:spPr bwMode="auto">
            <a:xfrm>
              <a:off x="586465" y="2511373"/>
              <a:ext cx="26511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>
                  <a:latin typeface="Times New Roman" pitchFamily="18" charset="0"/>
                </a:rPr>
                <a:t>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86" name="Rectangle 3"/>
            <p:cNvSpPr>
              <a:spLocks noChangeArrowheads="1"/>
            </p:cNvSpPr>
            <p:nvPr/>
          </p:nvSpPr>
          <p:spPr bwMode="auto">
            <a:xfrm>
              <a:off x="539833" y="2301479"/>
              <a:ext cx="32858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 smtClean="0">
                  <a:latin typeface="Times New Roman" pitchFamily="18" charset="0"/>
                </a:rPr>
                <a:t>50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87" name="Rectangle 3"/>
            <p:cNvSpPr>
              <a:spLocks noChangeArrowheads="1"/>
            </p:cNvSpPr>
            <p:nvPr/>
          </p:nvSpPr>
          <p:spPr bwMode="auto">
            <a:xfrm>
              <a:off x="474815" y="2067368"/>
              <a:ext cx="37705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 smtClean="0">
                  <a:latin typeface="Times New Roman" pitchFamily="18" charset="0"/>
                </a:rPr>
                <a:t>100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188" name="Text Box 41"/>
            <p:cNvSpPr txBox="1">
              <a:spLocks noChangeArrowheads="1"/>
            </p:cNvSpPr>
            <p:nvPr/>
          </p:nvSpPr>
          <p:spPr bwMode="auto">
            <a:xfrm>
              <a:off x="461811" y="1634552"/>
              <a:ext cx="420874" cy="230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900" b="1" dirty="0" smtClean="0">
                  <a:solidFill>
                    <a:srgbClr val="000000"/>
                  </a:solidFill>
                  <a:latin typeface="Times New Roman" pitchFamily="18" charset="0"/>
                </a:rPr>
                <a:t>(%)</a:t>
              </a:r>
              <a:endParaRPr lang="en-US" altLang="zh-TW" sz="900" b="1" dirty="0"/>
            </a:p>
          </p:txBody>
        </p:sp>
        <p:sp>
          <p:nvSpPr>
            <p:cNvPr id="189" name="Text Box 42"/>
            <p:cNvSpPr txBox="1">
              <a:spLocks noChangeArrowheads="1"/>
            </p:cNvSpPr>
            <p:nvPr/>
          </p:nvSpPr>
          <p:spPr bwMode="auto">
            <a:xfrm>
              <a:off x="969624" y="1697556"/>
              <a:ext cx="720080" cy="246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1000" b="1" dirty="0" smtClean="0">
                  <a:latin typeface="Times New Roman" pitchFamily="18" charset="0"/>
                  <a:cs typeface="Times New Roman" pitchFamily="18" charset="0"/>
                </a:rPr>
                <a:t>MMP-2</a:t>
              </a:r>
              <a:endParaRPr lang="en-US" altLang="zh-TW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0" name="文字方塊 7"/>
            <p:cNvSpPr txBox="1">
              <a:spLocks noChangeArrowheads="1"/>
            </p:cNvSpPr>
            <p:nvPr/>
          </p:nvSpPr>
          <p:spPr bwMode="auto">
            <a:xfrm>
              <a:off x="1214555" y="2313380"/>
              <a:ext cx="272049" cy="246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000" dirty="0" smtClean="0">
                  <a:latin typeface="Symbol" pitchFamily="18" charset="2"/>
                  <a:cs typeface="Times New Roman" pitchFamily="18" charset="0"/>
                </a:rPr>
                <a:t>*</a:t>
              </a:r>
              <a:endParaRPr kumimoji="0" lang="zh-TW" altLang="en-US" sz="1000" dirty="0">
                <a:latin typeface="Symbol" pitchFamily="18" charset="2"/>
                <a:cs typeface="Times New Roman" pitchFamily="18" charset="0"/>
              </a:endParaRPr>
            </a:p>
          </p:txBody>
        </p:sp>
        <p:sp>
          <p:nvSpPr>
            <p:cNvPr id="219" name="文字方塊 218"/>
            <p:cNvSpPr txBox="1"/>
            <p:nvPr/>
          </p:nvSpPr>
          <p:spPr>
            <a:xfrm>
              <a:off x="620641" y="2665362"/>
              <a:ext cx="6218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b="1" dirty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altLang="zh-TW" sz="1000" b="1" dirty="0" smtClean="0">
                  <a:latin typeface="Times New Roman" pitchFamily="18" charset="0"/>
                  <a:cs typeface="Times New Roman" pitchFamily="18" charset="0"/>
                </a:rPr>
                <a:t>ontrol</a:t>
              </a:r>
              <a:endParaRPr lang="zh-TW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0" name="文字方塊 219"/>
            <p:cNvSpPr txBox="1"/>
            <p:nvPr/>
          </p:nvSpPr>
          <p:spPr>
            <a:xfrm>
              <a:off x="1099923" y="2665024"/>
              <a:ext cx="8209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b="1" dirty="0" smtClean="0">
                  <a:latin typeface="Times New Roman" pitchFamily="18" charset="0"/>
                  <a:cs typeface="Times New Roman" pitchFamily="18" charset="0"/>
                </a:rPr>
                <a:t>0.75 mg/kg</a:t>
              </a:r>
              <a:endParaRPr lang="zh-TW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5" name="群組 44"/>
          <p:cNvGrpSpPr/>
          <p:nvPr/>
        </p:nvGrpSpPr>
        <p:grpSpPr>
          <a:xfrm>
            <a:off x="459279" y="7329085"/>
            <a:ext cx="1449554" cy="1253408"/>
            <a:chOff x="459279" y="7329085"/>
            <a:chExt cx="1449554" cy="1253408"/>
          </a:xfrm>
        </p:grpSpPr>
        <p:pic>
          <p:nvPicPr>
            <p:cNvPr id="1029" name="Picture 5"/>
            <p:cNvPicPr preferRelativeResize="0">
              <a:picLocks noChangeArrowheads="1"/>
            </p:cNvPicPr>
            <p:nvPr/>
          </p:nvPicPr>
          <p:blipFill rotWithShape="1"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26" t="45756" r="6907" b="4013"/>
            <a:stretch/>
          </p:blipFill>
          <p:spPr bwMode="auto">
            <a:xfrm>
              <a:off x="753125" y="7329085"/>
              <a:ext cx="846000" cy="10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Rectangle 3"/>
            <p:cNvSpPr>
              <a:spLocks noChangeArrowheads="1"/>
            </p:cNvSpPr>
            <p:nvPr/>
          </p:nvSpPr>
          <p:spPr bwMode="auto">
            <a:xfrm>
              <a:off x="473220" y="7913078"/>
              <a:ext cx="37804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TW" sz="900" b="1" dirty="0">
                  <a:latin typeface="Times New Roman" pitchFamily="18" charset="0"/>
                </a:rPr>
                <a:t>2</a:t>
              </a:r>
              <a:r>
                <a:rPr kumimoji="0" lang="en-US" altLang="zh-TW" sz="900" b="1" dirty="0" smtClean="0">
                  <a:latin typeface="Times New Roman" pitchFamily="18" charset="0"/>
                </a:rPr>
                <a:t>50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470668" y="7601269"/>
              <a:ext cx="37705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TW" sz="900" b="1" dirty="0">
                  <a:latin typeface="Times New Roman" pitchFamily="18" charset="0"/>
                </a:rPr>
                <a:t>5</a:t>
              </a:r>
              <a:r>
                <a:rPr kumimoji="0" lang="en-US" altLang="zh-TW" sz="900" b="1" dirty="0" smtClean="0">
                  <a:latin typeface="Times New Roman" pitchFamily="18" charset="0"/>
                </a:rPr>
                <a:t>00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28" name="Text Box 41"/>
            <p:cNvSpPr txBox="1">
              <a:spLocks noChangeArrowheads="1"/>
            </p:cNvSpPr>
            <p:nvPr/>
          </p:nvSpPr>
          <p:spPr bwMode="auto">
            <a:xfrm>
              <a:off x="459279" y="7332149"/>
              <a:ext cx="410008" cy="230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900" b="1" dirty="0" smtClean="0">
                  <a:solidFill>
                    <a:srgbClr val="000000"/>
                  </a:solidFill>
                  <a:latin typeface="Times New Roman" pitchFamily="18" charset="0"/>
                </a:rPr>
                <a:t>(%)</a:t>
              </a:r>
              <a:endParaRPr lang="en-US" altLang="zh-TW" sz="900" b="1" dirty="0"/>
            </a:p>
          </p:txBody>
        </p:sp>
        <p:sp>
          <p:nvSpPr>
            <p:cNvPr id="29" name="Text Box 42"/>
            <p:cNvSpPr txBox="1">
              <a:spLocks noChangeArrowheads="1"/>
            </p:cNvSpPr>
            <p:nvPr/>
          </p:nvSpPr>
          <p:spPr bwMode="auto">
            <a:xfrm>
              <a:off x="865795" y="7384362"/>
              <a:ext cx="689023" cy="246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5" rIns="91431" bIns="45715">
              <a:spAutoFit/>
            </a:bodyPr>
            <a:lstStyle/>
            <a:p>
              <a:r>
                <a:rPr lang="en-US" altLang="zh-TW" sz="1000" b="1" dirty="0" err="1" smtClean="0">
                  <a:latin typeface="Times New Roman" pitchFamily="18" charset="0"/>
                  <a:cs typeface="Times New Roman" pitchFamily="18" charset="0"/>
                  <a:sym typeface="Symbol"/>
                </a:rPr>
                <a:t>Occludin</a:t>
              </a:r>
              <a:endParaRPr lang="en-US" altLang="zh-TW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3" name="文字方塊 7"/>
            <p:cNvSpPr txBox="1">
              <a:spLocks noChangeArrowheads="1"/>
            </p:cNvSpPr>
            <p:nvPr/>
          </p:nvSpPr>
          <p:spPr bwMode="auto">
            <a:xfrm>
              <a:off x="1147006" y="7568215"/>
              <a:ext cx="403325" cy="246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000" dirty="0" smtClean="0">
                  <a:latin typeface="Symbol" pitchFamily="18" charset="2"/>
                  <a:cs typeface="Times New Roman" pitchFamily="18" charset="0"/>
                </a:rPr>
                <a:t>**</a:t>
              </a:r>
              <a:endParaRPr kumimoji="0" lang="zh-TW" altLang="en-US" sz="1000" dirty="0">
                <a:latin typeface="Symbol" pitchFamily="18" charset="2"/>
                <a:cs typeface="Times New Roman" pitchFamily="18" charset="0"/>
              </a:endParaRPr>
            </a:p>
          </p:txBody>
        </p:sp>
        <p:sp>
          <p:nvSpPr>
            <p:cNvPr id="146" name="Rectangle 3"/>
            <p:cNvSpPr>
              <a:spLocks noChangeArrowheads="1"/>
            </p:cNvSpPr>
            <p:nvPr/>
          </p:nvSpPr>
          <p:spPr bwMode="auto">
            <a:xfrm>
              <a:off x="581721" y="8191677"/>
              <a:ext cx="26511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en-US" altLang="zh-TW" sz="900" b="1" dirty="0">
                  <a:latin typeface="Times New Roman" pitchFamily="18" charset="0"/>
                </a:rPr>
                <a:t>0</a:t>
              </a:r>
              <a:endParaRPr lang="en-US" altLang="zh-TW" sz="900" b="1" dirty="0">
                <a:latin typeface="Times New Roman" pitchFamily="18" charset="0"/>
              </a:endParaRPr>
            </a:p>
          </p:txBody>
        </p:sp>
        <p:sp>
          <p:nvSpPr>
            <p:cNvPr id="224" name="文字方塊 223"/>
            <p:cNvSpPr txBox="1"/>
            <p:nvPr/>
          </p:nvSpPr>
          <p:spPr>
            <a:xfrm>
              <a:off x="586777" y="8333348"/>
              <a:ext cx="6218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b="1" dirty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altLang="zh-TW" sz="1000" b="1" dirty="0" smtClean="0">
                  <a:latin typeface="Times New Roman" pitchFamily="18" charset="0"/>
                  <a:cs typeface="Times New Roman" pitchFamily="18" charset="0"/>
                </a:rPr>
                <a:t>ontrol</a:t>
              </a:r>
              <a:endParaRPr lang="zh-TW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" name="文字方塊 224"/>
            <p:cNvSpPr txBox="1"/>
            <p:nvPr/>
          </p:nvSpPr>
          <p:spPr>
            <a:xfrm>
              <a:off x="1087904" y="8336272"/>
              <a:ext cx="8209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b="1" dirty="0" smtClean="0">
                  <a:latin typeface="Times New Roman" pitchFamily="18" charset="0"/>
                  <a:cs typeface="Times New Roman" pitchFamily="18" charset="0"/>
                </a:rPr>
                <a:t>0.75 mg/kg</a:t>
              </a:r>
              <a:endParaRPr lang="zh-TW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2761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4176</TotalTime>
  <Words>217</Words>
  <Application>Microsoft Macintosh PowerPoint</Application>
  <PresentationFormat>On-screen Show (4:3)</PresentationFormat>
  <Paragraphs>120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佈景主題</vt:lpstr>
      <vt:lpstr>PowerPoint Presentation</vt:lpstr>
    </vt:vector>
  </TitlesOfParts>
  <Company>CMU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Your User Name</dc:creator>
  <cp:lastModifiedBy>Dony Dony</cp:lastModifiedBy>
  <cp:revision>287</cp:revision>
  <cp:lastPrinted>2017-03-21T10:45:14Z</cp:lastPrinted>
  <dcterms:created xsi:type="dcterms:W3CDTF">2012-06-14T12:50:17Z</dcterms:created>
  <dcterms:modified xsi:type="dcterms:W3CDTF">2019-02-19T03:46:18Z</dcterms:modified>
</cp:coreProperties>
</file>