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2120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real_times\PDE4D_real_time\exp316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esktop\data%20for%20phd\Chapter2\real_time_PCRs\PDE4A_real_time\exp316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id.carter\AppData\Local\Temp\Temp1_Paper.zip\Paper\data\paper_data\2A\PDE4_activit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\\10.1.100.37\gind\Lab%20Files\Akassoglou%20Lab\Irene\31.%20PDE4A%20HFD%20project\behavior%20results\body%20weight\pde4aweigh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rene.vagena\Desktop\paper_data_grouped\DONE\behavior%20results\body%20weight\pde4aweight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gind.gs.local\GIND\Lab%20Files\Akassoglou%20Lab\Irene\glasgow%20experiments\g11\wt_pde4ako_nd_hfd_cytosol_hypothalamu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prstClr val="black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3"/>
            <c:invertIfNegative val="0"/>
            <c:bubble3D val="0"/>
            <c:spPr>
              <a:solidFill>
                <a:srgbClr val="00B0F0"/>
              </a:solidFill>
              <a:ln w="25400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025-44E8-9B95-D63240FAA2B8}"/>
              </c:ext>
            </c:extLst>
          </c:dPt>
          <c:errBars>
            <c:errBarType val="plus"/>
            <c:errValType val="stdErr"/>
            <c:noEndCap val="0"/>
          </c:errBars>
          <c:cat>
            <c:numRef>
              <c:f>PDE4D!$K$24:$K$27</c:f>
              <c:numCache>
                <c:formatCode>General</c:formatCode>
                <c:ptCount val="4"/>
              </c:numCache>
            </c:numRef>
          </c:cat>
          <c:val>
            <c:numRef>
              <c:f>PDE4D!$I$24:$I$27</c:f>
              <c:numCache>
                <c:formatCode>General</c:formatCode>
                <c:ptCount val="4"/>
                <c:pt idx="0">
                  <c:v>1.034666239031698</c:v>
                </c:pt>
                <c:pt idx="1">
                  <c:v>0.756965747823279</c:v>
                </c:pt>
                <c:pt idx="2">
                  <c:v>1.173817495701408</c:v>
                </c:pt>
                <c:pt idx="3">
                  <c:v>1.090086784268595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25-44E8-9B95-D63240FAA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4935000"/>
        <c:axId val="2054029176"/>
      </c:barChart>
      <c:catAx>
        <c:axId val="2084935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054029176"/>
        <c:crosses val="autoZero"/>
        <c:auto val="1"/>
        <c:lblAlgn val="ctr"/>
        <c:lblOffset val="100"/>
        <c:noMultiLvlLbl val="0"/>
      </c:catAx>
      <c:valAx>
        <c:axId val="2054029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84935000"/>
        <c:crosses val="autoZero"/>
        <c:crossBetween val="between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00B0F0"/>
              </a:solidFill>
              <a:ln w="22225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4D3-469C-A201-FFF34F9F81FA}"/>
              </c:ext>
            </c:extLst>
          </c:dPt>
          <c:errBars>
            <c:errBarType val="plus"/>
            <c:errValType val="cust"/>
            <c:noEndCap val="0"/>
            <c:plus>
              <c:numRef>
                <c:f>pde4a!$J$24:$J$27</c:f>
                <c:numCache>
                  <c:formatCode>General</c:formatCode>
                  <c:ptCount val="4"/>
                  <c:pt idx="0">
                    <c:v>0.72751875190589</c:v>
                  </c:pt>
                  <c:pt idx="1">
                    <c:v>0.422655997680581</c:v>
                  </c:pt>
                  <c:pt idx="2">
                    <c:v>0.729901828392775</c:v>
                  </c:pt>
                  <c:pt idx="3">
                    <c:v>0.682109973200932</c:v>
                  </c:pt>
                </c:numCache>
              </c:numRef>
            </c:plus>
          </c:errBars>
          <c:cat>
            <c:numRef>
              <c:f>pde4a!$K$24:$K$27</c:f>
              <c:numCache>
                <c:formatCode>General</c:formatCode>
                <c:ptCount val="4"/>
              </c:numCache>
            </c:numRef>
          </c:cat>
          <c:val>
            <c:numRef>
              <c:f>pde4a!$I$24:$I$27</c:f>
              <c:numCache>
                <c:formatCode>General</c:formatCode>
                <c:ptCount val="4"/>
                <c:pt idx="0">
                  <c:v>1.427605139384069</c:v>
                </c:pt>
                <c:pt idx="1">
                  <c:v>1.832941085103318</c:v>
                </c:pt>
                <c:pt idx="2">
                  <c:v>2.717670216257446</c:v>
                </c:pt>
                <c:pt idx="3">
                  <c:v>3.839020695046277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4D3-469C-A201-FFF34F9F81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6995896"/>
        <c:axId val="2053122856"/>
      </c:barChart>
      <c:catAx>
        <c:axId val="2086995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053122856"/>
        <c:crosses val="autoZero"/>
        <c:auto val="1"/>
        <c:lblAlgn val="ctr"/>
        <c:lblOffset val="100"/>
        <c:noMultiLvlLbl val="0"/>
      </c:catAx>
      <c:valAx>
        <c:axId val="2053122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86995896"/>
        <c:crosses val="autoZero"/>
        <c:crossBetween val="between"/>
        <c:minorUnit val="1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[PDE4_activity.xlsx]NDHFDwholelysat_hypo!$P$13:$P$14</c:f>
                <c:numCache>
                  <c:formatCode>General</c:formatCode>
                  <c:ptCount val="2"/>
                  <c:pt idx="0">
                    <c:v>43.758464906121</c:v>
                  </c:pt>
                  <c:pt idx="1">
                    <c:v>15.28210890665408</c:v>
                  </c:pt>
                </c:numCache>
              </c:numRef>
            </c:plus>
            <c:minus>
              <c:numRef>
                <c:f>[PDE4_activity.xlsx]NDHFDwholelysat_hypo!$P$13:$P$14</c:f>
                <c:numCache>
                  <c:formatCode>General</c:formatCode>
                  <c:ptCount val="2"/>
                  <c:pt idx="0">
                    <c:v>43.758464906121</c:v>
                  </c:pt>
                  <c:pt idx="1">
                    <c:v>15.28210890665408</c:v>
                  </c:pt>
                </c:numCache>
              </c:numRef>
            </c:minus>
          </c:errBars>
          <c:cat>
            <c:numRef>
              <c:f>[PDE4_activity.xlsx]NDHFDwholelysat_hypo!$Q$13:$Q$14</c:f>
              <c:numCache>
                <c:formatCode>General</c:formatCode>
                <c:ptCount val="2"/>
              </c:numCache>
            </c:numRef>
          </c:cat>
          <c:val>
            <c:numRef>
              <c:f>[PDE4_activity.xlsx]NDHFDwholelysat_hypo!$N$13:$N$14</c:f>
              <c:numCache>
                <c:formatCode>General</c:formatCode>
                <c:ptCount val="2"/>
                <c:pt idx="0">
                  <c:v>422.7508527008804</c:v>
                </c:pt>
                <c:pt idx="1">
                  <c:v>510.9815182041716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11-4020-8336-E6E5FD31B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0434808"/>
        <c:axId val="-2110431448"/>
      </c:barChart>
      <c:catAx>
        <c:axId val="-2110434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10431448"/>
        <c:crosses val="autoZero"/>
        <c:auto val="1"/>
        <c:lblAlgn val="ctr"/>
        <c:lblOffset val="100"/>
        <c:noMultiLvlLbl val="0"/>
      </c:catAx>
      <c:valAx>
        <c:axId val="-2110431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0434808"/>
        <c:crosses val="autoZero"/>
        <c:crossBetween val="between"/>
        <c:majorUnit val="20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0647716563891"/>
          <c:y val="0.0390070921985816"/>
          <c:w val="0.849348027055645"/>
          <c:h val="0.849397163120567"/>
        </c:manualLayout>
      </c:layout>
      <c:lineChart>
        <c:grouping val="standard"/>
        <c:varyColors val="0"/>
        <c:ser>
          <c:idx val="0"/>
          <c:order val="0"/>
          <c:tx>
            <c:strRef>
              <c:f>'pde-- versus pde++'!$E$194</c:f>
              <c:strCache>
                <c:ptCount val="1"/>
                <c:pt idx="0">
                  <c:v>pde4a+/+</c:v>
                </c:pt>
              </c:strCache>
            </c:strRef>
          </c:tx>
          <c:spPr>
            <a:ln w="25400">
              <a:solidFill>
                <a:srgbClr val="000000"/>
              </a:solidFill>
            </a:ln>
          </c:spPr>
          <c:marker>
            <c:symbol val="diamond"/>
            <c:size val="5"/>
            <c:spPr>
              <a:solidFill>
                <a:srgbClr val="000000"/>
              </a:solidFill>
              <a:ln>
                <a:noFill/>
              </a:ln>
            </c:spPr>
          </c:marker>
          <c:val>
            <c:numRef>
              <c:f>'pde-- versus pde++'!$F$194:$K$194</c:f>
              <c:numCache>
                <c:formatCode>General</c:formatCode>
                <c:ptCount val="6"/>
                <c:pt idx="0">
                  <c:v>30.83599999999999</c:v>
                </c:pt>
                <c:pt idx="1">
                  <c:v>33.858</c:v>
                </c:pt>
                <c:pt idx="2">
                  <c:v>36.11266666666599</c:v>
                </c:pt>
                <c:pt idx="3">
                  <c:v>37.11666666666574</c:v>
                </c:pt>
                <c:pt idx="4">
                  <c:v>38.11600000000001</c:v>
                </c:pt>
                <c:pt idx="5">
                  <c:v>38.897692307692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86A-4C05-B8FE-BC2E256712AB}"/>
            </c:ext>
          </c:extLst>
        </c:ser>
        <c:ser>
          <c:idx val="1"/>
          <c:order val="1"/>
          <c:tx>
            <c:strRef>
              <c:f>'pde-- versus pde++'!$E$198</c:f>
              <c:strCache>
                <c:ptCount val="1"/>
                <c:pt idx="0">
                  <c:v>pde4a-/-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val>
            <c:numRef>
              <c:f>'pde-- versus pde++'!$F$198:$K$198</c:f>
              <c:numCache>
                <c:formatCode>General</c:formatCode>
                <c:ptCount val="6"/>
                <c:pt idx="0">
                  <c:v>30.67153846153854</c:v>
                </c:pt>
                <c:pt idx="1">
                  <c:v>33.1046153846154</c:v>
                </c:pt>
                <c:pt idx="2">
                  <c:v>35.23153846153846</c:v>
                </c:pt>
                <c:pt idx="3">
                  <c:v>37.22461538461541</c:v>
                </c:pt>
                <c:pt idx="4">
                  <c:v>38.56846153846153</c:v>
                </c:pt>
                <c:pt idx="5">
                  <c:v>39.32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86A-4C05-B8FE-BC2E256712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3105288"/>
        <c:axId val="2143593992"/>
      </c:lineChart>
      <c:catAx>
        <c:axId val="20831052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100" b="1"/>
            </a:pPr>
            <a:endParaRPr lang="en-US"/>
          </a:p>
        </c:txPr>
        <c:crossAx val="2143593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43593992"/>
        <c:scaling>
          <c:orientation val="minMax"/>
          <c:max val="45.0"/>
          <c:min val="25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 b="1"/>
            </a:pPr>
            <a:endParaRPr lang="en-US"/>
          </a:p>
        </c:txPr>
        <c:crossAx val="2083105288"/>
        <c:crosses val="autoZero"/>
        <c:crossBetween val="midCat"/>
        <c:majorUnit val="5.0"/>
        <c:minorUnit val="1.0"/>
      </c:valAx>
    </c:plotArea>
    <c:plotVisOnly val="1"/>
    <c:dispBlanksAs val="gap"/>
    <c:showDLblsOverMax val="0"/>
  </c:chart>
  <c:txPr>
    <a:bodyPr/>
    <a:lstStyle/>
    <a:p>
      <a:pPr algn="ctr">
        <a:defRPr lang="en-US" sz="1600" b="1" i="0" u="none" strike="noStrike" kern="1200" baseline="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Sheet4!$E$4</c:f>
              <c:strCache>
                <c:ptCount val="1"/>
                <c:pt idx="0">
                  <c:v>pde4a-/- ob/ob</c:v>
                </c:pt>
              </c:strCache>
            </c:strRef>
          </c:tx>
          <c:spPr>
            <a:ln w="25400"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Sheet4!$F$6:$L$6</c:f>
                <c:numCache>
                  <c:formatCode>General</c:formatCode>
                  <c:ptCount val="7"/>
                  <c:pt idx="0">
                    <c:v>0.554126899998347</c:v>
                  </c:pt>
                  <c:pt idx="1">
                    <c:v>0.865893919748526</c:v>
                  </c:pt>
                  <c:pt idx="2">
                    <c:v>1.0081085725213</c:v>
                  </c:pt>
                  <c:pt idx="3">
                    <c:v>1.405035390538338</c:v>
                  </c:pt>
                  <c:pt idx="4">
                    <c:v>1.704799012712576</c:v>
                  </c:pt>
                  <c:pt idx="5">
                    <c:v>2.098704865248785</c:v>
                  </c:pt>
                  <c:pt idx="6">
                    <c:v>2.654524105155588</c:v>
                  </c:pt>
                </c:numCache>
              </c:numRef>
            </c:plus>
            <c:minus>
              <c:numRef>
                <c:f>Sheet4!$F$6:$L$6</c:f>
                <c:numCache>
                  <c:formatCode>General</c:formatCode>
                  <c:ptCount val="7"/>
                  <c:pt idx="0">
                    <c:v>0.554126899998347</c:v>
                  </c:pt>
                  <c:pt idx="1">
                    <c:v>0.865893919748526</c:v>
                  </c:pt>
                  <c:pt idx="2">
                    <c:v>1.0081085725213</c:v>
                  </c:pt>
                  <c:pt idx="3">
                    <c:v>1.405035390538338</c:v>
                  </c:pt>
                  <c:pt idx="4">
                    <c:v>1.704799012712576</c:v>
                  </c:pt>
                  <c:pt idx="5">
                    <c:v>2.098704865248785</c:v>
                  </c:pt>
                  <c:pt idx="6">
                    <c:v>2.654524105155588</c:v>
                  </c:pt>
                </c:numCache>
              </c:numRef>
            </c:minus>
          </c:errBars>
          <c:cat>
            <c:numRef>
              <c:f>Sheet4!$F$7:$L$7</c:f>
              <c:numCache>
                <c:formatCode>General</c:formatCode>
                <c:ptCount val="7"/>
                <c:pt idx="0">
                  <c:v>4.0</c:v>
                </c:pt>
                <c:pt idx="1">
                  <c:v>5.0</c:v>
                </c:pt>
                <c:pt idx="2">
                  <c:v>6.0</c:v>
                </c:pt>
                <c:pt idx="3">
                  <c:v>7.0</c:v>
                </c:pt>
                <c:pt idx="4">
                  <c:v>8.0</c:v>
                </c:pt>
                <c:pt idx="5">
                  <c:v>9.0</c:v>
                </c:pt>
                <c:pt idx="6">
                  <c:v>10.0</c:v>
                </c:pt>
              </c:numCache>
            </c:numRef>
          </c:cat>
          <c:val>
            <c:numRef>
              <c:f>Sheet4!$F$4:$L$4</c:f>
              <c:numCache>
                <c:formatCode>General</c:formatCode>
                <c:ptCount val="7"/>
                <c:pt idx="0">
                  <c:v>15.45192307692307</c:v>
                </c:pt>
                <c:pt idx="1">
                  <c:v>21.3414814814815</c:v>
                </c:pt>
                <c:pt idx="2">
                  <c:v>28.08607142857143</c:v>
                </c:pt>
                <c:pt idx="3">
                  <c:v>34.60703703703702</c:v>
                </c:pt>
                <c:pt idx="4">
                  <c:v>36.26263157894737</c:v>
                </c:pt>
                <c:pt idx="5">
                  <c:v>41.1036842105263</c:v>
                </c:pt>
                <c:pt idx="6">
                  <c:v>40.94538461538457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A85-4179-BB3B-03BCBC13AF23}"/>
            </c:ext>
          </c:extLst>
        </c:ser>
        <c:ser>
          <c:idx val="1"/>
          <c:order val="1"/>
          <c:tx>
            <c:strRef>
              <c:f>Sheet4!$E$10</c:f>
              <c:strCache>
                <c:ptCount val="1"/>
                <c:pt idx="0">
                  <c:v>ob/ob</c:v>
                </c:pt>
              </c:strCache>
            </c:strRef>
          </c:tx>
          <c:spPr>
            <a:ln w="25400">
              <a:solidFill>
                <a:srgbClr val="00B0F0"/>
              </a:solidFill>
            </a:ln>
          </c:spPr>
          <c:marker>
            <c:symbol val="squar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Sheet4!$F$12:$L$12</c:f>
                <c:numCache>
                  <c:formatCode>General</c:formatCode>
                  <c:ptCount val="7"/>
                  <c:pt idx="0">
                    <c:v>1.164402564980577</c:v>
                  </c:pt>
                  <c:pt idx="1">
                    <c:v>0.88994381845148</c:v>
                  </c:pt>
                  <c:pt idx="2">
                    <c:v>1.067915935101843</c:v>
                  </c:pt>
                  <c:pt idx="3">
                    <c:v>0.9790017591631</c:v>
                  </c:pt>
                  <c:pt idx="4">
                    <c:v>1.414508159514583</c:v>
                  </c:pt>
                  <c:pt idx="5">
                    <c:v>1.650000000000002</c:v>
                  </c:pt>
                </c:numCache>
              </c:numRef>
            </c:plus>
            <c:minus>
              <c:numRef>
                <c:f>Sheet4!$F$12:$L$12</c:f>
                <c:numCache>
                  <c:formatCode>General</c:formatCode>
                  <c:ptCount val="7"/>
                  <c:pt idx="0">
                    <c:v>1.164402564980577</c:v>
                  </c:pt>
                  <c:pt idx="1">
                    <c:v>0.88994381845148</c:v>
                  </c:pt>
                  <c:pt idx="2">
                    <c:v>1.067915935101843</c:v>
                  </c:pt>
                  <c:pt idx="3">
                    <c:v>0.9790017591631</c:v>
                  </c:pt>
                  <c:pt idx="4">
                    <c:v>1.414508159514583</c:v>
                  </c:pt>
                  <c:pt idx="5">
                    <c:v>1.650000000000002</c:v>
                  </c:pt>
                </c:numCache>
              </c:numRef>
            </c:minus>
          </c:errBars>
          <c:cat>
            <c:numRef>
              <c:f>Sheet4!$F$7:$L$7</c:f>
              <c:numCache>
                <c:formatCode>General</c:formatCode>
                <c:ptCount val="7"/>
                <c:pt idx="0">
                  <c:v>4.0</c:v>
                </c:pt>
                <c:pt idx="1">
                  <c:v>5.0</c:v>
                </c:pt>
                <c:pt idx="2">
                  <c:v>6.0</c:v>
                </c:pt>
                <c:pt idx="3">
                  <c:v>7.0</c:v>
                </c:pt>
                <c:pt idx="4">
                  <c:v>8.0</c:v>
                </c:pt>
                <c:pt idx="5">
                  <c:v>9.0</c:v>
                </c:pt>
                <c:pt idx="6">
                  <c:v>10.0</c:v>
                </c:pt>
              </c:numCache>
            </c:numRef>
          </c:cat>
          <c:val>
            <c:numRef>
              <c:f>Sheet4!$F$10:$L$10</c:f>
              <c:numCache>
                <c:formatCode>General</c:formatCode>
                <c:ptCount val="7"/>
                <c:pt idx="0">
                  <c:v>18.45</c:v>
                </c:pt>
                <c:pt idx="1">
                  <c:v>19.9</c:v>
                </c:pt>
                <c:pt idx="2">
                  <c:v>25.86666666666666</c:v>
                </c:pt>
                <c:pt idx="3">
                  <c:v>30.76666666666667</c:v>
                </c:pt>
                <c:pt idx="4">
                  <c:v>37.55</c:v>
                </c:pt>
                <c:pt idx="5">
                  <c:v>36.05</c:v>
                </c:pt>
                <c:pt idx="6">
                  <c:v>45.5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A85-4179-BB3B-03BCBC13AF23}"/>
            </c:ext>
          </c:extLst>
        </c:ser>
        <c:ser>
          <c:idx val="2"/>
          <c:order val="2"/>
          <c:tx>
            <c:strRef>
              <c:f>Sheet4!$E$16</c:f>
              <c:strCache>
                <c:ptCount val="1"/>
                <c:pt idx="0">
                  <c:v>PDE4A +/+</c:v>
                </c:pt>
              </c:strCache>
            </c:strRef>
          </c:tx>
          <c:spPr>
            <a:ln w="25400">
              <a:solidFill>
                <a:schemeClr val="tx1"/>
              </a:solidFill>
            </a:ln>
          </c:spPr>
          <c:marker>
            <c:symbol val="triang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Sheet4!$F$18:$L$18</c:f>
                <c:numCache>
                  <c:formatCode>General</c:formatCode>
                  <c:ptCount val="7"/>
                  <c:pt idx="0">
                    <c:v>0.410390831915913</c:v>
                  </c:pt>
                  <c:pt idx="1">
                    <c:v>0.546565786278422</c:v>
                  </c:pt>
                  <c:pt idx="2">
                    <c:v>0.490449615553747</c:v>
                  </c:pt>
                  <c:pt idx="3">
                    <c:v>0.313196221266901</c:v>
                  </c:pt>
                  <c:pt idx="4">
                    <c:v>0.348860457844693</c:v>
                  </c:pt>
                  <c:pt idx="5">
                    <c:v>0.479594537745106</c:v>
                  </c:pt>
                  <c:pt idx="6">
                    <c:v>0.395212862074626</c:v>
                  </c:pt>
                </c:numCache>
              </c:numRef>
            </c:plus>
            <c:minus>
              <c:numRef>
                <c:f>Sheet4!$F$18:$L$18</c:f>
                <c:numCache>
                  <c:formatCode>General</c:formatCode>
                  <c:ptCount val="7"/>
                  <c:pt idx="0">
                    <c:v>0.410390831915913</c:v>
                  </c:pt>
                  <c:pt idx="1">
                    <c:v>0.546565786278422</c:v>
                  </c:pt>
                  <c:pt idx="2">
                    <c:v>0.490449615553747</c:v>
                  </c:pt>
                  <c:pt idx="3">
                    <c:v>0.313196221266901</c:v>
                  </c:pt>
                  <c:pt idx="4">
                    <c:v>0.348860457844693</c:v>
                  </c:pt>
                  <c:pt idx="5">
                    <c:v>0.479594537745106</c:v>
                  </c:pt>
                  <c:pt idx="6">
                    <c:v>0.395212862074626</c:v>
                  </c:pt>
                </c:numCache>
              </c:numRef>
            </c:minus>
          </c:errBars>
          <c:cat>
            <c:numRef>
              <c:f>Sheet4!$F$7:$L$7</c:f>
              <c:numCache>
                <c:formatCode>General</c:formatCode>
                <c:ptCount val="7"/>
                <c:pt idx="0">
                  <c:v>4.0</c:v>
                </c:pt>
                <c:pt idx="1">
                  <c:v>5.0</c:v>
                </c:pt>
                <c:pt idx="2">
                  <c:v>6.0</c:v>
                </c:pt>
                <c:pt idx="3">
                  <c:v>7.0</c:v>
                </c:pt>
                <c:pt idx="4">
                  <c:v>8.0</c:v>
                </c:pt>
                <c:pt idx="5">
                  <c:v>9.0</c:v>
                </c:pt>
                <c:pt idx="6">
                  <c:v>10.0</c:v>
                </c:pt>
              </c:numCache>
            </c:numRef>
          </c:cat>
          <c:val>
            <c:numRef>
              <c:f>Sheet4!$F$16:$L$16</c:f>
              <c:numCache>
                <c:formatCode>General</c:formatCode>
                <c:ptCount val="7"/>
                <c:pt idx="0">
                  <c:v>11.17666666666667</c:v>
                </c:pt>
                <c:pt idx="1">
                  <c:v>16.5953333333333</c:v>
                </c:pt>
                <c:pt idx="2">
                  <c:v>21.15533333333329</c:v>
                </c:pt>
                <c:pt idx="3">
                  <c:v>23.13066666666667</c:v>
                </c:pt>
                <c:pt idx="4">
                  <c:v>24.346</c:v>
                </c:pt>
                <c:pt idx="5">
                  <c:v>25.78266666666666</c:v>
                </c:pt>
                <c:pt idx="6">
                  <c:v>26.5513333333333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A85-4179-BB3B-03BCBC13AF23}"/>
            </c:ext>
          </c:extLst>
        </c:ser>
        <c:ser>
          <c:idx val="3"/>
          <c:order val="3"/>
          <c:tx>
            <c:strRef>
              <c:f>Sheet4!$E$22</c:f>
              <c:strCache>
                <c:ptCount val="1"/>
                <c:pt idx="0">
                  <c:v>PDE4A-/-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x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Sheet4!$F$24:$L$24</c:f>
                <c:numCache>
                  <c:formatCode>General</c:formatCode>
                  <c:ptCount val="7"/>
                  <c:pt idx="0">
                    <c:v>0.560167539744877</c:v>
                  </c:pt>
                  <c:pt idx="1">
                    <c:v>0.766251731467102</c:v>
                  </c:pt>
                  <c:pt idx="2">
                    <c:v>0.641523012173332</c:v>
                  </c:pt>
                  <c:pt idx="3">
                    <c:v>0.569826957366205</c:v>
                  </c:pt>
                  <c:pt idx="4">
                    <c:v>0.645316307011265</c:v>
                  </c:pt>
                  <c:pt idx="5">
                    <c:v>0.611795543447531</c:v>
                  </c:pt>
                  <c:pt idx="6">
                    <c:v>0.631913440006413</c:v>
                  </c:pt>
                </c:numCache>
              </c:numRef>
            </c:plus>
            <c:minus>
              <c:numRef>
                <c:f>Sheet4!$F$24:$L$24</c:f>
                <c:numCache>
                  <c:formatCode>General</c:formatCode>
                  <c:ptCount val="7"/>
                  <c:pt idx="0">
                    <c:v>0.560167539744877</c:v>
                  </c:pt>
                  <c:pt idx="1">
                    <c:v>0.766251731467102</c:v>
                  </c:pt>
                  <c:pt idx="2">
                    <c:v>0.641523012173332</c:v>
                  </c:pt>
                  <c:pt idx="3">
                    <c:v>0.569826957366205</c:v>
                  </c:pt>
                  <c:pt idx="4">
                    <c:v>0.645316307011265</c:v>
                  </c:pt>
                  <c:pt idx="5">
                    <c:v>0.611795543447531</c:v>
                  </c:pt>
                  <c:pt idx="6">
                    <c:v>0.631913440006413</c:v>
                  </c:pt>
                </c:numCache>
              </c:numRef>
            </c:minus>
          </c:errBars>
          <c:cat>
            <c:numRef>
              <c:f>Sheet4!$F$7:$L$7</c:f>
              <c:numCache>
                <c:formatCode>General</c:formatCode>
                <c:ptCount val="7"/>
                <c:pt idx="0">
                  <c:v>4.0</c:v>
                </c:pt>
                <c:pt idx="1">
                  <c:v>5.0</c:v>
                </c:pt>
                <c:pt idx="2">
                  <c:v>6.0</c:v>
                </c:pt>
                <c:pt idx="3">
                  <c:v>7.0</c:v>
                </c:pt>
                <c:pt idx="4">
                  <c:v>8.0</c:v>
                </c:pt>
                <c:pt idx="5">
                  <c:v>9.0</c:v>
                </c:pt>
                <c:pt idx="6">
                  <c:v>10.0</c:v>
                </c:pt>
              </c:numCache>
            </c:numRef>
          </c:cat>
          <c:val>
            <c:numRef>
              <c:f>Sheet4!$F$22:$L$22</c:f>
              <c:numCache>
                <c:formatCode>General</c:formatCode>
                <c:ptCount val="7"/>
                <c:pt idx="0">
                  <c:v>11.26692307692307</c:v>
                </c:pt>
                <c:pt idx="1">
                  <c:v>16.65384615384616</c:v>
                </c:pt>
                <c:pt idx="2">
                  <c:v>21.02307692307692</c:v>
                </c:pt>
                <c:pt idx="3">
                  <c:v>23.2276923076923</c:v>
                </c:pt>
                <c:pt idx="4">
                  <c:v>24.35153846153847</c:v>
                </c:pt>
                <c:pt idx="5">
                  <c:v>25.21769230769231</c:v>
                </c:pt>
                <c:pt idx="6">
                  <c:v>26.04692307692308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4A85-4179-BB3B-03BCBC13A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0707224"/>
        <c:axId val="-2140718728"/>
      </c:lineChart>
      <c:catAx>
        <c:axId val="-2140707224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1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40718728"/>
        <c:crosses val="autoZero"/>
        <c:auto val="1"/>
        <c:lblAlgn val="ctr"/>
        <c:lblOffset val="100"/>
        <c:noMultiLvlLbl val="0"/>
      </c:catAx>
      <c:valAx>
        <c:axId val="-2140718728"/>
        <c:scaling>
          <c:orientation val="minMax"/>
          <c:min val="1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40707224"/>
        <c:crosses val="autoZero"/>
        <c:crossBetween val="between"/>
        <c:majorUnit val="1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7630400730948"/>
          <c:y val="0.0966026442403253"/>
          <c:w val="0.733656751326082"/>
          <c:h val="0.80659416553587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2A1D-42AD-A1DC-65DB401E1B5E}"/>
              </c:ext>
            </c:extLst>
          </c:dPt>
          <c:errBars>
            <c:errBarType val="plus"/>
            <c:errValType val="cust"/>
            <c:noEndCap val="0"/>
            <c:plus>
              <c:numRef>
                <c:f>[wt_pde4ako_nd_hfd_cytosol_hypothalamus.xls]Sheet2!$U$5:$U$6</c:f>
                <c:numCache>
                  <c:formatCode>General</c:formatCode>
                  <c:ptCount val="2"/>
                  <c:pt idx="0">
                    <c:v>51.2819000261556</c:v>
                  </c:pt>
                  <c:pt idx="1">
                    <c:v>43.1880452236114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numRef>
              <c:f>[wt_pde4ako_nd_hfd_cytosol_hypothalamus.xls]Sheet2!$V$5:$V$6</c:f>
              <c:numCache>
                <c:formatCode>General</c:formatCode>
                <c:ptCount val="2"/>
              </c:numCache>
            </c:numRef>
          </c:cat>
          <c:val>
            <c:numRef>
              <c:f>[wt_pde4ako_nd_hfd_cytosol_hypothalamus.xls]Sheet2!$T$5:$T$6</c:f>
              <c:numCache>
                <c:formatCode>General</c:formatCode>
                <c:ptCount val="2"/>
                <c:pt idx="0">
                  <c:v>411.9026026306742</c:v>
                </c:pt>
                <c:pt idx="1">
                  <c:v>346.1756617394293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A1D-42AD-A1DC-65DB401E1B5E}"/>
            </c:ext>
          </c:extLst>
        </c:ser>
        <c:ser>
          <c:idx val="1"/>
          <c:order val="1"/>
          <c:spPr>
            <a:solidFill>
              <a:srgbClr val="FF0000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2A1D-42AD-A1DC-65DB401E1B5E}"/>
              </c:ext>
            </c:extLst>
          </c:dPt>
          <c:errBars>
            <c:errBarType val="plus"/>
            <c:errValType val="cust"/>
            <c:noEndCap val="0"/>
            <c:plus>
              <c:numRef>
                <c:f>[wt_pde4ako_nd_hfd_cytosol_hypothalamus.xls]Sheet2!$U$8:$U$9</c:f>
                <c:numCache>
                  <c:formatCode>General</c:formatCode>
                  <c:ptCount val="2"/>
                  <c:pt idx="0">
                    <c:v>37.64314856408684</c:v>
                  </c:pt>
                  <c:pt idx="1">
                    <c:v>103.6583482775439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numRef>
              <c:f>[wt_pde4ako_nd_hfd_cytosol_hypothalamus.xls]Sheet2!$V$5:$V$6</c:f>
              <c:numCache>
                <c:formatCode>General</c:formatCode>
                <c:ptCount val="2"/>
              </c:numCache>
            </c:numRef>
          </c:cat>
          <c:val>
            <c:numRef>
              <c:f>[wt_pde4ako_nd_hfd_cytosol_hypothalamus.xls]Sheet2!$T$8:$T$9</c:f>
              <c:numCache>
                <c:formatCode>General</c:formatCode>
                <c:ptCount val="2"/>
                <c:pt idx="0">
                  <c:v>312.0185088020839</c:v>
                </c:pt>
                <c:pt idx="1">
                  <c:v>411.922278410016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A1D-42AD-A1DC-65DB401E1B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0745192"/>
        <c:axId val="-2140682152"/>
      </c:barChart>
      <c:catAx>
        <c:axId val="-2140745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-2140682152"/>
        <c:crosses val="autoZero"/>
        <c:auto val="1"/>
        <c:lblAlgn val="ctr"/>
        <c:lblOffset val="100"/>
        <c:noMultiLvlLbl val="0"/>
      </c:catAx>
      <c:valAx>
        <c:axId val="-21406821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40745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859DB-0EB9-0441-8C32-C51509C892FC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53AC3-4A54-BF4A-A338-7F1183C059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77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9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62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3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0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7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9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3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7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6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7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14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C2C31-89C7-1746-9B18-AFF2169F21D0}" type="datetimeFigureOut">
              <a:rPr lang="en-US" smtClean="0"/>
              <a:t>08/10/2018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EE182-F6FF-954A-9F4B-9E5C0A277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7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5293" y="8786142"/>
            <a:ext cx="114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Supl</a:t>
            </a:r>
            <a:r>
              <a:rPr lang="en-US" dirty="0"/>
              <a:t>. </a:t>
            </a:r>
            <a:r>
              <a:rPr lang="en-US" dirty="0" smtClean="0"/>
              <a:t>Fig.3</a:t>
            </a:r>
            <a:endParaRPr lang="en-US" dirty="0"/>
          </a:p>
        </p:txBody>
      </p:sp>
      <p:sp>
        <p:nvSpPr>
          <p:cNvPr id="5" name="Text Box 48"/>
          <p:cNvSpPr txBox="1">
            <a:spLocks noChangeArrowheads="1"/>
          </p:cNvSpPr>
          <p:nvPr/>
        </p:nvSpPr>
        <p:spPr bwMode="auto">
          <a:xfrm>
            <a:off x="-24366" y="762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cs typeface="Arial" charset="0"/>
              </a:rPr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4055084" y="494704"/>
            <a:ext cx="420986" cy="1701946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9726" y="494704"/>
            <a:ext cx="845357" cy="1703766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613366"/>
              </p:ext>
            </p:extLst>
          </p:nvPr>
        </p:nvGraphicFramePr>
        <p:xfrm>
          <a:off x="2400562" y="681558"/>
          <a:ext cx="2209800" cy="1680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78"/>
          <p:cNvSpPr>
            <a:spLocks noChangeArrowheads="1"/>
          </p:cNvSpPr>
          <p:nvPr/>
        </p:nvSpPr>
        <p:spPr bwMode="auto">
          <a:xfrm rot="16200000">
            <a:off x="900208" y="1184214"/>
            <a:ext cx="28793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Relative RNA expression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(fold increase normalized to GAPDH)</a:t>
            </a:r>
          </a:p>
        </p:txBody>
      </p:sp>
      <p:sp>
        <p:nvSpPr>
          <p:cNvPr id="10" name="TextBox 29"/>
          <p:cNvSpPr txBox="1">
            <a:spLocks noChangeArrowheads="1"/>
          </p:cNvSpPr>
          <p:nvPr/>
        </p:nvSpPr>
        <p:spPr bwMode="auto">
          <a:xfrm>
            <a:off x="2772712" y="2198470"/>
            <a:ext cx="3898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100" b="1" dirty="0">
                <a:cs typeface="Arial" charset="0"/>
              </a:rPr>
              <a:t>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02702" y="2362200"/>
            <a:ext cx="1134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Time on diet </a:t>
            </a:r>
          </a:p>
          <a:p>
            <a:r>
              <a:rPr lang="en-US" dirty="0"/>
              <a:t>(weeks)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48912" y="479682"/>
            <a:ext cx="3898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13" name="TextBox 29"/>
          <p:cNvSpPr txBox="1">
            <a:spLocks noChangeArrowheads="1"/>
          </p:cNvSpPr>
          <p:nvPr/>
        </p:nvSpPr>
        <p:spPr bwMode="auto">
          <a:xfrm>
            <a:off x="3759760" y="2145305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cs typeface="Arial" charset="0"/>
              </a:rPr>
              <a:t>3</a:t>
            </a:r>
          </a:p>
        </p:txBody>
      </p:sp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3344146" y="2145305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ＭＳ Ｐゴシック" charset="-128"/>
              </a:defRPr>
            </a:lvl9pPr>
          </a:lstStyle>
          <a:p>
            <a:r>
              <a:rPr lang="en-US" dirty="0"/>
              <a:t>1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319138" y="2404732"/>
            <a:ext cx="73152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93016" y="489884"/>
            <a:ext cx="44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60411" y="479682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45800" y="486819"/>
            <a:ext cx="448054" cy="1714506"/>
          </a:xfrm>
          <a:prstGeom prst="rect">
            <a:avLst/>
          </a:prstGeom>
          <a:solidFill>
            <a:schemeClr val="bg1">
              <a:lumMod val="5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5240091" y="483983"/>
            <a:ext cx="1005709" cy="1719058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4803114" y="2268831"/>
            <a:ext cx="434557" cy="23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050" b="1" dirty="0">
                <a:cs typeface="Arial" charset="0"/>
              </a:rPr>
              <a:t>ND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62966" y="459897"/>
            <a:ext cx="491351" cy="232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GIO</a:t>
            </a:r>
          </a:p>
        </p:txBody>
      </p:sp>
      <p:sp>
        <p:nvSpPr>
          <p:cNvPr id="22" name="TextBox 29"/>
          <p:cNvSpPr txBox="1">
            <a:spLocks noChangeArrowheads="1"/>
          </p:cNvSpPr>
          <p:nvPr/>
        </p:nvSpPr>
        <p:spPr bwMode="auto">
          <a:xfrm>
            <a:off x="5881392" y="2168875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cs typeface="Arial" charset="0"/>
              </a:rPr>
              <a:t>3</a:t>
            </a:r>
          </a:p>
        </p:txBody>
      </p:sp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5380965" y="2173570"/>
            <a:ext cx="2696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cs typeface="Arial" charset="0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66289" y="459897"/>
            <a:ext cx="484023" cy="232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00509" y="459897"/>
            <a:ext cx="434557" cy="2329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26" name="Rectangle 78"/>
          <p:cNvSpPr>
            <a:spLocks noChangeArrowheads="1"/>
          </p:cNvSpPr>
          <p:nvPr/>
        </p:nvSpPr>
        <p:spPr bwMode="auto">
          <a:xfrm rot="16200000">
            <a:off x="4242974" y="1287493"/>
            <a:ext cx="1847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5330371" y="2404732"/>
            <a:ext cx="91802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184930" y="2362200"/>
            <a:ext cx="1134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Time on diet </a:t>
            </a:r>
          </a:p>
          <a:p>
            <a:r>
              <a:rPr lang="en-US" dirty="0"/>
              <a:t>(weeks)</a:t>
            </a:r>
          </a:p>
        </p:txBody>
      </p:sp>
      <p:sp>
        <p:nvSpPr>
          <p:cNvPr id="29" name="Rectangle 78"/>
          <p:cNvSpPr>
            <a:spLocks noChangeArrowheads="1"/>
          </p:cNvSpPr>
          <p:nvPr/>
        </p:nvSpPr>
        <p:spPr bwMode="auto">
          <a:xfrm>
            <a:off x="5598750" y="242826"/>
            <a:ext cx="725850" cy="23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PDE4A</a:t>
            </a:r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0393965"/>
              </p:ext>
            </p:extLst>
          </p:nvPr>
        </p:nvGraphicFramePr>
        <p:xfrm>
          <a:off x="4467464" y="618800"/>
          <a:ext cx="2390536" cy="1755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Rectangle 8"/>
          <p:cNvSpPr>
            <a:spLocks noChangeArrowheads="1"/>
          </p:cNvSpPr>
          <p:nvPr/>
        </p:nvSpPr>
        <p:spPr bwMode="auto">
          <a:xfrm rot="16200000">
            <a:off x="-800864" y="1151118"/>
            <a:ext cx="1951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PDE4 activity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pmol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cAMP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/mg/min)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466619" y="481930"/>
            <a:ext cx="692771" cy="1738911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52599" y="463390"/>
            <a:ext cx="4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59873" y="425628"/>
            <a:ext cx="424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35" name="TextBox 29"/>
          <p:cNvSpPr txBox="1">
            <a:spLocks noChangeArrowheads="1"/>
          </p:cNvSpPr>
          <p:nvPr/>
        </p:nvSpPr>
        <p:spPr bwMode="auto">
          <a:xfrm>
            <a:off x="931909" y="2150768"/>
            <a:ext cx="4496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1692808" y="2150548"/>
            <a:ext cx="2161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1449175" y="2404732"/>
            <a:ext cx="817117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249513" y="2362200"/>
            <a:ext cx="1155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3283585"/>
              </p:ext>
            </p:extLst>
          </p:nvPr>
        </p:nvGraphicFramePr>
        <p:xfrm>
          <a:off x="258692" y="526668"/>
          <a:ext cx="2043182" cy="1833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Rectangle 78"/>
          <p:cNvSpPr>
            <a:spLocks noChangeArrowheads="1"/>
          </p:cNvSpPr>
          <p:nvPr/>
        </p:nvSpPr>
        <p:spPr bwMode="auto">
          <a:xfrm>
            <a:off x="3270954" y="244763"/>
            <a:ext cx="63511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PDE4D</a:t>
            </a:r>
          </a:p>
        </p:txBody>
      </p:sp>
      <p:sp>
        <p:nvSpPr>
          <p:cNvPr id="41" name="Text Box 48"/>
          <p:cNvSpPr txBox="1">
            <a:spLocks noChangeArrowheads="1"/>
          </p:cNvSpPr>
          <p:nvPr/>
        </p:nvSpPr>
        <p:spPr bwMode="auto">
          <a:xfrm>
            <a:off x="4449222" y="762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cs typeface="Arial" charset="0"/>
              </a:rPr>
              <a:t>C</a:t>
            </a:r>
          </a:p>
        </p:txBody>
      </p:sp>
      <p:sp>
        <p:nvSpPr>
          <p:cNvPr id="42" name="Text Box 48"/>
          <p:cNvSpPr txBox="1">
            <a:spLocks noChangeArrowheads="1"/>
          </p:cNvSpPr>
          <p:nvPr/>
        </p:nvSpPr>
        <p:spPr bwMode="auto">
          <a:xfrm>
            <a:off x="2544222" y="762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b="1" dirty="0">
                <a:cs typeface="Arial" charset="0"/>
              </a:rPr>
              <a:t>B</a:t>
            </a:r>
          </a:p>
        </p:txBody>
      </p:sp>
      <p:sp>
        <p:nvSpPr>
          <p:cNvPr id="43" name="TextBox 86"/>
          <p:cNvSpPr txBox="1">
            <a:spLocks noChangeArrowheads="1"/>
          </p:cNvSpPr>
          <p:nvPr/>
        </p:nvSpPr>
        <p:spPr bwMode="auto">
          <a:xfrm>
            <a:off x="6182917" y="2167268"/>
            <a:ext cx="6678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 b="1" i="1" dirty="0" err="1">
                <a:cs typeface="Arial" panose="020B0604020202020204" pitchFamily="34" charset="0"/>
              </a:rPr>
              <a:t>ob</a:t>
            </a:r>
            <a:r>
              <a:rPr lang="en-US" sz="1200" b="1" i="1" dirty="0">
                <a:cs typeface="Arial" panose="020B0604020202020204" pitchFamily="34" charset="0"/>
              </a:rPr>
              <a:t>/</a:t>
            </a:r>
            <a:r>
              <a:rPr lang="en-US" sz="1200" b="1" i="1" dirty="0" err="1">
                <a:cs typeface="Arial" panose="020B0604020202020204" pitchFamily="34" charset="0"/>
              </a:rPr>
              <a:t>ob</a:t>
            </a:r>
            <a:endParaRPr lang="en-US" sz="1200" b="1" i="1" dirty="0">
              <a:cs typeface="Arial" panose="020B0604020202020204" pitchFamily="34" charset="0"/>
            </a:endParaRPr>
          </a:p>
        </p:txBody>
      </p:sp>
      <p:sp>
        <p:nvSpPr>
          <p:cNvPr id="44" name="TextBox 86"/>
          <p:cNvSpPr txBox="1">
            <a:spLocks noChangeArrowheads="1"/>
          </p:cNvSpPr>
          <p:nvPr/>
        </p:nvSpPr>
        <p:spPr bwMode="auto">
          <a:xfrm>
            <a:off x="3965938" y="2163730"/>
            <a:ext cx="6678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 b="1" i="1" dirty="0" err="1">
                <a:cs typeface="Arial" panose="020B0604020202020204" pitchFamily="34" charset="0"/>
              </a:rPr>
              <a:t>ob</a:t>
            </a:r>
            <a:r>
              <a:rPr lang="en-US" sz="1200" b="1" i="1" dirty="0">
                <a:cs typeface="Arial" panose="020B0604020202020204" pitchFamily="34" charset="0"/>
              </a:rPr>
              <a:t>/</a:t>
            </a:r>
            <a:r>
              <a:rPr lang="en-US" sz="1200" b="1" i="1" dirty="0" err="1">
                <a:cs typeface="Arial" panose="020B0604020202020204" pitchFamily="34" charset="0"/>
              </a:rPr>
              <a:t>ob</a:t>
            </a:r>
            <a:endParaRPr lang="en-US" sz="1200" b="1" i="1" dirty="0">
              <a:cs typeface="Arial" panose="020B0604020202020204" pitchFamily="34" charset="0"/>
            </a:endParaRPr>
          </a:p>
        </p:txBody>
      </p:sp>
      <p:graphicFrame>
        <p:nvGraphicFramePr>
          <p:cNvPr id="45" name="Chart 44"/>
          <p:cNvGraphicFramePr/>
          <p:nvPr>
            <p:extLst>
              <p:ext uri="{D42A27DB-BD31-4B8C-83A1-F6EECF244321}">
                <p14:modId xmlns:p14="http://schemas.microsoft.com/office/powerpoint/2010/main" val="4242168615"/>
              </p:ext>
            </p:extLst>
          </p:nvPr>
        </p:nvGraphicFramePr>
        <p:xfrm>
          <a:off x="318712" y="3248941"/>
          <a:ext cx="2622958" cy="20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6" name="TextBox 182"/>
          <p:cNvSpPr txBox="1">
            <a:spLocks noChangeArrowheads="1"/>
          </p:cNvSpPr>
          <p:nvPr/>
        </p:nvSpPr>
        <p:spPr bwMode="auto">
          <a:xfrm>
            <a:off x="883578" y="5324709"/>
            <a:ext cx="1739099" cy="280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100" b="1" dirty="0"/>
              <a:t>Time on HFD (weeks)</a:t>
            </a:r>
          </a:p>
        </p:txBody>
      </p:sp>
      <p:sp>
        <p:nvSpPr>
          <p:cNvPr id="47" name="TextBox 222"/>
          <p:cNvSpPr txBox="1">
            <a:spLocks noChangeArrowheads="1"/>
          </p:cNvSpPr>
          <p:nvPr/>
        </p:nvSpPr>
        <p:spPr bwMode="auto">
          <a:xfrm rot="16200000">
            <a:off x="-544478" y="4129353"/>
            <a:ext cx="13649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Body Weight (g)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718931" y="3385907"/>
            <a:ext cx="912900" cy="369902"/>
            <a:chOff x="1495327" y="2982584"/>
            <a:chExt cx="844994" cy="344513"/>
          </a:xfrm>
        </p:grpSpPr>
        <p:cxnSp>
          <p:nvCxnSpPr>
            <p:cNvPr id="49" name="Straight Connector 48"/>
            <p:cNvCxnSpPr/>
            <p:nvPr/>
          </p:nvCxnSpPr>
          <p:spPr>
            <a:xfrm flipH="1">
              <a:off x="1505195" y="3024025"/>
              <a:ext cx="18288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86"/>
            <p:cNvSpPr txBox="1">
              <a:spLocks noChangeArrowheads="1"/>
            </p:cNvSpPr>
            <p:nvPr/>
          </p:nvSpPr>
          <p:spPr bwMode="auto">
            <a:xfrm>
              <a:off x="1622133" y="3096265"/>
              <a:ext cx="71818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900" b="1" i="1" dirty="0">
                  <a:cs typeface="Arial" panose="020B0604020202020204" pitchFamily="34" charset="0"/>
                </a:rPr>
                <a:t>PDE4A</a:t>
              </a:r>
              <a:r>
                <a:rPr lang="en-US" sz="900" b="1" i="1" baseline="30000" dirty="0">
                  <a:cs typeface="Arial" panose="020B0604020202020204" pitchFamily="34" charset="0"/>
                </a:rPr>
                <a:t>-/-</a:t>
              </a:r>
            </a:p>
          </p:txBody>
        </p:sp>
        <p:sp>
          <p:nvSpPr>
            <p:cNvPr id="51" name="Rectangle 50"/>
            <p:cNvSpPr/>
            <p:nvPr/>
          </p:nvSpPr>
          <p:spPr>
            <a:xfrm rot="2700000">
              <a:off x="1560059" y="2982584"/>
              <a:ext cx="73152" cy="7315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1495327" y="3166162"/>
              <a:ext cx="182880" cy="73152"/>
              <a:chOff x="911111" y="3134984"/>
              <a:chExt cx="182880" cy="73152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 flipH="1">
                <a:off x="911111" y="3169846"/>
                <a:ext cx="18288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53"/>
              <p:cNvSpPr/>
              <p:nvPr/>
            </p:nvSpPr>
            <p:spPr>
              <a:xfrm>
                <a:off x="969264" y="3134984"/>
                <a:ext cx="73152" cy="73152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aphicFrame>
        <p:nvGraphicFramePr>
          <p:cNvPr id="55" name="Chart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4410780"/>
              </p:ext>
            </p:extLst>
          </p:nvPr>
        </p:nvGraphicFramePr>
        <p:xfrm>
          <a:off x="3305058" y="3354240"/>
          <a:ext cx="2989390" cy="2016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4373634" y="5287420"/>
            <a:ext cx="1107226" cy="261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Age (weeks)</a:t>
            </a:r>
          </a:p>
        </p:txBody>
      </p:sp>
      <p:sp>
        <p:nvSpPr>
          <p:cNvPr id="57" name="TextBox 222"/>
          <p:cNvSpPr txBox="1">
            <a:spLocks noChangeArrowheads="1"/>
          </p:cNvSpPr>
          <p:nvPr/>
        </p:nvSpPr>
        <p:spPr bwMode="auto">
          <a:xfrm rot="16200000">
            <a:off x="2504037" y="4102057"/>
            <a:ext cx="13649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dirty="0"/>
              <a:t>Body Weight (g)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3805189" y="3315136"/>
            <a:ext cx="1361239" cy="749233"/>
            <a:chOff x="4191000" y="228600"/>
            <a:chExt cx="1238028" cy="750002"/>
          </a:xfrm>
        </p:grpSpPr>
        <p:sp>
          <p:nvSpPr>
            <p:cNvPr id="59" name="TextBox 83"/>
            <p:cNvSpPr txBox="1">
              <a:spLocks noChangeArrowheads="1"/>
            </p:cNvSpPr>
            <p:nvPr/>
          </p:nvSpPr>
          <p:spPr bwMode="auto">
            <a:xfrm>
              <a:off x="4311010" y="228600"/>
              <a:ext cx="900485" cy="38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900" b="1" i="1" dirty="0">
                  <a:cs typeface="Arial" panose="020B0604020202020204" pitchFamily="34" charset="0"/>
                </a:rPr>
                <a:t>PDE4A</a:t>
              </a:r>
              <a:r>
                <a:rPr lang="en-US" sz="900" b="1" i="1" baseline="30000" dirty="0">
                  <a:cs typeface="Arial" panose="020B0604020202020204" pitchFamily="34" charset="0"/>
                </a:rPr>
                <a:t>+/+</a:t>
              </a:r>
            </a:p>
            <a:p>
              <a:pPr eaLnBrk="1" hangingPunct="1"/>
              <a:endParaRPr lang="en-US" sz="900" b="1" dirty="0">
                <a:cs typeface="Arial" panose="020B0604020202020204" pitchFamily="34" charset="0"/>
              </a:endParaRPr>
            </a:p>
          </p:txBody>
        </p:sp>
        <p:sp>
          <p:nvSpPr>
            <p:cNvPr id="60" name="TextBox 86"/>
            <p:cNvSpPr txBox="1">
              <a:spLocks noChangeArrowheads="1"/>
            </p:cNvSpPr>
            <p:nvPr/>
          </p:nvSpPr>
          <p:spPr bwMode="auto">
            <a:xfrm>
              <a:off x="4311011" y="416256"/>
              <a:ext cx="71818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900" b="1" i="1" dirty="0">
                  <a:cs typeface="Arial" panose="020B0604020202020204" pitchFamily="34" charset="0"/>
                </a:rPr>
                <a:t>PDE4A</a:t>
              </a:r>
              <a:r>
                <a:rPr lang="en-US" sz="900" b="1" i="1" baseline="30000" dirty="0">
                  <a:cs typeface="Arial" panose="020B0604020202020204" pitchFamily="34" charset="0"/>
                </a:rPr>
                <a:t>-/-</a:t>
              </a: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4191000" y="302575"/>
              <a:ext cx="182880" cy="73152"/>
              <a:chOff x="4200868" y="302575"/>
              <a:chExt cx="182880" cy="73152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flipH="1">
                <a:off x="4200868" y="344016"/>
                <a:ext cx="18288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/>
              <p:cNvSpPr/>
              <p:nvPr/>
            </p:nvSpPr>
            <p:spPr>
              <a:xfrm rot="2700000">
                <a:off x="4255732" y="302575"/>
                <a:ext cx="73152" cy="73152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4191000" y="486153"/>
              <a:ext cx="182880" cy="73152"/>
              <a:chOff x="4191000" y="486153"/>
              <a:chExt cx="182880" cy="73152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 flipH="1">
                <a:off x="4191000" y="521015"/>
                <a:ext cx="18288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Rectangle 71"/>
              <p:cNvSpPr/>
              <p:nvPr/>
            </p:nvSpPr>
            <p:spPr>
              <a:xfrm>
                <a:off x="4249153" y="486153"/>
                <a:ext cx="73152" cy="73152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4191000" y="826097"/>
              <a:ext cx="182880" cy="73152"/>
              <a:chOff x="4191000" y="826097"/>
              <a:chExt cx="182880" cy="73152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flipH="1">
                <a:off x="4191000" y="867538"/>
                <a:ext cx="182880" cy="0"/>
              </a:xfrm>
              <a:prstGeom prst="lin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Rectangle 69"/>
              <p:cNvSpPr/>
              <p:nvPr/>
            </p:nvSpPr>
            <p:spPr>
              <a:xfrm rot="2700000">
                <a:off x="4245864" y="826097"/>
                <a:ext cx="73152" cy="73152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4191000" y="650831"/>
              <a:ext cx="182880" cy="73152"/>
              <a:chOff x="5293652" y="198729"/>
              <a:chExt cx="182880" cy="73152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flipH="1">
                <a:off x="5293652" y="233591"/>
                <a:ext cx="182880" cy="0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Rectangle 67"/>
              <p:cNvSpPr/>
              <p:nvPr/>
            </p:nvSpPr>
            <p:spPr>
              <a:xfrm>
                <a:off x="5351805" y="198729"/>
                <a:ext cx="73152" cy="73152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TextBox 86"/>
            <p:cNvSpPr txBox="1">
              <a:spLocks noChangeArrowheads="1"/>
            </p:cNvSpPr>
            <p:nvPr/>
          </p:nvSpPr>
          <p:spPr bwMode="auto">
            <a:xfrm>
              <a:off x="4311011" y="568656"/>
              <a:ext cx="718188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900" b="1" i="1" dirty="0" err="1">
                  <a:cs typeface="Arial" panose="020B0604020202020204" pitchFamily="34" charset="0"/>
                </a:rPr>
                <a:t>ob</a:t>
              </a:r>
              <a:r>
                <a:rPr lang="en-US" sz="900" b="1" i="1" dirty="0">
                  <a:cs typeface="Arial" panose="020B0604020202020204" pitchFamily="34" charset="0"/>
                </a:rPr>
                <a:t>/</a:t>
              </a:r>
              <a:r>
                <a:rPr lang="en-US" sz="900" b="1" i="1" dirty="0" err="1">
                  <a:cs typeface="Arial" panose="020B0604020202020204" pitchFamily="34" charset="0"/>
                </a:rPr>
                <a:t>ob</a:t>
              </a:r>
              <a:endParaRPr lang="en-US" sz="900" b="1" i="1" baseline="30000" dirty="0">
                <a:cs typeface="Arial" panose="020B0604020202020204" pitchFamily="34" charset="0"/>
              </a:endParaRPr>
            </a:p>
          </p:txBody>
        </p:sp>
        <p:sp>
          <p:nvSpPr>
            <p:cNvPr id="66" name="TextBox 86"/>
            <p:cNvSpPr txBox="1">
              <a:spLocks noChangeArrowheads="1"/>
            </p:cNvSpPr>
            <p:nvPr/>
          </p:nvSpPr>
          <p:spPr bwMode="auto">
            <a:xfrm>
              <a:off x="4311011" y="739372"/>
              <a:ext cx="1118017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900" b="1" i="1" dirty="0" err="1">
                  <a:cs typeface="Arial" panose="020B0604020202020204" pitchFamily="34" charset="0"/>
                </a:rPr>
                <a:t>ob</a:t>
              </a:r>
              <a:r>
                <a:rPr lang="en-US" sz="900" b="1" i="1" dirty="0">
                  <a:cs typeface="Arial" panose="020B0604020202020204" pitchFamily="34" charset="0"/>
                </a:rPr>
                <a:t>/ob:PDE4A</a:t>
              </a:r>
              <a:r>
                <a:rPr lang="en-US" sz="900" b="1" i="1" baseline="30000" dirty="0">
                  <a:cs typeface="Arial" panose="020B0604020202020204" pitchFamily="34" charset="0"/>
                </a:rPr>
                <a:t>-/-</a:t>
              </a:r>
            </a:p>
          </p:txBody>
        </p:sp>
      </p:grpSp>
      <p:sp>
        <p:nvSpPr>
          <p:cNvPr id="75" name="TextBox 86"/>
          <p:cNvSpPr txBox="1">
            <a:spLocks noChangeArrowheads="1"/>
          </p:cNvSpPr>
          <p:nvPr/>
        </p:nvSpPr>
        <p:spPr bwMode="auto">
          <a:xfrm>
            <a:off x="865571" y="3313732"/>
            <a:ext cx="71818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900" b="1" i="1" dirty="0">
                <a:cs typeface="Arial" panose="020B0604020202020204" pitchFamily="34" charset="0"/>
              </a:rPr>
              <a:t>PDE4A</a:t>
            </a:r>
            <a:r>
              <a:rPr lang="en-US" sz="900" b="1" i="1" baseline="30000" dirty="0">
                <a:cs typeface="Arial" panose="020B0604020202020204" pitchFamily="34" charset="0"/>
              </a:rPr>
              <a:t>+/+</a:t>
            </a:r>
          </a:p>
        </p:txBody>
      </p:sp>
      <p:sp>
        <p:nvSpPr>
          <p:cNvPr id="76" name="TextBox 2"/>
          <p:cNvSpPr txBox="1">
            <a:spLocks noChangeArrowheads="1"/>
          </p:cNvSpPr>
          <p:nvPr/>
        </p:nvSpPr>
        <p:spPr bwMode="auto">
          <a:xfrm>
            <a:off x="3124200" y="2971800"/>
            <a:ext cx="3385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E</a:t>
            </a:r>
          </a:p>
        </p:txBody>
      </p:sp>
      <p:sp>
        <p:nvSpPr>
          <p:cNvPr id="77" name="TextBox 2"/>
          <p:cNvSpPr txBox="1">
            <a:spLocks noChangeArrowheads="1"/>
          </p:cNvSpPr>
          <p:nvPr/>
        </p:nvSpPr>
        <p:spPr bwMode="auto">
          <a:xfrm>
            <a:off x="-24366" y="2971800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D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527342" y="6052939"/>
            <a:ext cx="95684" cy="55174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527342" y="6154755"/>
            <a:ext cx="95684" cy="55174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83"/>
          <p:cNvSpPr txBox="1">
            <a:spLocks noChangeArrowheads="1"/>
          </p:cNvSpPr>
          <p:nvPr/>
        </p:nvSpPr>
        <p:spPr bwMode="auto">
          <a:xfrm>
            <a:off x="2594650" y="6111404"/>
            <a:ext cx="10629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 b="1" i="1" dirty="0">
                <a:cs typeface="Arial" panose="020B0604020202020204" pitchFamily="34" charset="0"/>
              </a:rPr>
              <a:t>PDE4A</a:t>
            </a:r>
            <a:r>
              <a:rPr lang="en-US" sz="1200" b="1" i="1" baseline="30000" dirty="0">
                <a:cs typeface="Arial" panose="020B0604020202020204" pitchFamily="34" charset="0"/>
              </a:rPr>
              <a:t>-/-</a:t>
            </a:r>
          </a:p>
        </p:txBody>
      </p:sp>
      <p:sp>
        <p:nvSpPr>
          <p:cNvPr id="81" name="TextBox 86"/>
          <p:cNvSpPr txBox="1">
            <a:spLocks noChangeArrowheads="1"/>
          </p:cNvSpPr>
          <p:nvPr/>
        </p:nvSpPr>
        <p:spPr bwMode="auto">
          <a:xfrm>
            <a:off x="2599104" y="5943600"/>
            <a:ext cx="9733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200" b="1" i="1" dirty="0">
                <a:cs typeface="Arial" panose="020B0604020202020204" pitchFamily="34" charset="0"/>
              </a:rPr>
              <a:t>PDE4A</a:t>
            </a:r>
            <a:r>
              <a:rPr lang="en-US" sz="1200" b="1" i="1" baseline="30000" dirty="0">
                <a:cs typeface="Arial" panose="020B0604020202020204" pitchFamily="34" charset="0"/>
              </a:rPr>
              <a:t>+/+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990714" y="6583794"/>
            <a:ext cx="867059" cy="1446313"/>
          </a:xfrm>
          <a:prstGeom prst="rect">
            <a:avLst/>
          </a:prstGeom>
          <a:solidFill>
            <a:schemeClr val="bg1">
              <a:lumMod val="7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3" name="TextBox 82"/>
          <p:cNvSpPr txBox="1"/>
          <p:nvPr/>
        </p:nvSpPr>
        <p:spPr>
          <a:xfrm>
            <a:off x="1351639" y="8038321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305087" y="798793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3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267739" y="6331651"/>
            <a:ext cx="1399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Cytosol Fraction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458118" y="6537017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DIO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1978407" y="8204341"/>
            <a:ext cx="92298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913907" y="8148935"/>
            <a:ext cx="1134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on diet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(weeks)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596102" y="6537017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</a:p>
        </p:txBody>
      </p:sp>
      <p:graphicFrame>
        <p:nvGraphicFramePr>
          <p:cNvPr id="90" name="Chart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7236281"/>
              </p:ext>
            </p:extLst>
          </p:nvPr>
        </p:nvGraphicFramePr>
        <p:xfrm>
          <a:off x="617416" y="6515249"/>
          <a:ext cx="2379377" cy="1685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1" name="Rectangle 8"/>
          <p:cNvSpPr>
            <a:spLocks noChangeArrowheads="1"/>
          </p:cNvSpPr>
          <p:nvPr/>
        </p:nvSpPr>
        <p:spPr bwMode="auto">
          <a:xfrm rot="16200000">
            <a:off x="-487285" y="7125895"/>
            <a:ext cx="1717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latin typeface="Arial" pitchFamily="34" charset="0"/>
                <a:cs typeface="Arial" pitchFamily="34" charset="0"/>
              </a:rPr>
              <a:t>PDE4 activity </a:t>
            </a:r>
          </a:p>
          <a:p>
            <a:pPr algn="ctr"/>
            <a:r>
              <a:rPr lang="en-US" sz="12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pmol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cAMP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/mg/min)</a:t>
            </a:r>
          </a:p>
        </p:txBody>
      </p:sp>
      <p:sp>
        <p:nvSpPr>
          <p:cNvPr id="92" name="TextBox 2"/>
          <p:cNvSpPr txBox="1">
            <a:spLocks noChangeArrowheads="1"/>
          </p:cNvSpPr>
          <p:nvPr/>
        </p:nvSpPr>
        <p:spPr bwMode="auto">
          <a:xfrm>
            <a:off x="-24366" y="5841064"/>
            <a:ext cx="325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24681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Blank Presentatio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148</Words>
  <Application>Microsoft Macintosh PowerPoint</Application>
  <PresentationFormat>On-screen Show (4:3)</PresentationFormat>
  <Paragraphs>58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Bailley</dc:creator>
  <cp:lastModifiedBy>George Bailley</cp:lastModifiedBy>
  <cp:revision>6</cp:revision>
  <dcterms:created xsi:type="dcterms:W3CDTF">2018-10-08T09:39:24Z</dcterms:created>
  <dcterms:modified xsi:type="dcterms:W3CDTF">2018-10-08T09:42:52Z</dcterms:modified>
</cp:coreProperties>
</file>