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12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DE4Aactivity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DE4Aactivity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apostolos%20data%20very%20first\Assay%20results%20for%20Amygdala%20(Eirini)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PDE4%20activity%20assays\PDE4_activitys_pulle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PDE4%20activity%20assays\PDE4_activitys_pulle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PDE4%20activity%20assays\PDE4_activitys_pull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('wt_pde4a--_ND_HFD_amygdala_cyto'!$V$5,'wt_pde4a--_ND_HFD_amygdala_cyto'!$V$7)</c:f>
                <c:numCache>
                  <c:formatCode>General</c:formatCode>
                  <c:ptCount val="2"/>
                  <c:pt idx="0">
                    <c:v>43.81304388204595</c:v>
                  </c:pt>
                  <c:pt idx="1">
                    <c:v>22.24945678411803</c:v>
                  </c:pt>
                </c:numCache>
              </c:numRef>
            </c:plus>
            <c:minus>
              <c:numRef>
                <c:f>('wt_pde4a--_ND_HFD_amygdala_cyto'!$V$5,'wt_pde4a--_ND_HFD_amygdala_cyto'!$V$7)</c:f>
                <c:numCache>
                  <c:formatCode>General</c:formatCode>
                  <c:ptCount val="2"/>
                  <c:pt idx="0">
                    <c:v>43.81304388204595</c:v>
                  </c:pt>
                  <c:pt idx="1">
                    <c:v>22.24945678411803</c:v>
                  </c:pt>
                </c:numCache>
              </c:numRef>
            </c:minus>
          </c:errBars>
          <c:cat>
            <c:numRef>
              <c:f>'wt_pde4a--_ND_HFD_amygdala_cyto'!$W$5:$W$6</c:f>
              <c:numCache>
                <c:formatCode>General</c:formatCode>
                <c:ptCount val="2"/>
              </c:numCache>
            </c:numRef>
          </c:cat>
          <c:val>
            <c:numRef>
              <c:f>('wt_pde4a--_ND_HFD_amygdala_cyto'!$U$5,'wt_pde4a--_ND_HFD_amygdala_cyto'!$U$7)</c:f>
              <c:numCache>
                <c:formatCode>General</c:formatCode>
                <c:ptCount val="2"/>
                <c:pt idx="0">
                  <c:v>329.742835254379</c:v>
                </c:pt>
                <c:pt idx="1">
                  <c:v>391.8993975693841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55-4BAD-95B6-45F7CE44CF3F}"/>
            </c:ext>
          </c:extLst>
        </c:ser>
        <c:ser>
          <c:idx val="1"/>
          <c:order val="1"/>
          <c:spPr>
            <a:solidFill>
              <a:srgbClr val="FF0000"/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('wt_pde4a--_ND_HFD_amygdala_cyto'!$V$6,'wt_pde4a--_ND_HFD_amygdala_cyto'!$V$8)</c:f>
                <c:numCache>
                  <c:formatCode>General</c:formatCode>
                  <c:ptCount val="2"/>
                  <c:pt idx="0">
                    <c:v>26.86022072918926</c:v>
                  </c:pt>
                  <c:pt idx="1">
                    <c:v>25.95978531997596</c:v>
                  </c:pt>
                </c:numCache>
              </c:numRef>
            </c:plus>
            <c:minus>
              <c:numRef>
                <c:f>('wt_pde4a--_ND_HFD_amygdala_cyto'!$V$6,'wt_pde4a--_ND_HFD_amygdala_cyto'!$V$8)</c:f>
                <c:numCache>
                  <c:formatCode>General</c:formatCode>
                  <c:ptCount val="2"/>
                  <c:pt idx="0">
                    <c:v>26.86022072918926</c:v>
                  </c:pt>
                  <c:pt idx="1">
                    <c:v>25.95978531997596</c:v>
                  </c:pt>
                </c:numCache>
              </c:numRef>
            </c:minus>
          </c:errBars>
          <c:cat>
            <c:numRef>
              <c:f>'wt_pde4a--_ND_HFD_amygdala_cyto'!$W$5:$W$6</c:f>
              <c:numCache>
                <c:formatCode>General</c:formatCode>
                <c:ptCount val="2"/>
              </c:numCache>
            </c:numRef>
          </c:cat>
          <c:val>
            <c:numRef>
              <c:f>('wt_pde4a--_ND_HFD_amygdala_cyto'!$U$6,'wt_pde4a--_ND_HFD_amygdala_cyto'!$U$8)</c:f>
              <c:numCache>
                <c:formatCode>General</c:formatCode>
                <c:ptCount val="2"/>
                <c:pt idx="0">
                  <c:v>306.6802764912769</c:v>
                </c:pt>
                <c:pt idx="1">
                  <c:v>282.8161454887346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D55-4BAD-95B6-45F7CE44C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7427496"/>
        <c:axId val="-2147417208"/>
      </c:barChart>
      <c:catAx>
        <c:axId val="-2147427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47417208"/>
        <c:crosses val="autoZero"/>
        <c:auto val="1"/>
        <c:lblAlgn val="ctr"/>
        <c:lblOffset val="100"/>
        <c:noMultiLvlLbl val="0"/>
      </c:catAx>
      <c:valAx>
        <c:axId val="-2147417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7427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(wt_pde4ndhfd_amygd_membra_2!$Q$6,wt_pde4ndhfd_amygd_membra_2!$Q$8)</c:f>
                <c:numCache>
                  <c:formatCode>General</c:formatCode>
                  <c:ptCount val="2"/>
                  <c:pt idx="0">
                    <c:v>109.4122432082697</c:v>
                  </c:pt>
                  <c:pt idx="1">
                    <c:v>83.55410087818255</c:v>
                  </c:pt>
                </c:numCache>
              </c:numRef>
            </c:plus>
            <c:minus>
              <c:numRef>
                <c:f>(wt_pde4ndhfd_amygd_membra_2!$Q$6,wt_pde4ndhfd_amygd_membra_2!$Q$8)</c:f>
                <c:numCache>
                  <c:formatCode>General</c:formatCode>
                  <c:ptCount val="2"/>
                  <c:pt idx="0">
                    <c:v>109.4122432082697</c:v>
                  </c:pt>
                  <c:pt idx="1">
                    <c:v>83.55410087818255</c:v>
                  </c:pt>
                </c:numCache>
              </c:numRef>
            </c:minus>
          </c:errBars>
          <c:cat>
            <c:numRef>
              <c:f>wt_pde4ndhfd_amygd_membra_2!$R$6:$R$7</c:f>
              <c:numCache>
                <c:formatCode>General</c:formatCode>
                <c:ptCount val="2"/>
              </c:numCache>
            </c:numRef>
          </c:cat>
          <c:val>
            <c:numRef>
              <c:f>(wt_pde4ndhfd_amygd_membra_2!$O$6,wt_pde4ndhfd_amygd_membra_2!$O$8)</c:f>
              <c:numCache>
                <c:formatCode>General</c:formatCode>
                <c:ptCount val="2"/>
                <c:pt idx="0">
                  <c:v>468.3049999549312</c:v>
                </c:pt>
                <c:pt idx="1">
                  <c:v>593.8261102748304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78-4781-9121-D8EE70757EE0}"/>
            </c:ext>
          </c:extLst>
        </c:ser>
        <c:ser>
          <c:idx val="1"/>
          <c:order val="1"/>
          <c:spPr>
            <a:solidFill>
              <a:srgbClr val="FF0000"/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(wt_pde4ndhfd_amygd_membra_2!$Q$7,wt_pde4ndhfd_amygd_membra_2!$Q$9)</c:f>
                <c:numCache>
                  <c:formatCode>General</c:formatCode>
                  <c:ptCount val="2"/>
                  <c:pt idx="0">
                    <c:v>77.97344671867604</c:v>
                  </c:pt>
                  <c:pt idx="1">
                    <c:v>185.7082588631558</c:v>
                  </c:pt>
                </c:numCache>
              </c:numRef>
            </c:plus>
            <c:minus>
              <c:numRef>
                <c:f>(wt_pde4ndhfd_amygd_membra_2!$Q$7,wt_pde4ndhfd_amygd_membra_2!$Q$9)</c:f>
                <c:numCache>
                  <c:formatCode>General</c:formatCode>
                  <c:ptCount val="2"/>
                  <c:pt idx="0">
                    <c:v>77.97344671867604</c:v>
                  </c:pt>
                  <c:pt idx="1">
                    <c:v>185.7082588631558</c:v>
                  </c:pt>
                </c:numCache>
              </c:numRef>
            </c:minus>
          </c:errBars>
          <c:cat>
            <c:numRef>
              <c:f>wt_pde4ndhfd_amygd_membra_2!$R$6:$R$7</c:f>
              <c:numCache>
                <c:formatCode>General</c:formatCode>
                <c:ptCount val="2"/>
              </c:numCache>
            </c:numRef>
          </c:cat>
          <c:val>
            <c:numRef>
              <c:f>(wt_pde4ndhfd_amygd_membra_2!$O$7,wt_pde4ndhfd_amygd_membra_2!$O$9)</c:f>
              <c:numCache>
                <c:formatCode>General</c:formatCode>
                <c:ptCount val="2"/>
                <c:pt idx="0">
                  <c:v>346.6558801525134</c:v>
                </c:pt>
                <c:pt idx="1">
                  <c:v>466.5503510875146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78-4781-9121-D8EE70757E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384760"/>
        <c:axId val="-2138993960"/>
      </c:barChart>
      <c:catAx>
        <c:axId val="2134384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38993960"/>
        <c:crosses val="autoZero"/>
        <c:auto val="1"/>
        <c:lblAlgn val="ctr"/>
        <c:lblOffset val="100"/>
        <c:noMultiLvlLbl val="0"/>
      </c:catAx>
      <c:valAx>
        <c:axId val="-2138993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4384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Amygdala!$M$3:$M$4</c:f>
                <c:numCache>
                  <c:formatCode>General</c:formatCode>
                  <c:ptCount val="2"/>
                  <c:pt idx="0">
                    <c:v>6.764592374950371</c:v>
                  </c:pt>
                  <c:pt idx="1">
                    <c:v>14.69626344925595</c:v>
                  </c:pt>
                </c:numCache>
              </c:numRef>
            </c:plus>
            <c:minus>
              <c:numRef>
                <c:f>Amygdala!$M$3:$M$4</c:f>
                <c:numCache>
                  <c:formatCode>General</c:formatCode>
                  <c:ptCount val="2"/>
                  <c:pt idx="0">
                    <c:v>6.764592374950371</c:v>
                  </c:pt>
                  <c:pt idx="1">
                    <c:v>14.69626344925595</c:v>
                  </c:pt>
                </c:numCache>
              </c:numRef>
            </c:minus>
          </c:errBars>
          <c:cat>
            <c:numRef>
              <c:f>Amygdala!$R$4:$R$5</c:f>
              <c:numCache>
                <c:formatCode>General</c:formatCode>
                <c:ptCount val="2"/>
              </c:numCache>
            </c:numRef>
          </c:cat>
          <c:val>
            <c:numRef>
              <c:f>Amygdala!$K$3:$K$4</c:f>
              <c:numCache>
                <c:formatCode>0.000</c:formatCode>
                <c:ptCount val="2"/>
                <c:pt idx="0">
                  <c:v>77.8974272952175</c:v>
                </c:pt>
                <c:pt idx="1">
                  <c:v>110.572704125963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8E-4D0B-B0D3-CCD1CF417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6212008"/>
        <c:axId val="2134133112"/>
      </c:barChart>
      <c:catAx>
        <c:axId val="-2146212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4133112"/>
        <c:crosses val="autoZero"/>
        <c:auto val="1"/>
        <c:lblAlgn val="ctr"/>
        <c:lblOffset val="100"/>
        <c:noMultiLvlLbl val="0"/>
      </c:catAx>
      <c:valAx>
        <c:axId val="21341331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62120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cortex_whole_lysates_ND_HFDwtZ!$M$3:$M$4</c:f>
                <c:numCache>
                  <c:formatCode>General</c:formatCode>
                  <c:ptCount val="2"/>
                  <c:pt idx="0">
                    <c:v>8.65259723035379</c:v>
                  </c:pt>
                  <c:pt idx="1">
                    <c:v>5.140820614626445</c:v>
                  </c:pt>
                </c:numCache>
              </c:numRef>
            </c:plus>
            <c:minus>
              <c:numRef>
                <c:f>cortex_whole_lysates_ND_HFDwtZ!$M$3:$M$4</c:f>
                <c:numCache>
                  <c:formatCode>General</c:formatCode>
                  <c:ptCount val="2"/>
                  <c:pt idx="0">
                    <c:v>8.65259723035379</c:v>
                  </c:pt>
                  <c:pt idx="1">
                    <c:v>5.140820614626445</c:v>
                  </c:pt>
                </c:numCache>
              </c:numRef>
            </c:minus>
          </c:errBars>
          <c:cat>
            <c:numRef>
              <c:f>cortex_whole_lysates_ND_HFDwtZ!$P$3:$P$4</c:f>
              <c:numCache>
                <c:formatCode>General</c:formatCode>
                <c:ptCount val="2"/>
              </c:numCache>
            </c:numRef>
          </c:cat>
          <c:val>
            <c:numRef>
              <c:f>cortex_whole_lysates_ND_HFDwtZ!$K$3:$K$4</c:f>
              <c:numCache>
                <c:formatCode>0.000</c:formatCode>
                <c:ptCount val="2"/>
                <c:pt idx="0">
                  <c:v>98.59703334641851</c:v>
                </c:pt>
                <c:pt idx="1">
                  <c:v>102.2954080757242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EC-45C6-A36E-B0393947E5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5830616"/>
        <c:axId val="-2138985640"/>
      </c:barChart>
      <c:catAx>
        <c:axId val="2145830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38985640"/>
        <c:crosses val="autoZero"/>
        <c:auto val="1"/>
        <c:lblAlgn val="ctr"/>
        <c:lblOffset val="100"/>
        <c:noMultiLvlLbl val="0"/>
      </c:catAx>
      <c:valAx>
        <c:axId val="-2138985640"/>
        <c:scaling>
          <c:orientation val="minMax"/>
          <c:min val="0.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45830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3875872223289"/>
          <c:y val="0.0647474747474748"/>
          <c:w val="0.641598382519258"/>
          <c:h val="0.8855221506402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Sheet5!$M$3:$M$4</c:f>
                <c:numCache>
                  <c:formatCode>General</c:formatCode>
                  <c:ptCount val="2"/>
                  <c:pt idx="0">
                    <c:v>3.286957510384641</c:v>
                  </c:pt>
                  <c:pt idx="1">
                    <c:v>4.470758519284658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Sheet5!$Q$2:$Q$3</c:f>
              <c:numCache>
                <c:formatCode>General</c:formatCode>
                <c:ptCount val="2"/>
              </c:numCache>
            </c:numRef>
          </c:cat>
          <c:val>
            <c:numRef>
              <c:f>Sheet5!$K$3:$K$4</c:f>
              <c:numCache>
                <c:formatCode>0.000</c:formatCode>
                <c:ptCount val="2"/>
                <c:pt idx="0">
                  <c:v>73.49007453799747</c:v>
                </c:pt>
                <c:pt idx="1">
                  <c:v>63.623529371622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62-4EC4-96C1-9769BCDDAC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414696"/>
        <c:axId val="-2138424168"/>
      </c:barChart>
      <c:catAx>
        <c:axId val="-2110414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38424168"/>
        <c:crosses val="autoZero"/>
        <c:auto val="1"/>
        <c:lblAlgn val="ctr"/>
        <c:lblOffset val="100"/>
        <c:noMultiLvlLbl val="0"/>
      </c:catAx>
      <c:valAx>
        <c:axId val="-2138424168"/>
        <c:scaling>
          <c:orientation val="minMax"/>
          <c:min val="0.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10414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Sheet6!$M$3:$M$4</c:f>
                <c:numCache>
                  <c:formatCode>General</c:formatCode>
                  <c:ptCount val="2"/>
                  <c:pt idx="0">
                    <c:v>14.34706251916533</c:v>
                  </c:pt>
                  <c:pt idx="1">
                    <c:v>10.74781782834244</c:v>
                  </c:pt>
                </c:numCache>
              </c:numRef>
            </c:plus>
            <c:minus>
              <c:numRef>
                <c:f>Sheet6!$M$3:$M$4</c:f>
                <c:numCache>
                  <c:formatCode>General</c:formatCode>
                  <c:ptCount val="2"/>
                  <c:pt idx="0">
                    <c:v>14.34706251916533</c:v>
                  </c:pt>
                  <c:pt idx="1">
                    <c:v>10.74781782834244</c:v>
                  </c:pt>
                </c:numCache>
              </c:numRef>
            </c:minus>
          </c:errBars>
          <c:cat>
            <c:numRef>
              <c:f>Sheet6!$P$4:$P$5</c:f>
              <c:numCache>
                <c:formatCode>General</c:formatCode>
                <c:ptCount val="2"/>
              </c:numCache>
            </c:numRef>
          </c:cat>
          <c:val>
            <c:numRef>
              <c:f>Sheet6!$K$3:$K$4</c:f>
              <c:numCache>
                <c:formatCode>0.000</c:formatCode>
                <c:ptCount val="2"/>
                <c:pt idx="0">
                  <c:v>113.4484399796192</c:v>
                </c:pt>
                <c:pt idx="1">
                  <c:v>122.7944081324575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AC-4638-948C-C0CA0E22D5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8378472"/>
        <c:axId val="-2144499816"/>
      </c:barChart>
      <c:catAx>
        <c:axId val="-2138378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44499816"/>
        <c:crosses val="autoZero"/>
        <c:auto val="1"/>
        <c:lblAlgn val="ctr"/>
        <c:lblOffset val="100"/>
        <c:noMultiLvlLbl val="0"/>
      </c:catAx>
      <c:valAx>
        <c:axId val="-2144499816"/>
        <c:scaling>
          <c:orientation val="minMax"/>
          <c:min val="0.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383784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859DB-0EB9-0441-8C32-C51509C892FC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53AC3-4A54-BF4A-A338-7F1183C05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7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>
              <a:defRPr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E9B70-7A80-49F3-A325-2E4545C1DF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64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9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2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3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7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9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3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7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7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4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7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43576" y="888797"/>
            <a:ext cx="479050" cy="2131802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901777" y="895496"/>
            <a:ext cx="467327" cy="2131802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5206" y="11471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A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382422" y="11471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3968" y="245024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Amygdala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 rot="16200000">
            <a:off x="2705485" y="1700448"/>
            <a:ext cx="14943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charset="0"/>
              </a:rPr>
              <a:t>PDE4 activity</a:t>
            </a:r>
          </a:p>
          <a:p>
            <a:pPr algn="ctr"/>
            <a:r>
              <a:rPr lang="en-US" sz="1000" b="1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</a:rPr>
              <a:t>pmol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</a:rPr>
              <a:t>cAMP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</a:rPr>
              <a:t>/mg/min)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412367"/>
              </p:ext>
            </p:extLst>
          </p:nvPr>
        </p:nvGraphicFramePr>
        <p:xfrm>
          <a:off x="5047949" y="921794"/>
          <a:ext cx="1461080" cy="2269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264849"/>
              </p:ext>
            </p:extLst>
          </p:nvPr>
        </p:nvGraphicFramePr>
        <p:xfrm>
          <a:off x="3643545" y="872611"/>
          <a:ext cx="1519757" cy="2315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126935" y="3032925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3300" y="30303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000" dirty="0"/>
              <a:t>3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499363" y="3257490"/>
            <a:ext cx="54864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38500" y="325749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15792" y="3032925"/>
            <a:ext cx="370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32157" y="30303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000" dirty="0"/>
              <a:t>3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888220" y="3257490"/>
            <a:ext cx="54864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27357" y="325749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01857" y="881390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47676" y="881390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21650" y="881390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61166" y="881390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5557700" y="533400"/>
            <a:ext cx="654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1000" b="1" dirty="0">
                <a:cs typeface="Arial" charset="0"/>
              </a:rPr>
              <a:t>Cytosol</a:t>
            </a:r>
          </a:p>
          <a:p>
            <a:pPr algn="ctr" eaLnBrk="1" hangingPunct="1"/>
            <a:r>
              <a:rPr lang="en-US" sz="1000" b="1" dirty="0">
                <a:cs typeface="Arial" charset="0"/>
              </a:rPr>
              <a:t>fraction</a:t>
            </a:r>
          </a:p>
        </p:txBody>
      </p: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4109900" y="533400"/>
            <a:ext cx="8242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1000" b="1" dirty="0">
                <a:cs typeface="Arial" charset="0"/>
              </a:rPr>
              <a:t>Membrane</a:t>
            </a:r>
          </a:p>
          <a:p>
            <a:pPr algn="ctr" eaLnBrk="1" hangingPunct="1"/>
            <a:r>
              <a:rPr lang="en-US" sz="1000" b="1" dirty="0">
                <a:cs typeface="Arial" charset="0"/>
              </a:rPr>
              <a:t>fraction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051998" y="128857"/>
            <a:ext cx="784757" cy="327726"/>
            <a:chOff x="5943600" y="4320474"/>
            <a:chExt cx="784757" cy="327726"/>
          </a:xfrm>
        </p:grpSpPr>
        <p:sp>
          <p:nvSpPr>
            <p:cNvPr id="25" name="Rectangle 24"/>
            <p:cNvSpPr/>
            <p:nvPr/>
          </p:nvSpPr>
          <p:spPr>
            <a:xfrm>
              <a:off x="5943600" y="4320474"/>
              <a:ext cx="121920" cy="9144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943600" y="4489214"/>
              <a:ext cx="121920" cy="9144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83"/>
            <p:cNvSpPr txBox="1">
              <a:spLocks noChangeArrowheads="1"/>
            </p:cNvSpPr>
            <p:nvPr/>
          </p:nvSpPr>
          <p:spPr bwMode="auto">
            <a:xfrm>
              <a:off x="6029362" y="4417368"/>
              <a:ext cx="69899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>
                  <a:cs typeface="Arial" panose="020B0604020202020204" pitchFamily="34" charset="0"/>
                </a:rPr>
                <a:t>PDE4A</a:t>
              </a:r>
              <a:r>
                <a:rPr lang="en-US" sz="900" b="1" i="1" baseline="30000" dirty="0">
                  <a:cs typeface="Arial" panose="020B0604020202020204" pitchFamily="34" charset="0"/>
                </a:rPr>
                <a:t>-/-</a:t>
              </a:r>
            </a:p>
          </p:txBody>
        </p:sp>
      </p:grpSp>
      <p:sp>
        <p:nvSpPr>
          <p:cNvPr id="28" name="TextBox 86"/>
          <p:cNvSpPr txBox="1">
            <a:spLocks noChangeArrowheads="1"/>
          </p:cNvSpPr>
          <p:nvPr/>
        </p:nvSpPr>
        <p:spPr bwMode="auto">
          <a:xfrm>
            <a:off x="6143437" y="73693"/>
            <a:ext cx="7181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900" b="1" i="1" dirty="0">
                <a:cs typeface="Arial" panose="020B0604020202020204" pitchFamily="34" charset="0"/>
              </a:rPr>
              <a:t>PDE4A</a:t>
            </a:r>
            <a:r>
              <a:rPr lang="en-US" sz="900" b="1" i="1" baseline="30000" dirty="0">
                <a:cs typeface="Arial" panose="020B0604020202020204" pitchFamily="34" charset="0"/>
              </a:rPr>
              <a:t>+/+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 rot="16200000">
            <a:off x="-521582" y="1808930"/>
            <a:ext cx="1522859" cy="46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064834" y="957762"/>
            <a:ext cx="1123462" cy="2019615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5257" y="920246"/>
            <a:ext cx="462554" cy="24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01182" y="920246"/>
            <a:ext cx="409219" cy="24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33" name="TextBox 29"/>
          <p:cNvSpPr txBox="1">
            <a:spLocks noChangeArrowheads="1"/>
          </p:cNvSpPr>
          <p:nvPr/>
        </p:nvSpPr>
        <p:spPr bwMode="auto">
          <a:xfrm>
            <a:off x="1189182" y="3055833"/>
            <a:ext cx="409219" cy="24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34" name="TextBox 29"/>
          <p:cNvSpPr txBox="1">
            <a:spLocks noChangeArrowheads="1"/>
          </p:cNvSpPr>
          <p:nvPr/>
        </p:nvSpPr>
        <p:spPr bwMode="auto">
          <a:xfrm>
            <a:off x="2553730" y="3055833"/>
            <a:ext cx="271844" cy="24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049849" y="3248127"/>
            <a:ext cx="113172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36378" y="3248127"/>
            <a:ext cx="1143423" cy="409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7751421"/>
              </p:ext>
            </p:extLst>
          </p:nvPr>
        </p:nvGraphicFramePr>
        <p:xfrm>
          <a:off x="422583" y="933469"/>
          <a:ext cx="2946423" cy="2221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428831" y="629267"/>
            <a:ext cx="1104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Total lysates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43300" y="245024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Amygdala</a:t>
            </a: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 rot="16200000">
            <a:off x="-546782" y="5330140"/>
            <a:ext cx="1717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663186" y="4166818"/>
            <a:ext cx="634705" cy="2456813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18072" y="410886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18145" y="4108866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44" name="TextBox 29"/>
          <p:cNvSpPr txBox="1">
            <a:spLocks noChangeArrowheads="1"/>
          </p:cNvSpPr>
          <p:nvPr/>
        </p:nvSpPr>
        <p:spPr bwMode="auto">
          <a:xfrm>
            <a:off x="1162276" y="6623632"/>
            <a:ext cx="4058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45" name="TextBox 29"/>
          <p:cNvSpPr txBox="1">
            <a:spLocks noChangeArrowheads="1"/>
          </p:cNvSpPr>
          <p:nvPr/>
        </p:nvSpPr>
        <p:spPr bwMode="auto">
          <a:xfrm>
            <a:off x="1835765" y="6572250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1635310" y="6820674"/>
            <a:ext cx="66006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429755" y="6780366"/>
            <a:ext cx="113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488069"/>
              </p:ext>
            </p:extLst>
          </p:nvPr>
        </p:nvGraphicFramePr>
        <p:xfrm>
          <a:off x="526473" y="4272498"/>
          <a:ext cx="1871742" cy="2512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236478" y="3836827"/>
            <a:ext cx="954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cortex</a:t>
            </a: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2319448" y="3661209"/>
            <a:ext cx="366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197877" y="383682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cerebellum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945648" y="383682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hippocampus</a:t>
            </a:r>
          </a:p>
        </p:txBody>
      </p:sp>
      <p:sp>
        <p:nvSpPr>
          <p:cNvPr id="71" name="Text Box 19"/>
          <p:cNvSpPr txBox="1">
            <a:spLocks noChangeArrowheads="1"/>
          </p:cNvSpPr>
          <p:nvPr/>
        </p:nvSpPr>
        <p:spPr bwMode="auto">
          <a:xfrm>
            <a:off x="0" y="3661209"/>
            <a:ext cx="366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2" name="Text Box 19"/>
          <p:cNvSpPr txBox="1">
            <a:spLocks noChangeArrowheads="1"/>
          </p:cNvSpPr>
          <p:nvPr/>
        </p:nvSpPr>
        <p:spPr bwMode="auto">
          <a:xfrm>
            <a:off x="4594254" y="3661209"/>
            <a:ext cx="366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74" name="Rectangle 8"/>
          <p:cNvSpPr>
            <a:spLocks noChangeArrowheads="1"/>
          </p:cNvSpPr>
          <p:nvPr/>
        </p:nvSpPr>
        <p:spPr bwMode="auto">
          <a:xfrm rot="16200000">
            <a:off x="1720320" y="5441646"/>
            <a:ext cx="1717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920763" y="4167013"/>
            <a:ext cx="634705" cy="2456813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185174" y="409953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585247" y="4099536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78" name="TextBox 29"/>
          <p:cNvSpPr txBox="1">
            <a:spLocks noChangeArrowheads="1"/>
          </p:cNvSpPr>
          <p:nvPr/>
        </p:nvSpPr>
        <p:spPr bwMode="auto">
          <a:xfrm>
            <a:off x="3438903" y="6576202"/>
            <a:ext cx="4058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79" name="TextBox 29"/>
          <p:cNvSpPr txBox="1">
            <a:spLocks noChangeArrowheads="1"/>
          </p:cNvSpPr>
          <p:nvPr/>
        </p:nvSpPr>
        <p:spPr bwMode="auto">
          <a:xfrm>
            <a:off x="4102867" y="6559651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3911937" y="6798550"/>
            <a:ext cx="66006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Chart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00290"/>
              </p:ext>
            </p:extLst>
          </p:nvPr>
        </p:nvGraphicFramePr>
        <p:xfrm>
          <a:off x="2791206" y="4228660"/>
          <a:ext cx="187452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6" name="Rectangle 8"/>
          <p:cNvSpPr>
            <a:spLocks noChangeArrowheads="1"/>
          </p:cNvSpPr>
          <p:nvPr/>
        </p:nvSpPr>
        <p:spPr bwMode="auto">
          <a:xfrm rot="16200000">
            <a:off x="3968374" y="5318878"/>
            <a:ext cx="1717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055754" y="4155556"/>
            <a:ext cx="634705" cy="2456813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310640" y="4097604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710713" y="4097604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90" name="TextBox 29"/>
          <p:cNvSpPr txBox="1">
            <a:spLocks noChangeArrowheads="1"/>
          </p:cNvSpPr>
          <p:nvPr/>
        </p:nvSpPr>
        <p:spPr bwMode="auto">
          <a:xfrm>
            <a:off x="5592944" y="6612370"/>
            <a:ext cx="4058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91" name="TextBox 29"/>
          <p:cNvSpPr txBox="1">
            <a:spLocks noChangeArrowheads="1"/>
          </p:cNvSpPr>
          <p:nvPr/>
        </p:nvSpPr>
        <p:spPr bwMode="auto">
          <a:xfrm>
            <a:off x="6256908" y="6576769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6056453" y="6853768"/>
            <a:ext cx="66006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676033" y="6753225"/>
            <a:ext cx="113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9079436"/>
              </p:ext>
            </p:extLst>
          </p:nvPr>
        </p:nvGraphicFramePr>
        <p:xfrm>
          <a:off x="4944999" y="4265041"/>
          <a:ext cx="187452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5781694" y="6813169"/>
            <a:ext cx="113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55293" y="8786142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Supl</a:t>
            </a:r>
            <a:r>
              <a:rPr lang="en-US" dirty="0"/>
              <a:t>. </a:t>
            </a:r>
            <a:r>
              <a:rPr lang="en-US" dirty="0" smtClean="0"/>
              <a:t>Fig.4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923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144</Words>
  <Application>Microsoft Macintosh PowerPoint</Application>
  <PresentationFormat>On-screen Show (4:3)</PresentationFormat>
  <Paragraphs>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Bailley</dc:creator>
  <cp:lastModifiedBy>George Bailley</cp:lastModifiedBy>
  <cp:revision>7</cp:revision>
  <dcterms:created xsi:type="dcterms:W3CDTF">2018-10-08T09:39:24Z</dcterms:created>
  <dcterms:modified xsi:type="dcterms:W3CDTF">2018-10-08T09:43:11Z</dcterms:modified>
</cp:coreProperties>
</file>