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12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OF\OF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OF\OF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OF\OF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OF\OF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EPM\EPM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25-4284-BBC8-06A2F8EBFFE7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25-4284-BBC8-06A2F8EBFFE7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25-4284-BBC8-06A2F8EBFFE7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25-4284-BBC8-06A2F8EBFFE7}"/>
              </c:ext>
            </c:extLst>
          </c:dPt>
          <c:errBars>
            <c:errBarType val="plus"/>
            <c:errValType val="cust"/>
            <c:noEndCap val="0"/>
            <c:plus>
              <c:numRef>
                <c:f>'WT_PDE4A--_OBOB_PDEOBOB_ND_HFD'!$L$8:$L$13</c:f>
                <c:numCache>
                  <c:formatCode>General</c:formatCode>
                  <c:ptCount val="6"/>
                  <c:pt idx="0">
                    <c:v>104.9792572103863</c:v>
                  </c:pt>
                  <c:pt idx="1">
                    <c:v>100.5283322165013</c:v>
                  </c:pt>
                  <c:pt idx="2">
                    <c:v>97.85842381272587</c:v>
                  </c:pt>
                  <c:pt idx="3">
                    <c:v>131.799953633443</c:v>
                  </c:pt>
                  <c:pt idx="4">
                    <c:v>163.3600838846586</c:v>
                  </c:pt>
                  <c:pt idx="5">
                    <c:v>28.01139538839396</c:v>
                  </c:pt>
                </c:numCache>
              </c:numRef>
            </c:plus>
            <c:minus>
              <c:numRef>
                <c:f>'WT_PDE4A--_OBOB_PDEOBOB_ND_HFD'!$L$8:$L$13</c:f>
                <c:numCache>
                  <c:formatCode>General</c:formatCode>
                  <c:ptCount val="6"/>
                  <c:pt idx="0">
                    <c:v>104.9792572103863</c:v>
                  </c:pt>
                  <c:pt idx="1">
                    <c:v>100.5283322165013</c:v>
                  </c:pt>
                  <c:pt idx="2">
                    <c:v>97.85842381272587</c:v>
                  </c:pt>
                  <c:pt idx="3">
                    <c:v>131.799953633443</c:v>
                  </c:pt>
                  <c:pt idx="4">
                    <c:v>163.3600838846586</c:v>
                  </c:pt>
                  <c:pt idx="5">
                    <c:v>28.01139538839396</c:v>
                  </c:pt>
                </c:numCache>
              </c:numRef>
            </c:minus>
          </c:errBars>
          <c:cat>
            <c:numRef>
              <c:f>'WT_PDE4A--_OBOB_PDEOBOB_ND_HFD'!$H$8:$H$13</c:f>
              <c:numCache>
                <c:formatCode>General</c:formatCode>
                <c:ptCount val="6"/>
              </c:numCache>
            </c:numRef>
          </c:cat>
          <c:val>
            <c:numRef>
              <c:f>'WT_PDE4A--_OBOB_PDEOBOB_ND_HFD'!$J$8:$J$13</c:f>
              <c:numCache>
                <c:formatCode>General</c:formatCode>
                <c:ptCount val="6"/>
                <c:pt idx="0">
                  <c:v>1819.0</c:v>
                </c:pt>
                <c:pt idx="1">
                  <c:v>2035.571428571428</c:v>
                </c:pt>
                <c:pt idx="2">
                  <c:v>1833.4</c:v>
                </c:pt>
                <c:pt idx="3">
                  <c:v>1739.166666666667</c:v>
                </c:pt>
                <c:pt idx="4">
                  <c:v>694.5714285714286</c:v>
                </c:pt>
                <c:pt idx="5">
                  <c:v>487.2222222222222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925-4284-BBC8-06A2F8EBFF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9050600"/>
        <c:axId val="2134804760"/>
      </c:barChart>
      <c:catAx>
        <c:axId val="-2139050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4804760"/>
        <c:crosses val="autoZero"/>
        <c:auto val="1"/>
        <c:lblAlgn val="ctr"/>
        <c:lblOffset val="100"/>
        <c:noMultiLvlLbl val="0"/>
      </c:catAx>
      <c:valAx>
        <c:axId val="2134804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39050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0D9-4EBE-8B17-8DA8464E29C4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0D9-4EBE-8B17-8DA8464E29C4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0D9-4EBE-8B17-8DA8464E29C4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'pde4a--_++_vs_obob_pde4a--obob'!$E$44:$E$47</c:f>
                <c:numCache>
                  <c:formatCode>General</c:formatCode>
                  <c:ptCount val="4"/>
                  <c:pt idx="0">
                    <c:v>3.70843012607759</c:v>
                  </c:pt>
                  <c:pt idx="1">
                    <c:v>4.413825773634434</c:v>
                  </c:pt>
                  <c:pt idx="2">
                    <c:v>3.329405092746295</c:v>
                  </c:pt>
                  <c:pt idx="3">
                    <c:v>9.226875527911698</c:v>
                  </c:pt>
                </c:numCache>
              </c:numRef>
            </c:plus>
            <c:minus>
              <c:numRef>
                <c:f>'pde4a--_++_vs_obob_pde4a--obob'!$E$44:$E$47</c:f>
                <c:numCache>
                  <c:formatCode>General</c:formatCode>
                  <c:ptCount val="4"/>
                  <c:pt idx="0">
                    <c:v>3.70843012607759</c:v>
                  </c:pt>
                  <c:pt idx="1">
                    <c:v>4.413825773634434</c:v>
                  </c:pt>
                  <c:pt idx="2">
                    <c:v>3.329405092746295</c:v>
                  </c:pt>
                  <c:pt idx="3">
                    <c:v>9.226875527911698</c:v>
                  </c:pt>
                </c:numCache>
              </c:numRef>
            </c:minus>
            <c:spPr>
              <a:ln w="9525">
                <a:solidFill>
                  <a:schemeClr val="tx1"/>
                </a:solidFill>
              </a:ln>
            </c:spPr>
          </c:errBars>
          <c:cat>
            <c:numRef>
              <c:f>'pde4a--_++_vs_obob_pde4a--obob'!$F$44:$F$47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'pde4a--_++_vs_obob_pde4a--obob'!$C$44:$C$47</c:f>
              <c:numCache>
                <c:formatCode>General</c:formatCode>
                <c:ptCount val="4"/>
                <c:pt idx="0">
                  <c:v>81.72800000000001</c:v>
                </c:pt>
                <c:pt idx="1">
                  <c:v>82.96860000000002</c:v>
                </c:pt>
                <c:pt idx="2">
                  <c:v>82.88888888888879</c:v>
                </c:pt>
                <c:pt idx="3">
                  <c:v>56.9625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0D9-4EBE-8B17-8DA8464E29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8630216"/>
        <c:axId val="-2138249016"/>
      </c:barChart>
      <c:catAx>
        <c:axId val="2138630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38249016"/>
        <c:crosses val="autoZero"/>
        <c:auto val="1"/>
        <c:lblAlgn val="ctr"/>
        <c:lblOffset val="100"/>
        <c:noMultiLvlLbl val="0"/>
      </c:catAx>
      <c:valAx>
        <c:axId val="-2138249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8630216"/>
        <c:crosses val="autoZero"/>
        <c:crossBetween val="between"/>
        <c:majorUnit val="2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C8-491A-BDFC-C4878C2243D1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C8-491A-BDFC-C4878C2243D1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AC8-491A-BDFC-C4878C2243D1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AC8-491A-BDFC-C4878C2243D1}"/>
              </c:ext>
            </c:extLst>
          </c:dPt>
          <c:errBars>
            <c:errBarType val="plus"/>
            <c:errValType val="cust"/>
            <c:noEndCap val="0"/>
            <c:plus>
              <c:numRef>
                <c:f>'WT_PDE4A--_OBOB_PDEOBOB_ND_HFD'!$L$28:$L$33</c:f>
                <c:numCache>
                  <c:formatCode>General</c:formatCode>
                  <c:ptCount val="6"/>
                  <c:pt idx="0">
                    <c:v>37.34650065415916</c:v>
                  </c:pt>
                  <c:pt idx="1">
                    <c:v>33.54782839653642</c:v>
                  </c:pt>
                  <c:pt idx="2">
                    <c:v>33.31714606958733</c:v>
                  </c:pt>
                  <c:pt idx="3">
                    <c:v>47.8305929818981</c:v>
                  </c:pt>
                  <c:pt idx="4">
                    <c:v>15.91623481267617</c:v>
                  </c:pt>
                  <c:pt idx="5">
                    <c:v>9.132427638251571</c:v>
                  </c:pt>
                </c:numCache>
              </c:numRef>
            </c:plus>
            <c:minus>
              <c:numRef>
                <c:f>'WT_PDE4A--_OBOB_PDEOBOB_ND_HFD'!$L$28:$L$33</c:f>
                <c:numCache>
                  <c:formatCode>General</c:formatCode>
                  <c:ptCount val="6"/>
                  <c:pt idx="0">
                    <c:v>37.34650065415916</c:v>
                  </c:pt>
                  <c:pt idx="1">
                    <c:v>33.54782839653642</c:v>
                  </c:pt>
                  <c:pt idx="2">
                    <c:v>33.31714606958733</c:v>
                  </c:pt>
                  <c:pt idx="3">
                    <c:v>47.8305929818981</c:v>
                  </c:pt>
                  <c:pt idx="4">
                    <c:v>15.91623481267617</c:v>
                  </c:pt>
                  <c:pt idx="5">
                    <c:v>9.132427638251571</c:v>
                  </c:pt>
                </c:numCache>
              </c:numRef>
            </c:minus>
          </c:errBars>
          <c:cat>
            <c:numRef>
              <c:f>'WT_PDE4A--_OBOB_PDEOBOB_ND_HFD'!$M$28:$M$33</c:f>
              <c:numCache>
                <c:formatCode>General</c:formatCode>
                <c:ptCount val="6"/>
              </c:numCache>
            </c:numRef>
          </c:cat>
          <c:val>
            <c:numRef>
              <c:f>'WT_PDE4A--_OBOB_PDEOBOB_ND_HFD'!$J$28:$J$33</c:f>
              <c:numCache>
                <c:formatCode>General</c:formatCode>
                <c:ptCount val="6"/>
                <c:pt idx="0">
                  <c:v>234.5</c:v>
                </c:pt>
                <c:pt idx="1">
                  <c:v>270.888888888889</c:v>
                </c:pt>
                <c:pt idx="2">
                  <c:v>257.8999999999999</c:v>
                </c:pt>
                <c:pt idx="3">
                  <c:v>238.875</c:v>
                </c:pt>
                <c:pt idx="4">
                  <c:v>38.42857142857143</c:v>
                </c:pt>
                <c:pt idx="5">
                  <c:v>67.11111111111111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AC8-491A-BDFC-C4878C224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8770376"/>
        <c:axId val="-2144431896"/>
      </c:barChart>
      <c:catAx>
        <c:axId val="-2138770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44431896"/>
        <c:crosses val="autoZero"/>
        <c:auto val="1"/>
        <c:lblAlgn val="ctr"/>
        <c:lblOffset val="100"/>
        <c:noMultiLvlLbl val="0"/>
      </c:catAx>
      <c:valAx>
        <c:axId val="-2144431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38770376"/>
        <c:crosses val="autoZero"/>
        <c:crossBetween val="between"/>
        <c:majorUnit val="10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594-4532-91D0-ADC50516695E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594-4532-91D0-ADC50516695E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594-4532-91D0-ADC50516695E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594-4532-91D0-ADC50516695E}"/>
              </c:ext>
            </c:extLst>
          </c:dPt>
          <c:errBars>
            <c:errBarType val="plus"/>
            <c:errValType val="cust"/>
            <c:noEndCap val="0"/>
            <c:plus>
              <c:numRef>
                <c:f>'WT_PDE4A--_OBOB_PDEOBOB_ND_HFD'!$L$48:$L$53</c:f>
                <c:numCache>
                  <c:formatCode>General</c:formatCode>
                  <c:ptCount val="6"/>
                  <c:pt idx="0">
                    <c:v>0.0262160832313847</c:v>
                  </c:pt>
                  <c:pt idx="1">
                    <c:v>0.0170730968433441</c:v>
                  </c:pt>
                  <c:pt idx="2">
                    <c:v>0.0174535660285944</c:v>
                  </c:pt>
                  <c:pt idx="3">
                    <c:v>0.0248924383942121</c:v>
                  </c:pt>
                  <c:pt idx="4">
                    <c:v>0.0202380015633981</c:v>
                  </c:pt>
                  <c:pt idx="5">
                    <c:v>0.0698953147974811</c:v>
                  </c:pt>
                </c:numCache>
              </c:numRef>
            </c:plus>
            <c:minus>
              <c:numRef>
                <c:f>'WT_PDE4A--_OBOB_PDEOBOB_ND_HFD'!$L$48:$L$53</c:f>
                <c:numCache>
                  <c:formatCode>General</c:formatCode>
                  <c:ptCount val="6"/>
                  <c:pt idx="0">
                    <c:v>0.0262160832313847</c:v>
                  </c:pt>
                  <c:pt idx="1">
                    <c:v>0.0170730968433441</c:v>
                  </c:pt>
                  <c:pt idx="2">
                    <c:v>0.0174535660285944</c:v>
                  </c:pt>
                  <c:pt idx="3">
                    <c:v>0.0248924383942121</c:v>
                  </c:pt>
                  <c:pt idx="4">
                    <c:v>0.0202380015633981</c:v>
                  </c:pt>
                  <c:pt idx="5">
                    <c:v>0.0698953147974811</c:v>
                  </c:pt>
                </c:numCache>
              </c:numRef>
            </c:minus>
          </c:errBars>
          <c:cat>
            <c:numRef>
              <c:f>'WT_PDE4A--_OBOB_PDEOBOB_ND_HFD'!$H$48:$H$53</c:f>
              <c:numCache>
                <c:formatCode>General</c:formatCode>
                <c:ptCount val="6"/>
              </c:numCache>
            </c:numRef>
          </c:cat>
          <c:val>
            <c:numRef>
              <c:f>'WT_PDE4A--_OBOB_PDEOBOB_ND_HFD'!$J$48:$J$53</c:f>
              <c:numCache>
                <c:formatCode>General</c:formatCode>
                <c:ptCount val="6"/>
                <c:pt idx="0">
                  <c:v>0.135079639</c:v>
                </c:pt>
                <c:pt idx="1">
                  <c:v>0.132998938888889</c:v>
                </c:pt>
                <c:pt idx="2">
                  <c:v>0.141484574</c:v>
                </c:pt>
                <c:pt idx="3">
                  <c:v>0.13101268125</c:v>
                </c:pt>
                <c:pt idx="4">
                  <c:v>0.0585757648902152</c:v>
                </c:pt>
                <c:pt idx="5">
                  <c:v>0.163005403545412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594-4532-91D0-ADC505166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4472392"/>
        <c:axId val="2134837608"/>
      </c:barChart>
      <c:catAx>
        <c:axId val="2134472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4837608"/>
        <c:crosses val="autoZero"/>
        <c:auto val="1"/>
        <c:lblAlgn val="ctr"/>
        <c:lblOffset val="100"/>
        <c:noMultiLvlLbl val="0"/>
      </c:catAx>
      <c:valAx>
        <c:axId val="2134837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4472392"/>
        <c:crosses val="autoZero"/>
        <c:crossBetween val="between"/>
        <c:majorUnit val="0.05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08-4601-9904-AD2E4C6B0B85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08-4601-9904-AD2E4C6B0B85}"/>
              </c:ext>
            </c:extLst>
          </c:dPt>
          <c:dPt>
            <c:idx val="4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08-4601-9904-AD2E4C6B0B85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08-4601-9904-AD2E4C6B0B85}"/>
              </c:ext>
            </c:extLst>
          </c:dPt>
          <c:errBars>
            <c:errBarType val="plus"/>
            <c:errValType val="cust"/>
            <c:noEndCap val="0"/>
            <c:plus>
              <c:numRef>
                <c:f>'WT_PDE4A--_OBOB_PDEOBOB_ND_HFD'!$L$73:$L$78</c:f>
                <c:numCache>
                  <c:formatCode>General</c:formatCode>
                  <c:ptCount val="6"/>
                  <c:pt idx="0">
                    <c:v>14.61338807775634</c:v>
                  </c:pt>
                  <c:pt idx="1">
                    <c:v>6.479549976752598</c:v>
                  </c:pt>
                  <c:pt idx="2">
                    <c:v>9.598842522813763</c:v>
                  </c:pt>
                  <c:pt idx="3">
                    <c:v>6.889270902746427</c:v>
                  </c:pt>
                  <c:pt idx="4">
                    <c:v>5.541433297730586</c:v>
                  </c:pt>
                  <c:pt idx="5">
                    <c:v>4.096445312405728</c:v>
                  </c:pt>
                </c:numCache>
              </c:numRef>
            </c:plus>
            <c:minus>
              <c:numRef>
                <c:f>'WT_PDE4A--_OBOB_PDEOBOB_ND_HFD'!$L$73:$L$78</c:f>
                <c:numCache>
                  <c:formatCode>General</c:formatCode>
                  <c:ptCount val="6"/>
                  <c:pt idx="0">
                    <c:v>14.61338807775634</c:v>
                  </c:pt>
                  <c:pt idx="1">
                    <c:v>6.479549976752598</c:v>
                  </c:pt>
                  <c:pt idx="2">
                    <c:v>9.598842522813763</c:v>
                  </c:pt>
                  <c:pt idx="3">
                    <c:v>6.889270902746427</c:v>
                  </c:pt>
                  <c:pt idx="4">
                    <c:v>5.541433297730586</c:v>
                  </c:pt>
                  <c:pt idx="5">
                    <c:v>4.096445312405728</c:v>
                  </c:pt>
                </c:numCache>
              </c:numRef>
            </c:minus>
          </c:errBars>
          <c:cat>
            <c:numRef>
              <c:f>'WT_PDE4A--_OBOB_PDEOBOB_ND_HFD'!$H$73:$H$78</c:f>
              <c:numCache>
                <c:formatCode>General</c:formatCode>
                <c:ptCount val="6"/>
              </c:numCache>
            </c:numRef>
          </c:cat>
          <c:val>
            <c:numRef>
              <c:f>'WT_PDE4A--_OBOB_PDEOBOB_ND_HFD'!$J$73:$J$78</c:f>
              <c:numCache>
                <c:formatCode>General</c:formatCode>
                <c:ptCount val="6"/>
                <c:pt idx="0">
                  <c:v>124.2</c:v>
                </c:pt>
                <c:pt idx="1">
                  <c:v>80.11111111111111</c:v>
                </c:pt>
                <c:pt idx="2">
                  <c:v>137.4</c:v>
                </c:pt>
                <c:pt idx="3">
                  <c:v>47.625</c:v>
                </c:pt>
                <c:pt idx="4">
                  <c:v>14.42857142857143</c:v>
                </c:pt>
                <c:pt idx="5">
                  <c:v>5.444444444444445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08-4601-9904-AD2E4C6B0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6306280"/>
        <c:axId val="2084245624"/>
      </c:barChart>
      <c:catAx>
        <c:axId val="-2146306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84245624"/>
        <c:crosses val="autoZero"/>
        <c:auto val="1"/>
        <c:lblAlgn val="ctr"/>
        <c:lblOffset val="100"/>
        <c:noMultiLvlLbl val="0"/>
      </c:catAx>
      <c:valAx>
        <c:axId val="2084245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6306280"/>
        <c:crosses val="autoZero"/>
        <c:crossBetween val="between"/>
        <c:majorUnit val="5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091312051431"/>
          <c:y val="0.197000010090475"/>
          <c:w val="0.785644218509628"/>
          <c:h val="0.72816902829644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03-4B3A-8259-032F1E82194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03-4B3A-8259-032F1E82194A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B03-4B3A-8259-032F1E82194A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'pde4a--_++_vs_obob_pde4a--obob'!$E$4:$E$7</c:f>
                <c:numCache>
                  <c:formatCode>General</c:formatCode>
                  <c:ptCount val="4"/>
                  <c:pt idx="0">
                    <c:v>0.748331477354788</c:v>
                  </c:pt>
                  <c:pt idx="1">
                    <c:v>2.04939015319192</c:v>
                  </c:pt>
                  <c:pt idx="2">
                    <c:v>2.081665999466132</c:v>
                  </c:pt>
                  <c:pt idx="3">
                    <c:v>3.44656174742132</c:v>
                  </c:pt>
                </c:numCache>
              </c:numRef>
            </c:plus>
            <c:minus>
              <c:numRef>
                <c:f>'pde4a--_++_vs_obob_pde4a--obob'!$E$4:$E$7</c:f>
                <c:numCache>
                  <c:formatCode>General</c:formatCode>
                  <c:ptCount val="4"/>
                  <c:pt idx="0">
                    <c:v>0.748331477354788</c:v>
                  </c:pt>
                  <c:pt idx="1">
                    <c:v>2.04939015319192</c:v>
                  </c:pt>
                  <c:pt idx="2">
                    <c:v>2.081665999466132</c:v>
                  </c:pt>
                  <c:pt idx="3">
                    <c:v>3.44656174742132</c:v>
                  </c:pt>
                </c:numCache>
              </c:numRef>
            </c:minus>
          </c:errBars>
          <c:cat>
            <c:numRef>
              <c:f>'pde4a--_++_vs_obob_pde4a--obob'!$F$4:$F$7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'pde4a--_++_vs_obob_pde4a--obob'!$C$4:$C$7</c:f>
              <c:numCache>
                <c:formatCode>General</c:formatCode>
                <c:ptCount val="4"/>
                <c:pt idx="0">
                  <c:v>3.4</c:v>
                </c:pt>
                <c:pt idx="1">
                  <c:v>6.0</c:v>
                </c:pt>
                <c:pt idx="2">
                  <c:v>4.0</c:v>
                </c:pt>
                <c:pt idx="3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B03-4B3A-8259-032F1E8219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7960232"/>
        <c:axId val="2134169784"/>
      </c:barChart>
      <c:catAx>
        <c:axId val="2137960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4169784"/>
        <c:crosses val="autoZero"/>
        <c:auto val="1"/>
        <c:lblAlgn val="ctr"/>
        <c:lblOffset val="100"/>
        <c:noMultiLvlLbl val="0"/>
      </c:catAx>
      <c:valAx>
        <c:axId val="2134169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796023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3F9-49E0-A74F-77608001CACF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3F9-49E0-A74F-77608001CACF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3F9-49E0-A74F-77608001CACF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'pde4a--_++_vs_obob_pde4a--obob'!$E$27:$E$30</c:f>
                <c:numCache>
                  <c:formatCode>General</c:formatCode>
                  <c:ptCount val="4"/>
                  <c:pt idx="0">
                    <c:v>197.6627430751682</c:v>
                  </c:pt>
                  <c:pt idx="1">
                    <c:v>283.9917252315636</c:v>
                  </c:pt>
                  <c:pt idx="2">
                    <c:v>175.9232787325202</c:v>
                  </c:pt>
                  <c:pt idx="3">
                    <c:v>155.1504218785464</c:v>
                  </c:pt>
                </c:numCache>
              </c:numRef>
            </c:plus>
            <c:minus>
              <c:numRef>
                <c:f>'pde4a--_++_vs_obob_pde4a--obob'!$E$27:$E$30</c:f>
                <c:numCache>
                  <c:formatCode>General</c:formatCode>
                  <c:ptCount val="4"/>
                  <c:pt idx="0">
                    <c:v>197.6627430751682</c:v>
                  </c:pt>
                  <c:pt idx="1">
                    <c:v>283.9917252315636</c:v>
                  </c:pt>
                  <c:pt idx="2">
                    <c:v>175.9232787325202</c:v>
                  </c:pt>
                  <c:pt idx="3">
                    <c:v>155.1504218785464</c:v>
                  </c:pt>
                </c:numCache>
              </c:numRef>
            </c:minus>
          </c:errBars>
          <c:cat>
            <c:numRef>
              <c:f>'pde4a--_++_vs_obob_pde4a--obob'!$F$27:$F$30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'pde4a--_++_vs_obob_pde4a--obob'!$C$27:$C$30</c:f>
              <c:numCache>
                <c:formatCode>General</c:formatCode>
                <c:ptCount val="4"/>
                <c:pt idx="0">
                  <c:v>1957.4</c:v>
                </c:pt>
                <c:pt idx="1">
                  <c:v>2303.0</c:v>
                </c:pt>
                <c:pt idx="2">
                  <c:v>1184.0</c:v>
                </c:pt>
                <c:pt idx="3">
                  <c:v>944.75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3F9-49E0-A74F-77608001C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3395912"/>
        <c:axId val="-2130932616"/>
      </c:barChart>
      <c:catAx>
        <c:axId val="-2113395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30932616"/>
        <c:crosses val="autoZero"/>
        <c:auto val="1"/>
        <c:lblAlgn val="ctr"/>
        <c:lblOffset val="100"/>
        <c:noMultiLvlLbl val="0"/>
      </c:catAx>
      <c:valAx>
        <c:axId val="-2130932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13395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801024088568"/>
          <c:y val="0.0698179186663728"/>
          <c:w val="0.845452182374905"/>
          <c:h val="0.8486435482895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F2-4DEC-A0AA-9507F86EB941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1F2-4DEC-A0AA-9507F86EB941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1F2-4DEC-A0AA-9507F86EB941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'pde4a--_++_vs_obob_pde4a--obob'!$E$13:$E$16</c:f>
                <c:numCache>
                  <c:formatCode>General</c:formatCode>
                  <c:ptCount val="4"/>
                  <c:pt idx="0">
                    <c:v>2.280350850198276</c:v>
                  </c:pt>
                  <c:pt idx="1">
                    <c:v>3.762977544445355</c:v>
                  </c:pt>
                  <c:pt idx="2">
                    <c:v>1.0</c:v>
                  </c:pt>
                  <c:pt idx="3">
                    <c:v>1.658122036180898</c:v>
                  </c:pt>
                </c:numCache>
              </c:numRef>
            </c:plus>
            <c:minus>
              <c:numRef>
                <c:f>'pde4a--_++_vs_obob_pde4a--obob'!$E$13:$E$16</c:f>
                <c:numCache>
                  <c:formatCode>General</c:formatCode>
                  <c:ptCount val="4"/>
                  <c:pt idx="0">
                    <c:v>2.280350850198276</c:v>
                  </c:pt>
                  <c:pt idx="1">
                    <c:v>3.762977544445355</c:v>
                  </c:pt>
                  <c:pt idx="2">
                    <c:v>1.0</c:v>
                  </c:pt>
                  <c:pt idx="3">
                    <c:v>1.658122036180898</c:v>
                  </c:pt>
                </c:numCache>
              </c:numRef>
            </c:minus>
          </c:errBars>
          <c:cat>
            <c:numRef>
              <c:f>'pde4a--_++_vs_obob_pde4a--obob'!$F$13:$F$16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'pde4a--_++_vs_obob_pde4a--obob'!$C$13:$C$16</c:f>
              <c:numCache>
                <c:formatCode>General</c:formatCode>
                <c:ptCount val="4"/>
                <c:pt idx="0">
                  <c:v>20.0</c:v>
                </c:pt>
                <c:pt idx="1">
                  <c:v>24.4</c:v>
                </c:pt>
                <c:pt idx="2">
                  <c:v>12.0</c:v>
                </c:pt>
                <c:pt idx="3">
                  <c:v>9.583333333333335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1F2-4DEC-A0AA-9507F86EB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3743160"/>
        <c:axId val="2133599720"/>
      </c:barChart>
      <c:catAx>
        <c:axId val="2133743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3599720"/>
        <c:crosses val="autoZero"/>
        <c:auto val="1"/>
        <c:lblAlgn val="ctr"/>
        <c:lblOffset val="100"/>
        <c:noMultiLvlLbl val="0"/>
      </c:catAx>
      <c:valAx>
        <c:axId val="2133599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3743160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1-49FD-BA26-926A8649D984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1-49FD-BA26-926A8649D984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DF1-49FD-BA26-926A8649D984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'pde4a--_++_vs_obob_pde4a--obob'!$E$36:$E$39</c:f>
                <c:numCache>
                  <c:formatCode>General</c:formatCode>
                  <c:ptCount val="4"/>
                  <c:pt idx="0">
                    <c:v>0.904872612274482</c:v>
                  </c:pt>
                  <c:pt idx="1">
                    <c:v>1.951492306472721</c:v>
                  </c:pt>
                  <c:pt idx="2">
                    <c:v>2.050504304124858</c:v>
                  </c:pt>
                  <c:pt idx="3">
                    <c:v>3.370359198653182</c:v>
                  </c:pt>
                </c:numCache>
              </c:numRef>
            </c:plus>
            <c:minus>
              <c:numRef>
                <c:f>'pde4a--_++_vs_obob_pde4a--obob'!$E$36:$E$39</c:f>
                <c:numCache>
                  <c:formatCode>General</c:formatCode>
                  <c:ptCount val="4"/>
                  <c:pt idx="0">
                    <c:v>0.904872612274482</c:v>
                  </c:pt>
                  <c:pt idx="1">
                    <c:v>1.951492306472721</c:v>
                  </c:pt>
                  <c:pt idx="2">
                    <c:v>2.050504304124858</c:v>
                  </c:pt>
                  <c:pt idx="3">
                    <c:v>3.370359198653182</c:v>
                  </c:pt>
                </c:numCache>
              </c:numRef>
            </c:minus>
          </c:errBars>
          <c:cat>
            <c:numRef>
              <c:f>'pde4a--_++_vs_obob_pde4a--obob'!$F$36:$F$39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'pde4a--_++_vs_obob_pde4a--obob'!$C$36:$C$39</c:f>
              <c:numCache>
                <c:formatCode>General</c:formatCode>
                <c:ptCount val="4"/>
                <c:pt idx="0">
                  <c:v>3.043333333333334</c:v>
                </c:pt>
                <c:pt idx="1">
                  <c:v>4.256666666666666</c:v>
                </c:pt>
                <c:pt idx="2">
                  <c:v>3.605555555555556</c:v>
                </c:pt>
                <c:pt idx="3">
                  <c:v>7.722222222222221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DF1-49FD-BA26-926A8649D9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4481192"/>
        <c:axId val="2140898760"/>
      </c:barChart>
      <c:catAx>
        <c:axId val="-2144481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</c:spPr>
        <c:crossAx val="2140898760"/>
        <c:crosses val="autoZero"/>
        <c:auto val="1"/>
        <c:lblAlgn val="ctr"/>
        <c:lblOffset val="100"/>
        <c:noMultiLvlLbl val="0"/>
      </c:catAx>
      <c:valAx>
        <c:axId val="2140898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448119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CA-4F3A-84CA-A0FFEE726C27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CA-4F3A-84CA-A0FFEE726C27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CA-4F3A-84CA-A0FFEE726C27}"/>
              </c:ext>
            </c:extLst>
          </c:dPt>
          <c:errBars>
            <c:errBarType val="plus"/>
            <c:errValType val="cust"/>
            <c:noEndCap val="0"/>
            <c:plus>
              <c:numRef>
                <c:f>'pde4a--_++_vs_obob_pde4a--obob'!$E$20:$E$23</c:f>
                <c:numCache>
                  <c:formatCode>General</c:formatCode>
                  <c:ptCount val="4"/>
                  <c:pt idx="0">
                    <c:v>30.9079277856022</c:v>
                  </c:pt>
                  <c:pt idx="1">
                    <c:v>74.89499315708625</c:v>
                  </c:pt>
                  <c:pt idx="2">
                    <c:v>66.30233781700295</c:v>
                  </c:pt>
                  <c:pt idx="3">
                    <c:v>48.64675677210604</c:v>
                  </c:pt>
                </c:numCache>
              </c:numRef>
            </c:plus>
            <c:minus>
              <c:numRef>
                <c:f>'pde4a--_++_vs_obob_pde4a--obob'!$E$20:$E$23</c:f>
                <c:numCache>
                  <c:formatCode>General</c:formatCode>
                  <c:ptCount val="4"/>
                  <c:pt idx="0">
                    <c:v>30.9079277856022</c:v>
                  </c:pt>
                  <c:pt idx="1">
                    <c:v>74.89499315708625</c:v>
                  </c:pt>
                  <c:pt idx="2">
                    <c:v>66.30233781700295</c:v>
                  </c:pt>
                  <c:pt idx="3">
                    <c:v>48.64675677210604</c:v>
                  </c:pt>
                </c:numCache>
              </c:numRef>
            </c:minus>
          </c:errBars>
          <c:cat>
            <c:numRef>
              <c:f>'pde4a--_++_vs_obob_pde4a--obob'!$F$20:$F$23</c:f>
              <c:numCache>
                <c:formatCode>General</c:formatCode>
                <c:ptCount val="4"/>
              </c:numCache>
            </c:numRef>
          </c:cat>
          <c:val>
            <c:numRef>
              <c:f>'pde4a--_++_vs_obob_pde4a--obob'!$C$20:$C$23</c:f>
              <c:numCache>
                <c:formatCode>General</c:formatCode>
                <c:ptCount val="4"/>
                <c:pt idx="0">
                  <c:v>110.0</c:v>
                </c:pt>
                <c:pt idx="1">
                  <c:v>167.6</c:v>
                </c:pt>
                <c:pt idx="2">
                  <c:v>118.0</c:v>
                </c:pt>
                <c:pt idx="3">
                  <c:v>133.9166666666666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ECA-4F3A-84CA-A0FFEE726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463672"/>
        <c:axId val="2131795176"/>
      </c:barChart>
      <c:catAx>
        <c:axId val="2132463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131795176"/>
        <c:crosses val="autoZero"/>
        <c:auto val="1"/>
        <c:lblAlgn val="ctr"/>
        <c:lblOffset val="100"/>
        <c:noMultiLvlLbl val="0"/>
      </c:catAx>
      <c:valAx>
        <c:axId val="2131795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2463672"/>
        <c:crosses val="autoZero"/>
        <c:crossBetween val="between"/>
        <c:majorUnit val="100.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859DB-0EB9-0441-8C32-C51509C892FC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53AC3-4A54-BF4A-A338-7F1183C05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7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>
              <a:defRPr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lang="en-US" b="0" baseline="0" dirty="0"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32F5E-D8BB-4F79-9A4B-D148F44E34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4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9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2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3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7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9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3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7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7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4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7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9.xml"/><Relationship Id="rId1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chart" Target="../charts/chart5.xml"/><Relationship Id="rId8" Type="http://schemas.openxmlformats.org/officeDocument/2006/relationships/chart" Target="../charts/chart6.xml"/><Relationship Id="rId9" Type="http://schemas.openxmlformats.org/officeDocument/2006/relationships/chart" Target="../charts/chart7.xml"/><Relationship Id="rId10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8"/>
          <p:cNvSpPr txBox="1">
            <a:spLocks noChangeArrowheads="1"/>
          </p:cNvSpPr>
          <p:nvPr/>
        </p:nvSpPr>
        <p:spPr bwMode="auto">
          <a:xfrm>
            <a:off x="0" y="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cs typeface="Arial" charset="0"/>
              </a:rPr>
              <a:t>A</a:t>
            </a: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 bwMode="auto">
          <a:xfrm>
            <a:off x="0" y="45720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cs typeface="Arial" charset="0"/>
              </a:rPr>
              <a:t>B</a:t>
            </a:r>
          </a:p>
        </p:txBody>
      </p:sp>
      <p:sp>
        <p:nvSpPr>
          <p:cNvPr id="85" name="Rectangle 84"/>
          <p:cNvSpPr/>
          <p:nvPr/>
        </p:nvSpPr>
        <p:spPr>
          <a:xfrm>
            <a:off x="2219404" y="562445"/>
            <a:ext cx="745991" cy="1692290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Rectangle 85"/>
          <p:cNvSpPr/>
          <p:nvPr/>
        </p:nvSpPr>
        <p:spPr>
          <a:xfrm>
            <a:off x="1572867" y="562445"/>
            <a:ext cx="658956" cy="1681750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TextBox 86"/>
          <p:cNvSpPr txBox="1"/>
          <p:nvPr/>
        </p:nvSpPr>
        <p:spPr>
          <a:xfrm rot="16200000">
            <a:off x="-890496" y="1275099"/>
            <a:ext cx="2035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Total activity (entire area)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862219" y="493331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222476" y="493331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01467" y="493331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351563" y="552305"/>
            <a:ext cx="661044" cy="1745419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" name="Rectangle 100"/>
          <p:cNvSpPr/>
          <p:nvPr/>
        </p:nvSpPr>
        <p:spPr>
          <a:xfrm>
            <a:off x="4634261" y="541540"/>
            <a:ext cx="718759" cy="1757692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2261047" y="1283265"/>
            <a:ext cx="2120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Total activity (central area)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992748" y="504482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303054" y="487230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652996" y="504482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2261268" y="2723014"/>
            <a:ext cx="754955" cy="1870318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Rectangle 106"/>
          <p:cNvSpPr/>
          <p:nvPr/>
        </p:nvSpPr>
        <p:spPr>
          <a:xfrm>
            <a:off x="1592321" y="2723314"/>
            <a:ext cx="676180" cy="1868016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-817685" y="3513940"/>
            <a:ext cx="1987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1200" dirty="0"/>
              <a:t>% of time spent in</a:t>
            </a:r>
          </a:p>
          <a:p>
            <a:pPr algn="ctr"/>
            <a:r>
              <a:rPr lang="en-US" sz="1200" dirty="0"/>
              <a:t> central area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892104" y="2691509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260312" y="2691509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648605" y="2691509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5363871" y="2756668"/>
            <a:ext cx="754955" cy="1880094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Rectangle 114"/>
          <p:cNvSpPr/>
          <p:nvPr/>
        </p:nvSpPr>
        <p:spPr>
          <a:xfrm>
            <a:off x="4669031" y="2749017"/>
            <a:ext cx="702074" cy="1887746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/>
          <p:cNvSpPr txBox="1"/>
          <p:nvPr/>
        </p:nvSpPr>
        <p:spPr>
          <a:xfrm rot="16200000">
            <a:off x="2319244" y="3566004"/>
            <a:ext cx="1987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1200" dirty="0"/>
              <a:t>Rearing Activity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009986" y="2713542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315210" y="2713542"/>
            <a:ext cx="380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734402" y="2713542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01896" y="3052535"/>
            <a:ext cx="2375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897363" y="2991111"/>
            <a:ext cx="2375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025277" y="2835375"/>
            <a:ext cx="3433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5706915" y="-42656"/>
            <a:ext cx="1379685" cy="653920"/>
            <a:chOff x="7622251" y="-32598"/>
            <a:chExt cx="1839580" cy="871894"/>
          </a:xfrm>
        </p:grpSpPr>
        <p:sp>
          <p:nvSpPr>
            <p:cNvPr id="160" name="TextBox 228"/>
            <p:cNvSpPr txBox="1">
              <a:spLocks noChangeArrowheads="1"/>
            </p:cNvSpPr>
            <p:nvPr/>
          </p:nvSpPr>
          <p:spPr bwMode="auto">
            <a:xfrm>
              <a:off x="7797879" y="500741"/>
              <a:ext cx="1663952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50" b="1" i="1" dirty="0" err="1"/>
                <a:t>ob</a:t>
              </a:r>
              <a:r>
                <a:rPr lang="en-US" sz="1050" b="1" i="1" dirty="0"/>
                <a:t>/ob:PDE4A</a:t>
              </a:r>
              <a:r>
                <a:rPr lang="en-US" sz="1050" b="1" i="1" baseline="30000" dirty="0"/>
                <a:t>-/- </a:t>
              </a:r>
              <a:endParaRPr lang="en-US" sz="1050" b="1" dirty="0"/>
            </a:p>
          </p:txBody>
        </p:sp>
        <p:sp>
          <p:nvSpPr>
            <p:cNvPr id="161" name="TextBox 83"/>
            <p:cNvSpPr txBox="1">
              <a:spLocks noChangeArrowheads="1"/>
            </p:cNvSpPr>
            <p:nvPr/>
          </p:nvSpPr>
          <p:spPr bwMode="auto">
            <a:xfrm>
              <a:off x="7806264" y="-32598"/>
              <a:ext cx="694528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050" b="1" dirty="0"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162" name="TextBox 86"/>
            <p:cNvSpPr txBox="1">
              <a:spLocks noChangeArrowheads="1"/>
            </p:cNvSpPr>
            <p:nvPr/>
          </p:nvSpPr>
          <p:spPr bwMode="auto">
            <a:xfrm>
              <a:off x="7797879" y="310684"/>
              <a:ext cx="1015880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050" b="1" i="1" dirty="0" err="1">
                  <a:cs typeface="Arial" panose="020B0604020202020204" pitchFamily="34" charset="0"/>
                </a:rPr>
                <a:t>ob</a:t>
              </a:r>
              <a:r>
                <a:rPr lang="en-US" sz="1050" b="1" i="1" dirty="0">
                  <a:cs typeface="Arial" panose="020B0604020202020204" pitchFamily="34" charset="0"/>
                </a:rPr>
                <a:t>/</a:t>
              </a:r>
              <a:r>
                <a:rPr lang="en-US" sz="1050" b="1" i="1" dirty="0" err="1">
                  <a:cs typeface="Arial" panose="020B0604020202020204" pitchFamily="34" charset="0"/>
                </a:rPr>
                <a:t>ob</a:t>
              </a:r>
              <a:endParaRPr lang="en-US" sz="1050" b="1" i="1" dirty="0">
                <a:cs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622251" y="53053"/>
              <a:ext cx="121920" cy="9144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7622251" y="400532"/>
              <a:ext cx="121920" cy="91440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622251" y="221793"/>
              <a:ext cx="121920" cy="9144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83"/>
            <p:cNvSpPr txBox="1">
              <a:spLocks noChangeArrowheads="1"/>
            </p:cNvSpPr>
            <p:nvPr/>
          </p:nvSpPr>
          <p:spPr bwMode="auto">
            <a:xfrm>
              <a:off x="7801798" y="149947"/>
              <a:ext cx="1133439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050" b="1" i="1" dirty="0">
                  <a:cs typeface="Arial" panose="020B0604020202020204" pitchFamily="34" charset="0"/>
                </a:rPr>
                <a:t>PDE4A</a:t>
              </a:r>
              <a:r>
                <a:rPr lang="en-US" sz="1050" b="1" i="1" baseline="30000" dirty="0">
                  <a:cs typeface="Arial" panose="020B0604020202020204" pitchFamily="34" charset="0"/>
                </a:rPr>
                <a:t>-/-</a:t>
              </a: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7622251" y="591701"/>
              <a:ext cx="121920" cy="9144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25" name="Straight Connector 124"/>
          <p:cNvCxnSpPr/>
          <p:nvPr/>
        </p:nvCxnSpPr>
        <p:spPr bwMode="auto">
          <a:xfrm>
            <a:off x="2400692" y="1399484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 bwMode="auto">
          <a:xfrm>
            <a:off x="1543107" y="684398"/>
            <a:ext cx="1041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 bwMode="auto">
          <a:xfrm>
            <a:off x="2807742" y="1402017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 bwMode="auto">
          <a:xfrm>
            <a:off x="2395181" y="139937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 bwMode="auto">
          <a:xfrm>
            <a:off x="963044" y="721188"/>
            <a:ext cx="115581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 bwMode="auto">
          <a:xfrm>
            <a:off x="1543843" y="685998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 bwMode="auto">
          <a:xfrm>
            <a:off x="965533" y="719798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 bwMode="auto">
          <a:xfrm>
            <a:off x="2121926" y="72384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2154981" y="547253"/>
            <a:ext cx="3962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2585010" y="688873"/>
            <a:ext cx="0" cy="7053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 bwMode="auto">
          <a:xfrm>
            <a:off x="5461855" y="1588721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 bwMode="auto">
          <a:xfrm>
            <a:off x="4604269" y="873635"/>
            <a:ext cx="1041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 bwMode="auto">
          <a:xfrm>
            <a:off x="5868905" y="1591254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 bwMode="auto">
          <a:xfrm>
            <a:off x="5456344" y="1588607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 bwMode="auto">
          <a:xfrm>
            <a:off x="4067019" y="910425"/>
            <a:ext cx="115581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 bwMode="auto">
          <a:xfrm>
            <a:off x="4610600" y="875235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 bwMode="auto">
          <a:xfrm>
            <a:off x="4069508" y="923323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 bwMode="auto">
          <a:xfrm>
            <a:off x="5225901" y="913077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 bwMode="auto">
          <a:xfrm>
            <a:off x="5646173" y="878110"/>
            <a:ext cx="0" cy="7053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4970795" y="701829"/>
            <a:ext cx="2375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145" name="Straight Connector 144"/>
          <p:cNvCxnSpPr/>
          <p:nvPr/>
        </p:nvCxnSpPr>
        <p:spPr bwMode="auto">
          <a:xfrm>
            <a:off x="5513891" y="3709395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 bwMode="auto">
          <a:xfrm>
            <a:off x="4656306" y="2994310"/>
            <a:ext cx="1041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 bwMode="auto">
          <a:xfrm>
            <a:off x="5920942" y="3711929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 bwMode="auto">
          <a:xfrm>
            <a:off x="5508380" y="3709282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 bwMode="auto">
          <a:xfrm>
            <a:off x="4012445" y="3031100"/>
            <a:ext cx="115581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 bwMode="auto">
          <a:xfrm>
            <a:off x="4657042" y="299591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 bwMode="auto">
          <a:xfrm>
            <a:off x="4005409" y="302971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 bwMode="auto">
          <a:xfrm>
            <a:off x="5171327" y="3033752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 bwMode="auto">
          <a:xfrm>
            <a:off x="5698210" y="2998784"/>
            <a:ext cx="0" cy="7053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 bwMode="auto">
          <a:xfrm>
            <a:off x="4781357" y="3121844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 bwMode="auto">
          <a:xfrm>
            <a:off x="5188408" y="3124377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 bwMode="auto">
          <a:xfrm>
            <a:off x="4775846" y="312173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 bwMode="auto">
          <a:xfrm>
            <a:off x="4016632" y="3201728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 bwMode="auto">
          <a:xfrm>
            <a:off x="4423682" y="3204261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 bwMode="auto">
          <a:xfrm>
            <a:off x="4011121" y="3201614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633682" y="5131849"/>
            <a:ext cx="751981" cy="1388597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1385664" y="5131849"/>
            <a:ext cx="769760" cy="1388597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827391" y="5102096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1047313" y="5089057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73" name="TextBox 172"/>
          <p:cNvSpPr txBox="1"/>
          <p:nvPr/>
        </p:nvSpPr>
        <p:spPr>
          <a:xfrm rot="16200000">
            <a:off x="-751400" y="5682402"/>
            <a:ext cx="1827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N° of open arm entries</a:t>
            </a: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3664328" y="5724217"/>
            <a:ext cx="193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Open arm distance (cm)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838200" y="7215291"/>
            <a:ext cx="615098" cy="1334579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1453297" y="7215291"/>
            <a:ext cx="769760" cy="1334579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95025" y="7169637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1106995" y="7148647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80" name="TextBox 179"/>
          <p:cNvSpPr txBox="1"/>
          <p:nvPr/>
        </p:nvSpPr>
        <p:spPr>
          <a:xfrm rot="16200000">
            <a:off x="-848076" y="7691401"/>
            <a:ext cx="20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closed arm distance (cm)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2894359" y="5123861"/>
            <a:ext cx="698946" cy="1388597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3593304" y="5123861"/>
            <a:ext cx="769760" cy="1388597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4003228" y="5078205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3262904" y="5065166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86" name="TextBox 185"/>
          <p:cNvSpPr txBox="1"/>
          <p:nvPr/>
        </p:nvSpPr>
        <p:spPr>
          <a:xfrm rot="16200000">
            <a:off x="1433870" y="5682402"/>
            <a:ext cx="1946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N° of closed arm entries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5225901" y="5089271"/>
            <a:ext cx="666861" cy="1388597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5892762" y="5089271"/>
            <a:ext cx="769760" cy="1388597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6302406" y="5059518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5546180" y="5054430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3004840" y="7221971"/>
            <a:ext cx="637743" cy="1327900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3642584" y="7221971"/>
            <a:ext cx="769760" cy="1327900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044556" y="7168364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3296282" y="7163276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96" name="TextBox 195"/>
          <p:cNvSpPr txBox="1"/>
          <p:nvPr/>
        </p:nvSpPr>
        <p:spPr>
          <a:xfrm rot="16200000">
            <a:off x="1511180" y="7598903"/>
            <a:ext cx="1921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% of time spent in open arms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5320725" y="7198962"/>
            <a:ext cx="516566" cy="1335007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5837291" y="7198962"/>
            <a:ext cx="603704" cy="1335007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6097975" y="7169209"/>
            <a:ext cx="429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5506891" y="7156170"/>
            <a:ext cx="4235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3676414" y="7537642"/>
            <a:ext cx="2047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 of time spent in closed arms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3571104" y="5081824"/>
            <a:ext cx="2519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1423454" y="7198981"/>
            <a:ext cx="2519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215" name="Straight Connector 214"/>
          <p:cNvCxnSpPr/>
          <p:nvPr/>
        </p:nvCxnSpPr>
        <p:spPr bwMode="auto">
          <a:xfrm>
            <a:off x="3772613" y="5874967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 bwMode="auto">
          <a:xfrm>
            <a:off x="3227071" y="5264319"/>
            <a:ext cx="7451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>
            <a:off x="4179663" y="5871031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 bwMode="auto">
          <a:xfrm>
            <a:off x="3767101" y="5873870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 bwMode="auto">
          <a:xfrm>
            <a:off x="3978985" y="5265302"/>
            <a:ext cx="0" cy="615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 bwMode="auto">
          <a:xfrm>
            <a:off x="3463651" y="5297466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 bwMode="auto">
          <a:xfrm>
            <a:off x="3010847" y="5296037"/>
            <a:ext cx="44561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 bwMode="auto">
          <a:xfrm>
            <a:off x="3220411" y="5269958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 bwMode="auto">
          <a:xfrm>
            <a:off x="3005051" y="5297466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 bwMode="auto">
          <a:xfrm>
            <a:off x="1665321" y="7940355"/>
            <a:ext cx="40510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 bwMode="auto">
          <a:xfrm>
            <a:off x="1057521" y="7351652"/>
            <a:ext cx="8196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 bwMode="auto">
          <a:xfrm>
            <a:off x="2072371" y="7936418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 bwMode="auto">
          <a:xfrm>
            <a:off x="1659809" y="7933772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 bwMode="auto">
          <a:xfrm>
            <a:off x="1871693" y="7351651"/>
            <a:ext cx="0" cy="5829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 bwMode="auto">
          <a:xfrm>
            <a:off x="1356520" y="7390285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 bwMode="auto">
          <a:xfrm>
            <a:off x="904699" y="7388856"/>
            <a:ext cx="44561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 bwMode="auto">
          <a:xfrm>
            <a:off x="1058257" y="7353251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 bwMode="auto">
          <a:xfrm>
            <a:off x="906356" y="7390285"/>
            <a:ext cx="0" cy="34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9" name="Chart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491874"/>
              </p:ext>
            </p:extLst>
          </p:nvPr>
        </p:nvGraphicFramePr>
        <p:xfrm>
          <a:off x="250978" y="359214"/>
          <a:ext cx="2819815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2" name="Chart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825458"/>
              </p:ext>
            </p:extLst>
          </p:nvPr>
        </p:nvGraphicFramePr>
        <p:xfrm>
          <a:off x="3412946" y="402841"/>
          <a:ext cx="2744255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3" name="Chart 1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592175"/>
              </p:ext>
            </p:extLst>
          </p:nvPr>
        </p:nvGraphicFramePr>
        <p:xfrm>
          <a:off x="282315" y="2706816"/>
          <a:ext cx="2835599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0" name="Chart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701470"/>
              </p:ext>
            </p:extLst>
          </p:nvPr>
        </p:nvGraphicFramePr>
        <p:xfrm>
          <a:off x="3416433" y="2540487"/>
          <a:ext cx="2837229" cy="226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4" name="Chart 1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601755"/>
              </p:ext>
            </p:extLst>
          </p:nvPr>
        </p:nvGraphicFramePr>
        <p:xfrm>
          <a:off x="269559" y="5003299"/>
          <a:ext cx="2004708" cy="163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1" name="Chart 1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5846779"/>
              </p:ext>
            </p:extLst>
          </p:nvPr>
        </p:nvGraphicFramePr>
        <p:xfrm>
          <a:off x="203780" y="7164548"/>
          <a:ext cx="2141295" cy="1548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87" name="Chart 1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006499"/>
              </p:ext>
            </p:extLst>
          </p:nvPr>
        </p:nvGraphicFramePr>
        <p:xfrm>
          <a:off x="2530264" y="5152275"/>
          <a:ext cx="1865237" cy="1483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02" name="Chart 2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591291"/>
              </p:ext>
            </p:extLst>
          </p:nvPr>
        </p:nvGraphicFramePr>
        <p:xfrm>
          <a:off x="2563286" y="7123852"/>
          <a:ext cx="1962996" cy="158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03" name="Chart 2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206346"/>
              </p:ext>
            </p:extLst>
          </p:nvPr>
        </p:nvGraphicFramePr>
        <p:xfrm>
          <a:off x="4698042" y="5121075"/>
          <a:ext cx="2096508" cy="1519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04" name="Chart 2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5091"/>
              </p:ext>
            </p:extLst>
          </p:nvPr>
        </p:nvGraphicFramePr>
        <p:xfrm>
          <a:off x="4779706" y="7244497"/>
          <a:ext cx="1835296" cy="1462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07" name="TextBox 206"/>
          <p:cNvSpPr txBox="1"/>
          <p:nvPr/>
        </p:nvSpPr>
        <p:spPr>
          <a:xfrm>
            <a:off x="3155293" y="8786142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Supl</a:t>
            </a:r>
            <a:r>
              <a:rPr lang="en-US" dirty="0"/>
              <a:t>. </a:t>
            </a:r>
            <a:r>
              <a:rPr lang="en-US" dirty="0" smtClean="0"/>
              <a:t>Fig.5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685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121</Words>
  <Application>Microsoft Macintosh PowerPoint</Application>
  <PresentationFormat>On-screen Show (4:3)</PresentationFormat>
  <Paragraphs>51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Bailley</dc:creator>
  <cp:lastModifiedBy>George Bailley</cp:lastModifiedBy>
  <cp:revision>8</cp:revision>
  <dcterms:created xsi:type="dcterms:W3CDTF">2018-10-08T09:39:24Z</dcterms:created>
  <dcterms:modified xsi:type="dcterms:W3CDTF">2018-10-08T09:43:27Z</dcterms:modified>
</cp:coreProperties>
</file>