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8" r:id="rId2"/>
    <p:sldId id="258" r:id="rId3"/>
    <p:sldId id="269" r:id="rId4"/>
    <p:sldId id="272" r:id="rId5"/>
    <p:sldId id="274" r:id="rId6"/>
  </p:sldIdLst>
  <p:sldSz cx="13716000" cy="9144000"/>
  <p:notesSz cx="6858000" cy="9144000"/>
  <p:defaultTextStyle>
    <a:defPPr>
      <a:defRPr lang="en-US"/>
    </a:defPPr>
    <a:lvl1pPr marL="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311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0622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5933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1244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6555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EEECE1"/>
    <a:srgbClr val="C4B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126"/>
      </p:cViewPr>
      <p:guideLst>
        <p:guide orient="horz" pos="288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498FD-4F0B-8442-B734-CA5AA422934E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65F55-8F11-1B4C-8911-2315865659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5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65F55-8F11-1B4C-8911-2315865659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12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65F55-8F11-1B4C-8911-2315865659F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5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65F55-8F11-1B4C-8911-2315865659F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95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65F55-8F11-1B4C-8911-2315865659F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42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65F55-8F11-1B4C-8911-2315865659F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93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40568"/>
            <a:ext cx="116586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181600"/>
            <a:ext cx="96012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3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65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7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24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8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4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16150" y="488951"/>
            <a:ext cx="4629150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488951"/>
            <a:ext cx="13658850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0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2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7"/>
            <a:ext cx="11658600" cy="181610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98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844800"/>
            <a:ext cx="9144000" cy="804545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00" y="2844800"/>
            <a:ext cx="9144000" cy="804545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5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2046817"/>
            <a:ext cx="6062663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2899833"/>
            <a:ext cx="6062663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7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52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8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364067"/>
            <a:ext cx="7667625" cy="7804151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7"/>
            <a:ext cx="4512470" cy="6254751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34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  <a:prstGeom prst="rect">
            <a:avLst/>
          </a:prstGeom>
        </p:spPr>
        <p:txBody>
          <a:bodyPr vert="horz" lIns="130622" tIns="65311" rIns="130622" bIns="6531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33601"/>
            <a:ext cx="12344400" cy="6034617"/>
          </a:xfrm>
          <a:prstGeom prst="rect">
            <a:avLst/>
          </a:prstGeom>
        </p:spPr>
        <p:txBody>
          <a:bodyPr vert="horz" lIns="130622" tIns="65311" rIns="130622" bIns="653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8475134"/>
            <a:ext cx="3200400" cy="486833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617A5-7B91-44FC-B7DC-4E9EBE614655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8475134"/>
            <a:ext cx="4343400" cy="486833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8475134"/>
            <a:ext cx="3200400" cy="486833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30BA3-CE76-41CD-8945-96478798EB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9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0622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9833" indent="-489833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61304" indent="-408194" algn="l" defTabSz="1306220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76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886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38996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»"/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Straight Arrow Connector 67"/>
          <p:cNvCxnSpPr>
            <a:cxnSpLocks/>
          </p:cNvCxnSpPr>
          <p:nvPr/>
        </p:nvCxnSpPr>
        <p:spPr bwMode="auto">
          <a:xfrm>
            <a:off x="8153400" y="6413774"/>
            <a:ext cx="0" cy="3657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cxnSpLocks/>
          </p:cNvCxnSpPr>
          <p:nvPr/>
        </p:nvCxnSpPr>
        <p:spPr bwMode="auto">
          <a:xfrm>
            <a:off x="9753600" y="6401844"/>
            <a:ext cx="0" cy="3657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cxnSpLocks/>
          </p:cNvCxnSpPr>
          <p:nvPr/>
        </p:nvCxnSpPr>
        <p:spPr bwMode="auto">
          <a:xfrm>
            <a:off x="4953000" y="6405538"/>
            <a:ext cx="0" cy="3657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/>
          </p:cNvCxnSpPr>
          <p:nvPr/>
        </p:nvCxnSpPr>
        <p:spPr bwMode="auto">
          <a:xfrm>
            <a:off x="6565882" y="6405538"/>
            <a:ext cx="0" cy="3657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/>
          </p:cNvCxnSpPr>
          <p:nvPr/>
        </p:nvCxnSpPr>
        <p:spPr bwMode="auto">
          <a:xfrm>
            <a:off x="9423748" y="3696222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cxnSpLocks/>
          </p:cNvCxnSpPr>
          <p:nvPr/>
        </p:nvCxnSpPr>
        <p:spPr bwMode="auto">
          <a:xfrm>
            <a:off x="8153400" y="3697130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cxnSpLocks/>
          </p:cNvCxnSpPr>
          <p:nvPr/>
        </p:nvCxnSpPr>
        <p:spPr bwMode="auto">
          <a:xfrm>
            <a:off x="4953000" y="3691788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cxnSpLocks/>
          </p:cNvCxnSpPr>
          <p:nvPr/>
        </p:nvCxnSpPr>
        <p:spPr bwMode="auto">
          <a:xfrm>
            <a:off x="6546617" y="3691788"/>
            <a:ext cx="0" cy="10058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/>
          <p:cNvCxnSpPr>
            <a:cxnSpLocks/>
          </p:cNvCxnSpPr>
          <p:nvPr/>
        </p:nvCxnSpPr>
        <p:spPr bwMode="auto">
          <a:xfrm>
            <a:off x="9753600" y="4891822"/>
            <a:ext cx="0" cy="10972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>
            <a:cxnSpLocks/>
          </p:cNvCxnSpPr>
          <p:nvPr/>
        </p:nvCxnSpPr>
        <p:spPr bwMode="auto">
          <a:xfrm>
            <a:off x="8153400" y="4891822"/>
            <a:ext cx="0" cy="10972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cxnSpLocks/>
          </p:cNvCxnSpPr>
          <p:nvPr/>
        </p:nvCxnSpPr>
        <p:spPr bwMode="auto">
          <a:xfrm>
            <a:off x="4965192" y="4898672"/>
            <a:ext cx="0" cy="10972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cxnSpLocks/>
          </p:cNvCxnSpPr>
          <p:nvPr/>
        </p:nvCxnSpPr>
        <p:spPr bwMode="auto">
          <a:xfrm>
            <a:off x="6565822" y="4898672"/>
            <a:ext cx="0" cy="10972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 bwMode="auto">
          <a:xfrm>
            <a:off x="4191000" y="381000"/>
            <a:ext cx="6172197" cy="303276"/>
          </a:xfrm>
          <a:custGeom>
            <a:avLst/>
            <a:gdLst>
              <a:gd name="connsiteX0" fmla="*/ 0 w 3733800"/>
              <a:gd name="connsiteY0" fmla="*/ 41750 h 417497"/>
              <a:gd name="connsiteX1" fmla="*/ 12228 w 3733800"/>
              <a:gd name="connsiteY1" fmla="*/ 12228 h 417497"/>
              <a:gd name="connsiteX2" fmla="*/ 41750 w 3733800"/>
              <a:gd name="connsiteY2" fmla="*/ 0 h 417497"/>
              <a:gd name="connsiteX3" fmla="*/ 3692050 w 3733800"/>
              <a:gd name="connsiteY3" fmla="*/ 0 h 417497"/>
              <a:gd name="connsiteX4" fmla="*/ 3721572 w 3733800"/>
              <a:gd name="connsiteY4" fmla="*/ 12228 h 417497"/>
              <a:gd name="connsiteX5" fmla="*/ 3733800 w 3733800"/>
              <a:gd name="connsiteY5" fmla="*/ 41750 h 417497"/>
              <a:gd name="connsiteX6" fmla="*/ 3733800 w 3733800"/>
              <a:gd name="connsiteY6" fmla="*/ 375747 h 417497"/>
              <a:gd name="connsiteX7" fmla="*/ 3721572 w 3733800"/>
              <a:gd name="connsiteY7" fmla="*/ 405269 h 417497"/>
              <a:gd name="connsiteX8" fmla="*/ 3692050 w 3733800"/>
              <a:gd name="connsiteY8" fmla="*/ 417497 h 417497"/>
              <a:gd name="connsiteX9" fmla="*/ 41750 w 3733800"/>
              <a:gd name="connsiteY9" fmla="*/ 417497 h 417497"/>
              <a:gd name="connsiteX10" fmla="*/ 12228 w 3733800"/>
              <a:gd name="connsiteY10" fmla="*/ 405269 h 417497"/>
              <a:gd name="connsiteX11" fmla="*/ 0 w 3733800"/>
              <a:gd name="connsiteY11" fmla="*/ 375747 h 417497"/>
              <a:gd name="connsiteX12" fmla="*/ 0 w 3733800"/>
              <a:gd name="connsiteY12" fmla="*/ 41750 h 41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17497">
                <a:moveTo>
                  <a:pt x="0" y="41750"/>
                </a:moveTo>
                <a:cubicBezTo>
                  <a:pt x="0" y="30677"/>
                  <a:pt x="4399" y="20058"/>
                  <a:pt x="12228" y="12228"/>
                </a:cubicBezTo>
                <a:cubicBezTo>
                  <a:pt x="20058" y="4398"/>
                  <a:pt x="30677" y="0"/>
                  <a:pt x="41750" y="0"/>
                </a:cubicBezTo>
                <a:lnTo>
                  <a:pt x="3692050" y="0"/>
                </a:lnTo>
                <a:cubicBezTo>
                  <a:pt x="3703123" y="0"/>
                  <a:pt x="3713742" y="4399"/>
                  <a:pt x="3721572" y="12228"/>
                </a:cubicBezTo>
                <a:cubicBezTo>
                  <a:pt x="3729402" y="20058"/>
                  <a:pt x="3733800" y="30677"/>
                  <a:pt x="3733800" y="41750"/>
                </a:cubicBezTo>
                <a:lnTo>
                  <a:pt x="3733800" y="375747"/>
                </a:lnTo>
                <a:cubicBezTo>
                  <a:pt x="3733800" y="386820"/>
                  <a:pt x="3729401" y="397439"/>
                  <a:pt x="3721572" y="405269"/>
                </a:cubicBezTo>
                <a:cubicBezTo>
                  <a:pt x="3713742" y="413099"/>
                  <a:pt x="3703123" y="417497"/>
                  <a:pt x="3692050" y="417497"/>
                </a:cubicBezTo>
                <a:lnTo>
                  <a:pt x="41750" y="417497"/>
                </a:lnTo>
                <a:cubicBezTo>
                  <a:pt x="30677" y="417497"/>
                  <a:pt x="20058" y="413098"/>
                  <a:pt x="12228" y="405269"/>
                </a:cubicBezTo>
                <a:cubicBezTo>
                  <a:pt x="4398" y="397439"/>
                  <a:pt x="0" y="386820"/>
                  <a:pt x="0" y="375747"/>
                </a:cubicBezTo>
                <a:lnTo>
                  <a:pt x="0" y="4175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0808" tIns="80808" rIns="80808" bIns="80808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OPTIMIZE-HF (n=48,612)</a:t>
            </a:r>
          </a:p>
        </p:txBody>
      </p:sp>
      <p:sp>
        <p:nvSpPr>
          <p:cNvPr id="15" name="Freeform 14"/>
          <p:cNvSpPr/>
          <p:nvPr/>
        </p:nvSpPr>
        <p:spPr bwMode="auto">
          <a:xfrm>
            <a:off x="4191000" y="1588043"/>
            <a:ext cx="6172197" cy="301752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>
            <a:lvl1pPr defTabSz="8001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en-US" altLang="x-none" sz="14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Discharged alive (n=25,345)  </a:t>
            </a:r>
          </a:p>
        </p:txBody>
      </p:sp>
      <p:sp>
        <p:nvSpPr>
          <p:cNvPr id="20" name="Freeform 19"/>
          <p:cNvSpPr/>
          <p:nvPr/>
        </p:nvSpPr>
        <p:spPr bwMode="auto">
          <a:xfrm>
            <a:off x="4191000" y="2803008"/>
            <a:ext cx="6172198" cy="301752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>
              <a:lnSpc>
                <a:spcPct val="90000"/>
              </a:lnSpc>
            </a:pP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No prior spironolactone use (n=8206)    </a:t>
            </a:r>
          </a:p>
        </p:txBody>
      </p:sp>
      <p:sp>
        <p:nvSpPr>
          <p:cNvPr id="21" name="Freeform 20"/>
          <p:cNvSpPr/>
          <p:nvPr/>
        </p:nvSpPr>
        <p:spPr bwMode="auto">
          <a:xfrm>
            <a:off x="7350098" y="3415619"/>
            <a:ext cx="3013100" cy="330512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eGFR ≥30 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 bwMode="auto">
          <a:xfrm>
            <a:off x="5842455" y="3107808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 bwMode="auto">
          <a:xfrm>
            <a:off x="4191001" y="6789089"/>
            <a:ext cx="2994704" cy="64008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 fontAlgn="auto">
              <a:spcAft>
                <a:spcPts val="400"/>
              </a:spcAft>
              <a:defRPr/>
            </a:pPr>
            <a:r>
              <a:rPr lang="en-US" sz="1400" b="1" dirty="0">
                <a:solidFill>
                  <a:srgbClr val="004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Matched Creatinine Cohort  </a:t>
            </a:r>
          </a:p>
          <a:p>
            <a:pPr algn="ctr" defTabSz="800100" fontAlgn="auto">
              <a:spcAft>
                <a:spcPts val="400"/>
              </a:spcAft>
              <a:defRPr/>
            </a:pPr>
            <a:r>
              <a:rPr lang="en-US" sz="1400" b="1" dirty="0">
                <a:solidFill>
                  <a:srgbClr val="004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(n=1724)  </a:t>
            </a:r>
          </a:p>
        </p:txBody>
      </p:sp>
      <p:sp>
        <p:nvSpPr>
          <p:cNvPr id="25" name="Freeform 24"/>
          <p:cNvSpPr/>
          <p:nvPr/>
        </p:nvSpPr>
        <p:spPr bwMode="auto">
          <a:xfrm>
            <a:off x="7357672" y="4712606"/>
            <a:ext cx="1557727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 eaLnBrk="1" fontAlgn="auto" hangingPunct="1">
              <a:defRPr/>
            </a:pPr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No spironolactone </a:t>
            </a: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(n=5646)  </a:t>
            </a:r>
          </a:p>
        </p:txBody>
      </p:sp>
      <p:sp>
        <p:nvSpPr>
          <p:cNvPr id="26" name="Freeform 25"/>
          <p:cNvSpPr/>
          <p:nvPr/>
        </p:nvSpPr>
        <p:spPr bwMode="auto">
          <a:xfrm>
            <a:off x="9078428" y="4712606"/>
            <a:ext cx="1284772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/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Spironolactone</a:t>
            </a:r>
          </a:p>
          <a:p>
            <a:pPr algn="ctr" defTabSz="800100"/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(n=820)  </a:t>
            </a:r>
          </a:p>
        </p:txBody>
      </p:sp>
      <p:sp>
        <p:nvSpPr>
          <p:cNvPr id="36" name="Freeform 35"/>
          <p:cNvSpPr/>
          <p:nvPr/>
        </p:nvSpPr>
        <p:spPr bwMode="auto">
          <a:xfrm>
            <a:off x="4191000" y="3411731"/>
            <a:ext cx="2994705" cy="336465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Cr ≤2.5 (male), ≤2.0 (female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 bwMode="auto">
          <a:xfrm>
            <a:off x="8685756" y="3116635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 bwMode="auto">
          <a:xfrm>
            <a:off x="4191000" y="4710650"/>
            <a:ext cx="1564520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 eaLnBrk="1" fontAlgn="auto" hangingPunct="1">
              <a:defRPr/>
            </a:pPr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No spironolactone </a:t>
            </a: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(n=6121)  </a:t>
            </a:r>
          </a:p>
        </p:txBody>
      </p:sp>
      <p:sp>
        <p:nvSpPr>
          <p:cNvPr id="40" name="Freeform 39"/>
          <p:cNvSpPr/>
          <p:nvPr/>
        </p:nvSpPr>
        <p:spPr bwMode="auto">
          <a:xfrm>
            <a:off x="5904978" y="4710650"/>
            <a:ext cx="1284772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/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Spironolactone </a:t>
            </a:r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(n=865)  </a:t>
            </a:r>
          </a:p>
        </p:txBody>
      </p:sp>
      <p:sp>
        <p:nvSpPr>
          <p:cNvPr id="41" name="Freeform 40"/>
          <p:cNvSpPr/>
          <p:nvPr/>
        </p:nvSpPr>
        <p:spPr bwMode="auto">
          <a:xfrm>
            <a:off x="4191000" y="6028477"/>
            <a:ext cx="1558713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>
              <a:defRPr/>
            </a:pPr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No spironolactone</a:t>
            </a:r>
          </a:p>
          <a:p>
            <a:pPr algn="ctr" defTabSz="800100">
              <a:defRPr/>
            </a:pP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(n=862)  </a:t>
            </a:r>
          </a:p>
        </p:txBody>
      </p:sp>
      <p:sp>
        <p:nvSpPr>
          <p:cNvPr id="42" name="Freeform 41"/>
          <p:cNvSpPr/>
          <p:nvPr/>
        </p:nvSpPr>
        <p:spPr bwMode="auto">
          <a:xfrm>
            <a:off x="5912034" y="6028477"/>
            <a:ext cx="1270488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/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Spironolactone</a:t>
            </a:r>
          </a:p>
          <a:p>
            <a:pPr algn="ctr" defTabSz="800100"/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(n=862)  </a:t>
            </a:r>
          </a:p>
        </p:txBody>
      </p:sp>
      <p:cxnSp>
        <p:nvCxnSpPr>
          <p:cNvPr id="57" name="Straight Arrow Connector 56"/>
          <p:cNvCxnSpPr>
            <a:cxnSpLocks/>
          </p:cNvCxnSpPr>
          <p:nvPr/>
        </p:nvCxnSpPr>
        <p:spPr bwMode="auto">
          <a:xfrm>
            <a:off x="7263989" y="684276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cxnSpLocks/>
          </p:cNvCxnSpPr>
          <p:nvPr/>
        </p:nvCxnSpPr>
        <p:spPr bwMode="auto">
          <a:xfrm>
            <a:off x="7264052" y="1889795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reeform 65"/>
          <p:cNvSpPr/>
          <p:nvPr/>
        </p:nvSpPr>
        <p:spPr bwMode="auto">
          <a:xfrm>
            <a:off x="7357675" y="6019800"/>
            <a:ext cx="1557724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>
              <a:defRPr/>
            </a:pPr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No spironolactone</a:t>
            </a:r>
          </a:p>
          <a:p>
            <a:pPr algn="ctr" defTabSz="800100">
              <a:defRPr/>
            </a:pPr>
            <a:r>
              <a:rPr lang="en-US" sz="1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(n=819)  </a:t>
            </a:r>
          </a:p>
        </p:txBody>
      </p:sp>
      <p:sp>
        <p:nvSpPr>
          <p:cNvPr id="67" name="Freeform 66"/>
          <p:cNvSpPr/>
          <p:nvPr/>
        </p:nvSpPr>
        <p:spPr bwMode="auto">
          <a:xfrm>
            <a:off x="9076994" y="6019800"/>
            <a:ext cx="1286206" cy="45720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spcCol="1270" anchor="ctr"/>
          <a:lstStyle/>
          <a:p>
            <a:pPr algn="ctr" defTabSz="800100"/>
            <a:r>
              <a:rPr 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Spironolactone</a:t>
            </a:r>
          </a:p>
          <a:p>
            <a:pPr algn="ctr" defTabSz="800100"/>
            <a:r>
              <a:rPr lang="en-US" sz="13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(n=819)  </a:t>
            </a:r>
          </a:p>
        </p:txBody>
      </p:sp>
      <p:sp>
        <p:nvSpPr>
          <p:cNvPr id="52" name="Freeform 51"/>
          <p:cNvSpPr/>
          <p:nvPr/>
        </p:nvSpPr>
        <p:spPr bwMode="auto">
          <a:xfrm>
            <a:off x="4191000" y="5334000"/>
            <a:ext cx="6172199" cy="410123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 eaLnBrk="1" hangingPunct="1">
              <a:spcAft>
                <a:spcPts val="400"/>
              </a:spcAft>
            </a:pPr>
            <a:r>
              <a:rPr lang="en-US" sz="1500" b="1" dirty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Patients matched 1:1 by propensity scores for spironolactone use</a:t>
            </a:r>
          </a:p>
        </p:txBody>
      </p:sp>
      <p:sp>
        <p:nvSpPr>
          <p:cNvPr id="91" name="Freeform 90"/>
          <p:cNvSpPr/>
          <p:nvPr/>
        </p:nvSpPr>
        <p:spPr bwMode="auto">
          <a:xfrm>
            <a:off x="7350097" y="6789992"/>
            <a:ext cx="3013101" cy="640080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>
              <a:spcAft>
                <a:spcPts val="400"/>
              </a:spcAft>
            </a:pPr>
            <a:r>
              <a:rPr lang="en-US" sz="1400" b="1" dirty="0">
                <a:solidFill>
                  <a:srgbClr val="004800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Matched eGFR Cohort </a:t>
            </a:r>
          </a:p>
          <a:p>
            <a:pPr algn="ctr" defTabSz="800100">
              <a:spcAft>
                <a:spcPts val="400"/>
              </a:spcAft>
            </a:pPr>
            <a:r>
              <a:rPr lang="en-US" sz="1400" b="1" dirty="0">
                <a:solidFill>
                  <a:srgbClr val="004800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(n=1638)  </a:t>
            </a:r>
          </a:p>
        </p:txBody>
      </p:sp>
      <p:cxnSp>
        <p:nvCxnSpPr>
          <p:cNvPr id="59" name="Straight Arrow Connector 58"/>
          <p:cNvCxnSpPr>
            <a:cxnSpLocks/>
          </p:cNvCxnSpPr>
          <p:nvPr/>
        </p:nvCxnSpPr>
        <p:spPr bwMode="auto">
          <a:xfrm>
            <a:off x="7262188" y="2500392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59"/>
          <p:cNvSpPr/>
          <p:nvPr/>
        </p:nvSpPr>
        <p:spPr bwMode="auto">
          <a:xfrm>
            <a:off x="4191001" y="2198640"/>
            <a:ext cx="6172586" cy="301752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>
              <a:lnSpc>
                <a:spcPct val="90000"/>
              </a:lnSpc>
            </a:pPr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Left ventricular ejection fraction ≤35% (n=9050)</a:t>
            </a:r>
          </a:p>
        </p:txBody>
      </p:sp>
      <p:sp>
        <p:nvSpPr>
          <p:cNvPr id="43" name="Freeform 42"/>
          <p:cNvSpPr/>
          <p:nvPr/>
        </p:nvSpPr>
        <p:spPr bwMode="auto">
          <a:xfrm>
            <a:off x="4191000" y="992124"/>
            <a:ext cx="6172197" cy="301752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>
            <a:lvl1pPr defTabSz="8001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001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en-US" altLang="x-none" sz="14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Linked to Medicare fee-for-service data (n=26,376)  </a:t>
            </a:r>
          </a:p>
        </p:txBody>
      </p:sp>
      <p:cxnSp>
        <p:nvCxnSpPr>
          <p:cNvPr id="44" name="Straight Arrow Connector 43"/>
          <p:cNvCxnSpPr>
            <a:cxnSpLocks/>
          </p:cNvCxnSpPr>
          <p:nvPr/>
        </p:nvCxnSpPr>
        <p:spPr bwMode="auto">
          <a:xfrm>
            <a:off x="7263989" y="1293876"/>
            <a:ext cx="0" cy="2743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 bwMode="auto">
          <a:xfrm>
            <a:off x="7350098" y="3902613"/>
            <a:ext cx="3013100" cy="555173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Pre-Match eGFR Cohort </a:t>
            </a:r>
          </a:p>
          <a:p>
            <a:pPr algn="ctr" defTabSz="800100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(n=6466)  </a:t>
            </a:r>
          </a:p>
        </p:txBody>
      </p:sp>
      <p:sp>
        <p:nvSpPr>
          <p:cNvPr id="46" name="Freeform 45"/>
          <p:cNvSpPr/>
          <p:nvPr/>
        </p:nvSpPr>
        <p:spPr bwMode="auto">
          <a:xfrm>
            <a:off x="4191000" y="3898725"/>
            <a:ext cx="2994718" cy="555173"/>
          </a:xfrm>
          <a:custGeom>
            <a:avLst/>
            <a:gdLst>
              <a:gd name="connsiteX0" fmla="*/ 0 w 3733800"/>
              <a:gd name="connsiteY0" fmla="*/ 49289 h 492885"/>
              <a:gd name="connsiteX1" fmla="*/ 14436 w 3733800"/>
              <a:gd name="connsiteY1" fmla="*/ 14436 h 492885"/>
              <a:gd name="connsiteX2" fmla="*/ 49289 w 3733800"/>
              <a:gd name="connsiteY2" fmla="*/ 0 h 492885"/>
              <a:gd name="connsiteX3" fmla="*/ 3684511 w 3733800"/>
              <a:gd name="connsiteY3" fmla="*/ 0 h 492885"/>
              <a:gd name="connsiteX4" fmla="*/ 3719364 w 3733800"/>
              <a:gd name="connsiteY4" fmla="*/ 14436 h 492885"/>
              <a:gd name="connsiteX5" fmla="*/ 3733800 w 3733800"/>
              <a:gd name="connsiteY5" fmla="*/ 49289 h 492885"/>
              <a:gd name="connsiteX6" fmla="*/ 3733800 w 3733800"/>
              <a:gd name="connsiteY6" fmla="*/ 443596 h 492885"/>
              <a:gd name="connsiteX7" fmla="*/ 3719364 w 3733800"/>
              <a:gd name="connsiteY7" fmla="*/ 478449 h 492885"/>
              <a:gd name="connsiteX8" fmla="*/ 3684511 w 3733800"/>
              <a:gd name="connsiteY8" fmla="*/ 492885 h 492885"/>
              <a:gd name="connsiteX9" fmla="*/ 49289 w 3733800"/>
              <a:gd name="connsiteY9" fmla="*/ 492885 h 492885"/>
              <a:gd name="connsiteX10" fmla="*/ 14436 w 3733800"/>
              <a:gd name="connsiteY10" fmla="*/ 478449 h 492885"/>
              <a:gd name="connsiteX11" fmla="*/ 0 w 3733800"/>
              <a:gd name="connsiteY11" fmla="*/ 443596 h 492885"/>
              <a:gd name="connsiteX12" fmla="*/ 0 w 3733800"/>
              <a:gd name="connsiteY12" fmla="*/ 49289 h 49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3800" h="492885">
                <a:moveTo>
                  <a:pt x="0" y="49289"/>
                </a:moveTo>
                <a:cubicBezTo>
                  <a:pt x="0" y="36217"/>
                  <a:pt x="5193" y="23680"/>
                  <a:pt x="14436" y="14436"/>
                </a:cubicBezTo>
                <a:cubicBezTo>
                  <a:pt x="23679" y="5193"/>
                  <a:pt x="36216" y="0"/>
                  <a:pt x="49289" y="0"/>
                </a:cubicBezTo>
                <a:lnTo>
                  <a:pt x="3684511" y="0"/>
                </a:lnTo>
                <a:cubicBezTo>
                  <a:pt x="3697583" y="0"/>
                  <a:pt x="3710120" y="5193"/>
                  <a:pt x="3719364" y="14436"/>
                </a:cubicBezTo>
                <a:cubicBezTo>
                  <a:pt x="3728607" y="23679"/>
                  <a:pt x="3733800" y="36216"/>
                  <a:pt x="3733800" y="49289"/>
                </a:cubicBezTo>
                <a:lnTo>
                  <a:pt x="3733800" y="443596"/>
                </a:lnTo>
                <a:cubicBezTo>
                  <a:pt x="3733800" y="456668"/>
                  <a:pt x="3728607" y="469205"/>
                  <a:pt x="3719364" y="478449"/>
                </a:cubicBezTo>
                <a:cubicBezTo>
                  <a:pt x="3710121" y="487692"/>
                  <a:pt x="3697584" y="492885"/>
                  <a:pt x="3684511" y="492885"/>
                </a:cubicBezTo>
                <a:lnTo>
                  <a:pt x="49289" y="492885"/>
                </a:lnTo>
                <a:cubicBezTo>
                  <a:pt x="36217" y="492885"/>
                  <a:pt x="23680" y="487692"/>
                  <a:pt x="14436" y="478449"/>
                </a:cubicBezTo>
                <a:cubicBezTo>
                  <a:pt x="5193" y="469206"/>
                  <a:pt x="0" y="456669"/>
                  <a:pt x="0" y="443596"/>
                </a:cubicBezTo>
                <a:lnTo>
                  <a:pt x="0" y="4928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3016" tIns="83016" rIns="83016" bIns="83016" anchor="ctr"/>
          <a:lstStyle/>
          <a:p>
            <a:pPr algn="ctr" defTabSz="800100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Pre-Match Creatinine Cohort</a:t>
            </a:r>
          </a:p>
          <a:p>
            <a:pPr algn="ctr" defTabSz="800100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(n=6986) 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0336AD2-8866-4467-8318-221C59418224}"/>
              </a:ext>
            </a:extLst>
          </p:cNvPr>
          <p:cNvSpPr/>
          <p:nvPr/>
        </p:nvSpPr>
        <p:spPr>
          <a:xfrm>
            <a:off x="1143000" y="8014455"/>
            <a:ext cx="1188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1.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Flow chart displaying assembly of propensity score-matched Creatinine Cohort (serum creatinine ≤2.5mg/dL for men and ≤2.0mg/dL for women) and eGFR Cohort (estimated glomerular filtration rate ≥30 mL/min/1.73 m</a:t>
            </a:r>
            <a:r>
              <a:rPr lang="en-US" sz="1600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of patients with heart failure, left ventricular ejection fraction ≤35%, with no prior spironolactone therapy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790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" b="-429"/>
          <a:stretch/>
        </p:blipFill>
        <p:spPr bwMode="auto">
          <a:xfrm>
            <a:off x="1524000" y="228600"/>
            <a:ext cx="4206240" cy="855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587240" y="7162800"/>
            <a:ext cx="1252642" cy="513504"/>
            <a:chOff x="3547959" y="6816567"/>
            <a:chExt cx="1252642" cy="513504"/>
          </a:xfrm>
        </p:grpSpPr>
        <p:sp>
          <p:nvSpPr>
            <p:cNvPr id="5" name="Rectangle 4"/>
            <p:cNvSpPr/>
            <p:nvPr/>
          </p:nvSpPr>
          <p:spPr>
            <a:xfrm>
              <a:off x="3547959" y="6816567"/>
              <a:ext cx="1252642" cy="51350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1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76102"/>
            <a:stretch/>
          </p:blipFill>
          <p:spPr bwMode="auto">
            <a:xfrm>
              <a:off x="3581852" y="7121367"/>
              <a:ext cx="274320" cy="208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794" b="50000"/>
            <a:stretch/>
          </p:blipFill>
          <p:spPr bwMode="auto">
            <a:xfrm>
              <a:off x="3590195" y="6872263"/>
              <a:ext cx="274320" cy="206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731204" y="7040880"/>
              <a:ext cx="90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3300"/>
                  </a:solidFill>
                </a:rPr>
                <a:t>Post-match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1204" y="6849225"/>
              <a:ext cx="839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9E0000"/>
                  </a:solidFill>
                </a:rPr>
                <a:t>Pre-match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2627266-27E2-416D-B421-8EFD6CD1780C}"/>
              </a:ext>
            </a:extLst>
          </p:cNvPr>
          <p:cNvSpPr/>
          <p:nvPr/>
        </p:nvSpPr>
        <p:spPr>
          <a:xfrm>
            <a:off x="6705600" y="3200400"/>
            <a:ext cx="633350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2.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Love plot displaying absolute standardized differences for 58 baseline characteristics between patients receiving and not receiving a discharge prescription for spironolactone, before and after propensity score matching. Data based on patients with heart failure, left ventricular ejection fraction ≤35%, no prior spironolactone therapy, and serum creatinine ≤2.5mg/dL for men and ≤2.0mg/dL for women. A standardized difference of 0% indicates no residual bias and values &lt;10% indicate inconsequential bias (ACE=angiotensin-converting enzyme; ARB=angiotensin receptor blockers; BP=blood pressure; CCB= calcium channel blocker; COPD=chronic obstructive pulmonary disease)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65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511" y="1410365"/>
            <a:ext cx="442595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086" y="1391541"/>
            <a:ext cx="4316413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4373118" y="2660909"/>
            <a:ext cx="1881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5800"/>
                </a:solidFill>
                <a:latin typeface="Arial" pitchFamily="34" charset="0"/>
                <a:cs typeface="Arial" pitchFamily="34" charset="0"/>
              </a:rPr>
              <a:t>Spironolactone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3057285" y="2183704"/>
            <a:ext cx="19678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400" b="1" dirty="0">
                <a:solidFill>
                  <a:srgbClr val="9E0000"/>
                </a:solidFill>
                <a:latin typeface="Arial" pitchFamily="34" charset="0"/>
                <a:cs typeface="Arial" pitchFamily="34" charset="0"/>
              </a:rPr>
              <a:t>No spironolactone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941286" y="1269304"/>
            <a:ext cx="35846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Hazard ratio (95% CI):</a:t>
            </a:r>
          </a:p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0.92 (0.81–1.03); p=0.135</a:t>
            </a: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 rot="16200000">
            <a:off x="1104245" y="2418370"/>
            <a:ext cx="24419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500" b="1" dirty="0">
                <a:latin typeface="Arial" pitchFamily="34" charset="0"/>
                <a:cs typeface="Arial" pitchFamily="34" charset="0"/>
              </a:rPr>
              <a:t>All-cause mortality</a:t>
            </a:r>
          </a:p>
        </p:txBody>
      </p: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005443" y="4007709"/>
            <a:ext cx="373805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Follow-up (years)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10187947" y="2606673"/>
            <a:ext cx="1881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5800"/>
                </a:solidFill>
                <a:latin typeface="Arial" pitchFamily="34" charset="0"/>
                <a:cs typeface="Arial" pitchFamily="34" charset="0"/>
              </a:rPr>
              <a:t>Spironolactone</a:t>
            </a:r>
          </a:p>
        </p:txBody>
      </p:sp>
      <p:sp>
        <p:nvSpPr>
          <p:cNvPr id="43" name="Text Box 6"/>
          <p:cNvSpPr txBox="1">
            <a:spLocks noChangeArrowheads="1"/>
          </p:cNvSpPr>
          <p:nvPr/>
        </p:nvSpPr>
        <p:spPr bwMode="auto">
          <a:xfrm>
            <a:off x="9081131" y="2090423"/>
            <a:ext cx="19678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400" b="1" dirty="0">
                <a:solidFill>
                  <a:srgbClr val="9E0000"/>
                </a:solidFill>
                <a:latin typeface="Arial" pitchFamily="34" charset="0"/>
                <a:cs typeface="Arial" pitchFamily="34" charset="0"/>
              </a:rPr>
              <a:t>No spironolactone</a:t>
            </a: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8888155" y="1358730"/>
            <a:ext cx="35846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Hazard ratio (95% CI):</a:t>
            </a:r>
          </a:p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0.87 (0.77–0.99); p=0.041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32165"/>
              </p:ext>
            </p:extLst>
          </p:nvPr>
        </p:nvGraphicFramePr>
        <p:xfrm>
          <a:off x="1066800" y="4412488"/>
          <a:ext cx="5292433" cy="7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1112">
                <a:tc>
                  <a:txBody>
                    <a:bodyPr/>
                    <a:lstStyle/>
                    <a:p>
                      <a:pPr marL="0" marR="0" lvl="0" indent="0" algn="l" defTabSz="1306220" rtl="0" eaLnBrk="1" fontAlgn="auto" latinLnBrk="0" hangingPunct="1">
                        <a:lnSpc>
                          <a:spcPct val="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Number at risk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spironolactone 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862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617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494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408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334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 107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Spironolactone </a:t>
                      </a:r>
                      <a:endParaRPr lang="en-US" sz="1600" dirty="0">
                        <a:solidFill>
                          <a:srgbClr val="0066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862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636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519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427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362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 96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6" name="Text Box 9"/>
          <p:cNvSpPr txBox="1">
            <a:spLocks noChangeArrowheads="1"/>
          </p:cNvSpPr>
          <p:nvPr/>
        </p:nvSpPr>
        <p:spPr bwMode="auto">
          <a:xfrm>
            <a:off x="9033101" y="4020235"/>
            <a:ext cx="365400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Follow-up (years)</a:t>
            </a: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 rot="16200000">
            <a:off x="7078731" y="2418370"/>
            <a:ext cx="24419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500" b="1" dirty="0">
                <a:latin typeface="Arial" pitchFamily="34" charset="0"/>
                <a:cs typeface="Arial" pitchFamily="34" charset="0"/>
              </a:rPr>
              <a:t>HF readmission</a:t>
            </a: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580191"/>
              </p:ext>
            </p:extLst>
          </p:nvPr>
        </p:nvGraphicFramePr>
        <p:xfrm>
          <a:off x="7089870" y="4405952"/>
          <a:ext cx="5292433" cy="7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1112">
                <a:tc>
                  <a:txBody>
                    <a:bodyPr/>
                    <a:lstStyle/>
                    <a:p>
                      <a:pPr marL="0" marR="0" lvl="0" indent="0" algn="l" defTabSz="1306220" rtl="0" eaLnBrk="1" fontAlgn="auto" latinLnBrk="0" hangingPunct="1">
                        <a:lnSpc>
                          <a:spcPct val="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Number at risk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spironolactone 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862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399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276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210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161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 48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Spironolactone </a:t>
                      </a:r>
                      <a:endParaRPr lang="en-US" sz="1600" dirty="0">
                        <a:solidFill>
                          <a:srgbClr val="0066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862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444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322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248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201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 48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9" name="Rectangle 68">
            <a:extLst>
              <a:ext uri="{FF2B5EF4-FFF2-40B4-BE49-F238E27FC236}">
                <a16:creationId xmlns:a16="http://schemas.microsoft.com/office/drawing/2014/main" id="{B66BB077-EEA6-419F-9BBC-BDBDBF2339B1}"/>
              </a:ext>
            </a:extLst>
          </p:cNvPr>
          <p:cNvSpPr/>
          <p:nvPr/>
        </p:nvSpPr>
        <p:spPr>
          <a:xfrm>
            <a:off x="2448596" y="5883812"/>
            <a:ext cx="967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3.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Kaplan Meier plots for outcomes by discharge prescription for spironolactone in patients with heart failure, left ventricular ejection fraction ≤35%, no prior spironolactone therapy, and serum creatinine ≤2.5mg/dL for men and ≤2.0mg/dL for women (CI= confidence interval)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5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6" y="152400"/>
            <a:ext cx="11576304" cy="731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012603" y="7535430"/>
            <a:ext cx="2293952" cy="461661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HF readmission or all-cause mortality, events/at risk (%)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10105" y="8001000"/>
            <a:ext cx="2551176" cy="292384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HR (95% CI)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560625" y="180108"/>
            <a:ext cx="2020586" cy="7888635"/>
            <a:chOff x="4267200" y="643667"/>
            <a:chExt cx="1347057" cy="5916476"/>
          </a:xfrm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643667"/>
              <a:ext cx="1347057" cy="5266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0600" y="5821956"/>
              <a:ext cx="1317625" cy="738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6217726" y="256456"/>
            <a:ext cx="1378058" cy="41241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300" b="1" dirty="0"/>
              <a:t>Spironolactone better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99185" y="261042"/>
            <a:ext cx="1378058" cy="41241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00" b="1" dirty="0"/>
              <a:t>Spironolactone worse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D50D32-D248-4A64-BCAB-C5CF21649CCD}"/>
              </a:ext>
            </a:extLst>
          </p:cNvPr>
          <p:cNvSpPr/>
          <p:nvPr/>
        </p:nvSpPr>
        <p:spPr>
          <a:xfrm>
            <a:off x="533400" y="8392180"/>
            <a:ext cx="1280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4.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Subgroup analyses for the combined endpoint by discharge prescription for spironolactone in 1724 propensity score-matched patients with heart failure, left ventricular ejection fraction ≤35%, no prior spironolactone therapy, and serum creatinine ≤2.5mg/dL for men and ≤2.0mg/dL for women 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85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2E9CE961-921B-4478-AA8D-151D43F71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908" y="1402922"/>
            <a:ext cx="4273666" cy="2670279"/>
          </a:xfrm>
          <a:prstGeom prst="rect">
            <a:avLst/>
          </a:prstGeom>
        </p:spPr>
      </p:pic>
      <p:pic>
        <p:nvPicPr>
          <p:cNvPr id="52" name="Picture 12">
            <a:extLst>
              <a:ext uri="{FF2B5EF4-FFF2-40B4-BE49-F238E27FC236}">
                <a16:creationId xmlns:a16="http://schemas.microsoft.com/office/drawing/2014/main" id="{4BA9633C-2081-4A13-AF1B-D51BD5750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242" y="1410922"/>
            <a:ext cx="4310062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Text Box 5">
            <a:extLst>
              <a:ext uri="{FF2B5EF4-FFF2-40B4-BE49-F238E27FC236}">
                <a16:creationId xmlns:a16="http://schemas.microsoft.com/office/drawing/2014/main" id="{4EF88FF8-A089-4E0A-BEA1-66E16D53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3634" y="2845496"/>
            <a:ext cx="1881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5800"/>
                </a:solidFill>
                <a:latin typeface="Arial" pitchFamily="34" charset="0"/>
                <a:cs typeface="Arial" pitchFamily="34" charset="0"/>
              </a:rPr>
              <a:t>Spironolactone</a:t>
            </a:r>
          </a:p>
        </p:txBody>
      </p:sp>
      <p:sp>
        <p:nvSpPr>
          <p:cNvPr id="71" name="Text Box 6">
            <a:extLst>
              <a:ext uri="{FF2B5EF4-FFF2-40B4-BE49-F238E27FC236}">
                <a16:creationId xmlns:a16="http://schemas.microsoft.com/office/drawing/2014/main" id="{A4DB9924-5C7D-4D9C-9B68-2C4813DBB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0855" y="2235896"/>
            <a:ext cx="19678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400" b="1" dirty="0">
                <a:solidFill>
                  <a:srgbClr val="9E0000"/>
                </a:solidFill>
                <a:latin typeface="Arial" pitchFamily="34" charset="0"/>
                <a:cs typeface="Arial" pitchFamily="34" charset="0"/>
              </a:rPr>
              <a:t>No spironolactone</a:t>
            </a:r>
          </a:p>
        </p:txBody>
      </p:sp>
      <p:sp>
        <p:nvSpPr>
          <p:cNvPr id="72" name="Text Box 7">
            <a:extLst>
              <a:ext uri="{FF2B5EF4-FFF2-40B4-BE49-F238E27FC236}">
                <a16:creationId xmlns:a16="http://schemas.microsoft.com/office/drawing/2014/main" id="{BA9C15DC-2F01-4B40-8DAF-6C76623ED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856" y="1321496"/>
            <a:ext cx="35846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Hazard ratio (95%CI):</a:t>
            </a:r>
          </a:p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0.87 (0.77 – 0.98); p =0.025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 Box 8">
            <a:extLst>
              <a:ext uri="{FF2B5EF4-FFF2-40B4-BE49-F238E27FC236}">
                <a16:creationId xmlns:a16="http://schemas.microsoft.com/office/drawing/2014/main" id="{95E434B2-05F6-47FB-8C01-3268274C00F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04245" y="2470562"/>
            <a:ext cx="24419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500" b="1" dirty="0">
                <a:latin typeface="Arial" pitchFamily="34" charset="0"/>
                <a:cs typeface="Arial" pitchFamily="34" charset="0"/>
              </a:rPr>
              <a:t>All-cause mortality</a:t>
            </a:r>
          </a:p>
        </p:txBody>
      </p:sp>
      <p:sp>
        <p:nvSpPr>
          <p:cNvPr id="74" name="Text Box 9">
            <a:extLst>
              <a:ext uri="{FF2B5EF4-FFF2-40B4-BE49-F238E27FC236}">
                <a16:creationId xmlns:a16="http://schemas.microsoft.com/office/drawing/2014/main" id="{B36BAADC-B196-44D1-B129-9ED538D57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9013" y="4038600"/>
            <a:ext cx="373805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Follow-up (years)</a:t>
            </a:r>
          </a:p>
        </p:txBody>
      </p:sp>
      <p:sp>
        <p:nvSpPr>
          <p:cNvPr id="75" name="Text Box 5">
            <a:extLst>
              <a:ext uri="{FF2B5EF4-FFF2-40B4-BE49-F238E27FC236}">
                <a16:creationId xmlns:a16="http://schemas.microsoft.com/office/drawing/2014/main" id="{6FD6F631-BE01-48A4-BA4E-3590CF6DF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673" y="2734479"/>
            <a:ext cx="1881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5800"/>
                </a:solidFill>
                <a:latin typeface="Arial" pitchFamily="34" charset="0"/>
                <a:cs typeface="Arial" pitchFamily="34" charset="0"/>
              </a:rPr>
              <a:t>Spironolactone</a:t>
            </a:r>
          </a:p>
        </p:txBody>
      </p:sp>
      <p:sp>
        <p:nvSpPr>
          <p:cNvPr id="76" name="Text Box 6">
            <a:extLst>
              <a:ext uri="{FF2B5EF4-FFF2-40B4-BE49-F238E27FC236}">
                <a16:creationId xmlns:a16="http://schemas.microsoft.com/office/drawing/2014/main" id="{89354F70-E41B-4E46-A7F9-CC265A141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6873" y="2142615"/>
            <a:ext cx="19678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400" b="1" dirty="0">
                <a:solidFill>
                  <a:srgbClr val="9E0000"/>
                </a:solidFill>
                <a:latin typeface="Arial" pitchFamily="34" charset="0"/>
                <a:cs typeface="Arial" pitchFamily="34" charset="0"/>
              </a:rPr>
              <a:t>No spironolactone</a:t>
            </a:r>
          </a:p>
        </p:txBody>
      </p:sp>
      <p:sp>
        <p:nvSpPr>
          <p:cNvPr id="77" name="Text Box 7">
            <a:extLst>
              <a:ext uri="{FF2B5EF4-FFF2-40B4-BE49-F238E27FC236}">
                <a16:creationId xmlns:a16="http://schemas.microsoft.com/office/drawing/2014/main" id="{069F03CC-55E3-4177-9C3E-08C7B5282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1725" y="1410922"/>
            <a:ext cx="35846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Hazard ratio (95% CI):</a:t>
            </a:r>
          </a:p>
          <a:p>
            <a:pPr algn="ctr"/>
            <a:r>
              <a:rPr lang="it-IT" sz="1400" b="1" dirty="0">
                <a:latin typeface="Arial" pitchFamily="34" charset="0"/>
                <a:cs typeface="Arial" pitchFamily="34" charset="0"/>
              </a:rPr>
              <a:t>0.92 (0.80 – 1.05); p =0.213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8" name="Table 77">
            <a:extLst>
              <a:ext uri="{FF2B5EF4-FFF2-40B4-BE49-F238E27FC236}">
                <a16:creationId xmlns:a16="http://schemas.microsoft.com/office/drawing/2014/main" id="{3124AE45-6060-44FD-B12F-F5625127C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848243"/>
              </p:ext>
            </p:extLst>
          </p:nvPr>
        </p:nvGraphicFramePr>
        <p:xfrm>
          <a:off x="1080370" y="4406498"/>
          <a:ext cx="5292433" cy="7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1112">
                <a:tc>
                  <a:txBody>
                    <a:bodyPr/>
                    <a:lstStyle/>
                    <a:p>
                      <a:pPr marL="0" marR="0" lvl="0" indent="0" algn="l" defTabSz="1306220" rtl="0" eaLnBrk="1" fontAlgn="auto" latinLnBrk="0" hangingPunct="1">
                        <a:lnSpc>
                          <a:spcPct val="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Number at risk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spironolactone 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819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584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476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383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307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 98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Spironolactone </a:t>
                      </a:r>
                      <a:endParaRPr lang="en-US" sz="1600" dirty="0">
                        <a:solidFill>
                          <a:srgbClr val="0066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819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607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499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412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354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 94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9" name="Text Box 9">
            <a:extLst>
              <a:ext uri="{FF2B5EF4-FFF2-40B4-BE49-F238E27FC236}">
                <a16:creationId xmlns:a16="http://schemas.microsoft.com/office/drawing/2014/main" id="{61B23823-4CA0-424B-8E7C-681FFF79F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6671" y="4051126"/>
            <a:ext cx="365400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Follow-up (years)</a:t>
            </a:r>
          </a:p>
        </p:txBody>
      </p:sp>
      <p:sp>
        <p:nvSpPr>
          <p:cNvPr id="80" name="Text Box 8">
            <a:extLst>
              <a:ext uri="{FF2B5EF4-FFF2-40B4-BE49-F238E27FC236}">
                <a16:creationId xmlns:a16="http://schemas.microsoft.com/office/drawing/2014/main" id="{262F1D4F-FEC8-4A92-80C9-8CF33F42E98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078731" y="2519330"/>
            <a:ext cx="24419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500" b="1" dirty="0">
                <a:latin typeface="Arial" pitchFamily="34" charset="0"/>
                <a:cs typeface="Arial" pitchFamily="34" charset="0"/>
              </a:rPr>
              <a:t>Heart failure readmission</a:t>
            </a:r>
          </a:p>
        </p:txBody>
      </p:sp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B51FCCB6-9EAD-4531-B384-49815B9A5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443647"/>
              </p:ext>
            </p:extLst>
          </p:nvPr>
        </p:nvGraphicFramePr>
        <p:xfrm>
          <a:off x="7103440" y="4412488"/>
          <a:ext cx="5292433" cy="76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51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1112">
                <a:tc>
                  <a:txBody>
                    <a:bodyPr/>
                    <a:lstStyle/>
                    <a:p>
                      <a:pPr marL="0" marR="0" lvl="0" indent="0" algn="l" defTabSz="1306220" rtl="0" eaLnBrk="1" fontAlgn="auto" latinLnBrk="0" hangingPunct="1">
                        <a:lnSpc>
                          <a:spcPct val="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Number at risk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endParaRPr lang="en-US" sz="160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 spironolactone </a:t>
                      </a:r>
                      <a:endParaRPr 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819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392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277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199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160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 49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Spironolactone </a:t>
                      </a:r>
                      <a:endParaRPr lang="en-US" sz="1600" dirty="0">
                        <a:solidFill>
                          <a:srgbClr val="006600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819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425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308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237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194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35000"/>
                        </a:lnSpc>
                      </a:pPr>
                      <a:r>
                        <a:rPr lang="en-US" sz="1600" dirty="0">
                          <a:solidFill>
                            <a:srgbClr val="006600"/>
                          </a:solidFill>
                        </a:rPr>
                        <a:t> 46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3" name="Rectangle 82">
            <a:extLst>
              <a:ext uri="{FF2B5EF4-FFF2-40B4-BE49-F238E27FC236}">
                <a16:creationId xmlns:a16="http://schemas.microsoft.com/office/drawing/2014/main" id="{25EE51F6-EC67-4CB3-9A66-762384734301}"/>
              </a:ext>
            </a:extLst>
          </p:cNvPr>
          <p:cNvSpPr/>
          <p:nvPr/>
        </p:nvSpPr>
        <p:spPr>
          <a:xfrm>
            <a:off x="2401072" y="5735429"/>
            <a:ext cx="967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5.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Kaplan Meier plots for outcomes by discharge prescription for spironolactone in patients with heart failure, left ventricular ejection fraction ≤35%, no prior spironolactone therapy, and estimated glomerular filtration rate ≥30 mL/min/1.73 m</a:t>
            </a:r>
            <a:r>
              <a:rPr lang="en-US" sz="1600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(CI= confidence interval)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949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</TotalTime>
  <Words>691</Words>
  <Application>Microsoft Office PowerPoint</Application>
  <PresentationFormat>Custom</PresentationFormat>
  <Paragraphs>129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Veteran Affairs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Department of Veterans Affairs</dc:creator>
  <cp:lastModifiedBy>Ahmed, Ali</cp:lastModifiedBy>
  <cp:revision>209</cp:revision>
  <dcterms:created xsi:type="dcterms:W3CDTF">2017-06-29T23:13:57Z</dcterms:created>
  <dcterms:modified xsi:type="dcterms:W3CDTF">2018-08-31T16:11:37Z</dcterms:modified>
</cp:coreProperties>
</file>