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handoutMasterIdLst>
    <p:handoutMasterId r:id="rId10"/>
  </p:handoutMasterIdLst>
  <p:sldIdLst>
    <p:sldId id="258" r:id="rId4"/>
    <p:sldId id="264" r:id="rId5"/>
    <p:sldId id="266" r:id="rId6"/>
    <p:sldId id="267" r:id="rId7"/>
    <p:sldId id="269" r:id="rId8"/>
    <p:sldId id="265" r:id="rId9"/>
  </p:sldIdLst>
  <p:sldSz cx="9144000" cy="6858000" type="screen4x3"/>
  <p:notesSz cx="6858000" cy="9144000"/>
  <p:custDataLst>
    <p:tags r:id="rId11"/>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oenders, Sabine" initials="K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17" d="100"/>
          <a:sy n="117" d="100"/>
        </p:scale>
        <p:origin x="-23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bine Koenders" userId="1e5857a4f1e9b54e" providerId="LiveId" clId="{82AA5288-6EB9-4488-A48C-0A831D45DFFB}"/>
    <pc:docChg chg="modSld">
      <pc:chgData name="Sabine Koenders" userId="1e5857a4f1e9b54e" providerId="LiveId" clId="{82AA5288-6EB9-4488-A48C-0A831D45DFFB}" dt="2018-04-20T09:54:15.215" v="8"/>
      <pc:docMkLst>
        <pc:docMk/>
      </pc:docMkLst>
      <pc:sldChg chg="modSp">
        <pc:chgData name="Sabine Koenders" userId="1e5857a4f1e9b54e" providerId="LiveId" clId="{82AA5288-6EB9-4488-A48C-0A831D45DFFB}" dt="2018-04-20T09:54:15.215" v="8"/>
        <pc:sldMkLst>
          <pc:docMk/>
          <pc:sldMk cId="3786696485" sldId="266"/>
        </pc:sldMkLst>
        <pc:spChg chg="mod">
          <ac:chgData name="Sabine Koenders" userId="1e5857a4f1e9b54e" providerId="LiveId" clId="{82AA5288-6EB9-4488-A48C-0A831D45DFFB}" dt="2018-04-20T09:54:15.215" v="8"/>
          <ac:spMkLst>
            <pc:docMk/>
            <pc:sldMk cId="3786696485" sldId="266"/>
            <ac:spMk id="6151" creationId="{00000000-0000-0000-0000-000000000000}"/>
          </ac:spMkLst>
        </pc:spChg>
      </pc:sldChg>
      <pc:sldChg chg="modSp">
        <pc:chgData name="Sabine Koenders" userId="1e5857a4f1e9b54e" providerId="LiveId" clId="{82AA5288-6EB9-4488-A48C-0A831D45DFFB}" dt="2018-04-20T07:36:45.965" v="5" actId="20577"/>
        <pc:sldMkLst>
          <pc:docMk/>
          <pc:sldMk cId="218645169" sldId="267"/>
        </pc:sldMkLst>
        <pc:spChg chg="mod">
          <ac:chgData name="Sabine Koenders" userId="1e5857a4f1e9b54e" providerId="LiveId" clId="{82AA5288-6EB9-4488-A48C-0A831D45DFFB}" dt="2018-04-20T07:36:45.965" v="5" actId="20577"/>
          <ac:spMkLst>
            <pc:docMk/>
            <pc:sldMk cId="218645169" sldId="267"/>
            <ac:spMk id="3" creationId="{FF8C9753-2F28-43B5-AA85-589475DD6C43}"/>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9-02-18T10:01:32.553" idx="2">
    <p:pos x="1718" y="1610"/>
    <p:text>BSc has to be changed into MSc</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2/18/2019</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‹nr.›</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2/18/2019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‹nr.›</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2/18/2019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‹nr.›</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2/18/2019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‹nr.›</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2/18/2019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‹nr.›</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‹nr.›</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‹nr.›</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‹nr.›</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‹nr.›</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2/18/2019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‹nr.›</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2/18/2019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‹nr.›</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2/18/2019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‹nr.›</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2/18/2019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‹nr.›</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‹nr.›</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‹nr.›</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‹nr.›</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‹nr.›</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‹nr.›</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‹nr.›</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‹nr.›</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‹nr.›</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2/18/2019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‹nr.›</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2/18/2019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‹nr.›</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2/18/2019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‹nr.›</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2/18/2019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‹nr.›</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‹nr.›</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2/18/2019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‹nr.›</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‹nr.›</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2/18/2019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‹nr.›</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2/18/2019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‹nr.›</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2/18/2019</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‹nr.›</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2/18/2019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‹nr.›</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2/18/2019</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‹nr.›</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2/18/2019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‹nr.›</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2/18/2019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‹nr.›</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2/18/2019</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2/18/2019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2/18/2019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609600" y="1219201"/>
            <a:ext cx="7772400" cy="1143000"/>
          </a:xfrm>
          <a:ln>
            <a:solidFill>
              <a:schemeClr val="tx1"/>
            </a:solidFill>
            <a:miter lim="800000"/>
            <a:headEnd/>
            <a:tailEnd/>
          </a:ln>
        </p:spPr>
        <p:txBody>
          <a:bodyPr/>
          <a:lstStyle/>
          <a:p>
            <a:pPr marL="342900" indent="-342900"/>
            <a:r>
              <a:rPr lang="en-GB" sz="2400" b="1" dirty="0"/>
              <a:t>Impact of regadenoson induced myocardial creep on dynamic Rubidium-82 PET myocardial blood flow quantification</a:t>
            </a:r>
            <a:endParaRPr lang="en-US" altLang="en-US" sz="2400" b="1" dirty="0"/>
          </a:p>
        </p:txBody>
      </p:sp>
      <p:sp>
        <p:nvSpPr>
          <p:cNvPr id="4103" name="Subtitle 3"/>
          <p:cNvSpPr>
            <a:spLocks noGrp="1"/>
          </p:cNvSpPr>
          <p:nvPr>
            <p:ph type="subTitle" idx="1"/>
          </p:nvPr>
        </p:nvSpPr>
        <p:spPr>
          <a:xfrm>
            <a:off x="1219200" y="2514600"/>
            <a:ext cx="6400800" cy="1143000"/>
          </a:xfrm>
          <a:ln>
            <a:solidFill>
              <a:schemeClr val="tx1"/>
            </a:solidFill>
            <a:miter lim="800000"/>
            <a:headEnd/>
            <a:tailEnd/>
          </a:ln>
        </p:spPr>
        <p:txBody>
          <a:bodyPr/>
          <a:lstStyle/>
          <a:p>
            <a:r>
              <a:rPr lang="en-GB" sz="1200" dirty="0"/>
              <a:t>S.S. Koenders, BSc</a:t>
            </a:r>
            <a:r>
              <a:rPr lang="en-GB" sz="1200" baseline="30000" dirty="0"/>
              <a:t> 1,4</a:t>
            </a:r>
            <a:r>
              <a:rPr lang="en-GB" sz="1200" dirty="0"/>
              <a:t>, J.D. van Dijk, MSc, PhD</a:t>
            </a:r>
            <a:r>
              <a:rPr lang="en-GB" sz="1200" baseline="30000" dirty="0"/>
              <a:t>1</a:t>
            </a:r>
            <a:r>
              <a:rPr lang="en-GB" sz="1200" dirty="0"/>
              <a:t>, P.L. Jager, MD, PhD</a:t>
            </a:r>
            <a:r>
              <a:rPr lang="en-GB" sz="1200" baseline="30000" dirty="0"/>
              <a:t>1</a:t>
            </a:r>
            <a:r>
              <a:rPr lang="en-GB" sz="1200" dirty="0"/>
              <a:t>, J.P. </a:t>
            </a:r>
            <a:r>
              <a:rPr lang="en-GB" sz="1200" dirty="0" err="1"/>
              <a:t>Ottervanger</a:t>
            </a:r>
            <a:r>
              <a:rPr lang="en-GB" sz="1200" dirty="0"/>
              <a:t>, MD, PhD</a:t>
            </a:r>
            <a:r>
              <a:rPr lang="en-GB" sz="1200" baseline="30000" dirty="0"/>
              <a:t>3</a:t>
            </a:r>
            <a:r>
              <a:rPr lang="en-GB" sz="1200" dirty="0"/>
              <a:t>, C.H. Slump, PhD</a:t>
            </a:r>
            <a:r>
              <a:rPr lang="en-GB" sz="1200" baseline="30000" dirty="0"/>
              <a:t>4</a:t>
            </a:r>
            <a:r>
              <a:rPr lang="en-GB" sz="1200" dirty="0"/>
              <a:t>, J.A. van Dalen, PhD</a:t>
            </a:r>
            <a:r>
              <a:rPr lang="en-GB" sz="1200" baseline="30000" dirty="0"/>
              <a:t>2</a:t>
            </a:r>
            <a:endParaRPr lang="en-GB" sz="1200" dirty="0"/>
          </a:p>
          <a:p>
            <a:r>
              <a:rPr lang="en-GB" sz="1200" i="1" dirty="0"/>
              <a:t> </a:t>
            </a:r>
            <a:endParaRPr lang="en-GB" sz="1200" dirty="0"/>
          </a:p>
          <a:p>
            <a:r>
              <a:rPr lang="en-GB" sz="900" i="1" dirty="0" err="1"/>
              <a:t>Isala</a:t>
            </a:r>
            <a:r>
              <a:rPr lang="en-GB" sz="900" i="1" dirty="0"/>
              <a:t> hospital, Department of </a:t>
            </a:r>
            <a:r>
              <a:rPr lang="en-GB" sz="900" i="1" baseline="30000" dirty="0"/>
              <a:t>1</a:t>
            </a:r>
            <a:r>
              <a:rPr lang="en-GB" sz="900" i="1" dirty="0"/>
              <a:t>Nuclear Medicine, </a:t>
            </a:r>
            <a:r>
              <a:rPr lang="en-GB" sz="900" i="1" baseline="30000" dirty="0"/>
              <a:t>2</a:t>
            </a:r>
            <a:r>
              <a:rPr lang="en-GB" sz="900" i="1" dirty="0"/>
              <a:t>Medical Physics, </a:t>
            </a:r>
            <a:r>
              <a:rPr lang="en-GB" sz="900" i="1" baseline="30000" dirty="0"/>
              <a:t>3</a:t>
            </a:r>
            <a:r>
              <a:rPr lang="en-GB" sz="900" i="1" dirty="0"/>
              <a:t>Cardiology, Zwolle, the Netherlands and </a:t>
            </a:r>
            <a:r>
              <a:rPr lang="en-GB" sz="900" i="1" baseline="30000" dirty="0"/>
              <a:t>4</a:t>
            </a:r>
            <a:r>
              <a:rPr lang="en-GB" sz="900" i="1" dirty="0"/>
              <a:t> MIRA: Institute for Biomedical Technology and Technical Medicine, University of Twente, Enschede, the Netherlands</a:t>
            </a:r>
            <a:endParaRPr lang="en-GB" sz="900" dirty="0"/>
          </a:p>
          <a:p>
            <a:pPr marL="0" lvl="1"/>
            <a:endParaRPr lang="en-US" altLang="en-US" sz="1200" dirty="0"/>
          </a:p>
          <a:p>
            <a:endParaRPr lang="en-US" altLang="en-US" sz="1200" dirty="0"/>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a:extLst>
              <a:ext uri="{FF2B5EF4-FFF2-40B4-BE49-F238E27FC236}">
                <a16:creationId xmlns:a16="http://schemas.microsoft.com/office/drawing/2014/main" xmlns="" id="{65C4347E-48BC-4031-A974-7AEBCCBD8BE5}"/>
              </a:ext>
            </a:extLst>
          </p:cNvPr>
          <p:cNvPicPr>
            <a:picLocks noChangeAspect="1"/>
          </p:cNvPicPr>
          <p:nvPr/>
        </p:nvPicPr>
        <p:blipFill>
          <a:blip r:embed="rId4"/>
          <a:stretch>
            <a:fillRect/>
          </a:stretch>
        </p:blipFill>
        <p:spPr>
          <a:xfrm>
            <a:off x="1676400" y="3939357"/>
            <a:ext cx="953984" cy="1430673"/>
          </a:xfrm>
          <a:prstGeom prst="rect">
            <a:avLst/>
          </a:prstGeom>
        </p:spPr>
      </p:pic>
      <p:pic>
        <p:nvPicPr>
          <p:cNvPr id="12" name="Picture 2" descr="http://3.bp.blogspot.com/-NU6HPS3FWdw/UPLtw7JhR-I/AAAAAAAAVZE/SxnKm02gwBM/s1600/Isala+logo+2013.png">
            <a:extLst>
              <a:ext uri="{FF2B5EF4-FFF2-40B4-BE49-F238E27FC236}">
                <a16:creationId xmlns:a16="http://schemas.microsoft.com/office/drawing/2014/main" xmlns="" id="{C363E0DC-8A2C-4A9D-83E7-DB302238029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38800" y="4255864"/>
            <a:ext cx="1987076" cy="7976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sz="1800" dirty="0"/>
              <a:t>I</a:t>
            </a:r>
            <a:r>
              <a:rPr lang="nl-NL" sz="1800" dirty="0"/>
              <a:t>n </a:t>
            </a:r>
            <a:r>
              <a:rPr lang="nl-NL" sz="1800" dirty="0" err="1"/>
              <a:t>clinical</a:t>
            </a:r>
            <a:r>
              <a:rPr lang="nl-NL" sz="1800" dirty="0"/>
              <a:t> </a:t>
            </a:r>
            <a:r>
              <a:rPr lang="nl-NL" sz="1800" dirty="0" err="1"/>
              <a:t>practice</a:t>
            </a:r>
            <a:r>
              <a:rPr lang="nl-NL" sz="1800" dirty="0"/>
              <a:t> we </a:t>
            </a:r>
            <a:r>
              <a:rPr lang="nl-NL" sz="1800" dirty="0" err="1"/>
              <a:t>frequently</a:t>
            </a:r>
            <a:r>
              <a:rPr lang="nl-NL" sz="1800" dirty="0"/>
              <a:t> </a:t>
            </a:r>
            <a:r>
              <a:rPr lang="nl-NL" sz="1800" dirty="0" err="1"/>
              <a:t>observe</a:t>
            </a:r>
            <a:r>
              <a:rPr lang="nl-NL" sz="1800" dirty="0"/>
              <a:t> a </a:t>
            </a:r>
            <a:r>
              <a:rPr lang="nl-NL" sz="1800" dirty="0" err="1"/>
              <a:t>myocardial</a:t>
            </a:r>
            <a:r>
              <a:rPr lang="nl-NL" sz="1800" dirty="0"/>
              <a:t> creep </a:t>
            </a:r>
            <a:r>
              <a:rPr lang="nl-NL" sz="1800" dirty="0" err="1"/>
              <a:t>after</a:t>
            </a:r>
            <a:r>
              <a:rPr lang="nl-NL" sz="1800" dirty="0"/>
              <a:t> </a:t>
            </a:r>
            <a:r>
              <a:rPr lang="nl-NL" sz="1800" dirty="0" err="1"/>
              <a:t>administration</a:t>
            </a:r>
            <a:r>
              <a:rPr lang="nl-NL" sz="1800" dirty="0"/>
              <a:t> of regadenoson.</a:t>
            </a:r>
            <a:endParaRPr lang="en-US" altLang="en-US" sz="1800" dirty="0"/>
          </a:p>
          <a:p>
            <a:pPr marL="0" indent="0">
              <a:buNone/>
            </a:pPr>
            <a:endParaRPr lang="en-US" altLang="en-US" sz="2800" dirty="0"/>
          </a:p>
          <a:p>
            <a:pPr marL="0" indent="0">
              <a:buNone/>
            </a:pPr>
            <a:r>
              <a:rPr lang="nl-NL" sz="1800" dirty="0" err="1"/>
              <a:t>Myocardial</a:t>
            </a:r>
            <a:r>
              <a:rPr lang="nl-NL" sz="1800" dirty="0"/>
              <a:t> creep </a:t>
            </a:r>
            <a:r>
              <a:rPr lang="nl-NL" sz="1800" dirty="0" err="1"/>
              <a:t>may</a:t>
            </a:r>
            <a:r>
              <a:rPr lang="nl-NL" sz="1800" dirty="0"/>
              <a:t> </a:t>
            </a:r>
            <a:r>
              <a:rPr lang="nl-NL" sz="1800" dirty="0" err="1"/>
              <a:t>result</a:t>
            </a:r>
            <a:r>
              <a:rPr lang="nl-NL" sz="1800" dirty="0"/>
              <a:t> in </a:t>
            </a:r>
            <a:r>
              <a:rPr lang="nl-NL" sz="1800" dirty="0" err="1"/>
              <a:t>biased</a:t>
            </a:r>
            <a:r>
              <a:rPr lang="nl-NL" sz="1800" dirty="0"/>
              <a:t> MBF </a:t>
            </a:r>
            <a:r>
              <a:rPr lang="nl-NL" sz="1800" dirty="0" err="1"/>
              <a:t>measurements</a:t>
            </a:r>
            <a:r>
              <a:rPr lang="nl-NL" sz="1800" dirty="0"/>
              <a:t> </a:t>
            </a:r>
            <a:r>
              <a:rPr lang="nl-NL" sz="1800" dirty="0" err="1"/>
              <a:t>and</a:t>
            </a:r>
            <a:r>
              <a:rPr lang="nl-NL" sz="1800" dirty="0"/>
              <a:t> </a:t>
            </a:r>
            <a:r>
              <a:rPr lang="nl-NL" sz="1800" dirty="0" err="1"/>
              <a:t>may</a:t>
            </a:r>
            <a:r>
              <a:rPr lang="nl-NL" sz="1800" dirty="0"/>
              <a:t> </a:t>
            </a:r>
            <a:r>
              <a:rPr lang="nl-NL" sz="1800" dirty="0" err="1"/>
              <a:t>hamper</a:t>
            </a:r>
            <a:r>
              <a:rPr lang="nl-NL" sz="1800" dirty="0"/>
              <a:t> </a:t>
            </a:r>
            <a:r>
              <a:rPr lang="nl-NL" sz="1800" dirty="0" err="1"/>
              <a:t>diagnostic</a:t>
            </a:r>
            <a:r>
              <a:rPr lang="nl-NL" sz="1800" dirty="0"/>
              <a:t> </a:t>
            </a:r>
            <a:r>
              <a:rPr lang="nl-NL" sz="1800" dirty="0" err="1"/>
              <a:t>accuracy</a:t>
            </a:r>
            <a:r>
              <a:rPr lang="nl-NL" sz="1800" dirty="0"/>
              <a:t>.</a:t>
            </a:r>
          </a:p>
          <a:p>
            <a:pPr marL="0" indent="0">
              <a:buNone/>
            </a:pPr>
            <a:endParaRPr lang="nl-NL" sz="1800" dirty="0"/>
          </a:p>
          <a:p>
            <a:pPr marL="0" indent="0">
              <a:buNone/>
            </a:pPr>
            <a:r>
              <a:rPr lang="nl-NL" sz="1800" dirty="0" err="1"/>
              <a:t>Our</a:t>
            </a:r>
            <a:r>
              <a:rPr lang="nl-NL" sz="1800" dirty="0"/>
              <a:t> </a:t>
            </a:r>
            <a:r>
              <a:rPr lang="nl-NL" sz="1800" dirty="0" err="1"/>
              <a:t>aim</a:t>
            </a:r>
            <a:r>
              <a:rPr lang="nl-NL" sz="1800" dirty="0"/>
              <a:t> was </a:t>
            </a:r>
            <a:r>
              <a:rPr lang="nl-NL" sz="1800" dirty="0" err="1"/>
              <a:t>to</a:t>
            </a:r>
            <a:r>
              <a:rPr lang="nl-NL" sz="1800" dirty="0"/>
              <a:t> </a:t>
            </a:r>
            <a:r>
              <a:rPr lang="nl-NL" sz="1800" dirty="0" err="1"/>
              <a:t>determine</a:t>
            </a:r>
            <a:r>
              <a:rPr lang="nl-NL" sz="1800" dirty="0"/>
              <a:t> </a:t>
            </a:r>
            <a:r>
              <a:rPr lang="nl-NL" sz="1800" dirty="0" err="1"/>
              <a:t>the</a:t>
            </a:r>
            <a:r>
              <a:rPr lang="nl-NL" sz="1800" dirty="0"/>
              <a:t> percentage of </a:t>
            </a:r>
            <a:r>
              <a:rPr lang="nl-NL" sz="1800" dirty="0" err="1"/>
              <a:t>patients</a:t>
            </a:r>
            <a:r>
              <a:rPr lang="nl-NL" sz="1800" dirty="0"/>
              <a:t> </a:t>
            </a:r>
            <a:r>
              <a:rPr lang="nl-NL" sz="1800" dirty="0" err="1"/>
              <a:t>with</a:t>
            </a:r>
            <a:r>
              <a:rPr lang="nl-NL" sz="1800" dirty="0"/>
              <a:t> </a:t>
            </a:r>
            <a:r>
              <a:rPr lang="nl-NL" sz="1800" dirty="0" err="1"/>
              <a:t>this</a:t>
            </a:r>
            <a:r>
              <a:rPr lang="nl-NL" sz="1800" dirty="0"/>
              <a:t> </a:t>
            </a:r>
            <a:r>
              <a:rPr lang="nl-NL" sz="1800" dirty="0" err="1"/>
              <a:t>myocardial</a:t>
            </a:r>
            <a:r>
              <a:rPr lang="nl-NL" sz="1800" dirty="0"/>
              <a:t> creep </a:t>
            </a:r>
            <a:r>
              <a:rPr lang="nl-NL" sz="1800" dirty="0" err="1"/>
              <a:t>and</a:t>
            </a:r>
            <a:r>
              <a:rPr lang="nl-NL" sz="1800" dirty="0"/>
              <a:t> </a:t>
            </a:r>
            <a:r>
              <a:rPr lang="nl-NL" sz="1800" dirty="0" err="1"/>
              <a:t>to</a:t>
            </a:r>
            <a:r>
              <a:rPr lang="nl-NL" sz="1800" dirty="0"/>
              <a:t> </a:t>
            </a:r>
            <a:r>
              <a:rPr lang="nl-NL" sz="1800" dirty="0" err="1"/>
              <a:t>determine</a:t>
            </a:r>
            <a:r>
              <a:rPr lang="nl-NL" sz="1800" dirty="0"/>
              <a:t> </a:t>
            </a:r>
            <a:r>
              <a:rPr lang="nl-NL" sz="1800" dirty="0" err="1"/>
              <a:t>its</a:t>
            </a:r>
            <a:r>
              <a:rPr lang="nl-NL" sz="1800" dirty="0"/>
              <a:t> effect on MBF </a:t>
            </a:r>
            <a:r>
              <a:rPr lang="nl-NL" sz="1800" dirty="0" err="1"/>
              <a:t>values</a:t>
            </a:r>
            <a:r>
              <a:rPr lang="nl-NL" sz="1800" dirty="0"/>
              <a:t> </a:t>
            </a:r>
            <a:r>
              <a:rPr lang="nl-NL" sz="1800" dirty="0" err="1"/>
              <a:t>before</a:t>
            </a:r>
            <a:r>
              <a:rPr lang="nl-NL" sz="1800" dirty="0"/>
              <a:t> </a:t>
            </a:r>
            <a:r>
              <a:rPr lang="nl-NL" sz="1800" dirty="0" err="1"/>
              <a:t>and</a:t>
            </a:r>
            <a:r>
              <a:rPr lang="nl-NL" sz="1800" dirty="0"/>
              <a:t> </a:t>
            </a:r>
            <a:r>
              <a:rPr lang="nl-NL" sz="1800" dirty="0" err="1"/>
              <a:t>after</a:t>
            </a:r>
            <a:r>
              <a:rPr lang="nl-NL" sz="1800" dirty="0"/>
              <a:t> </a:t>
            </a:r>
            <a:r>
              <a:rPr lang="nl-NL" sz="1800" dirty="0" err="1"/>
              <a:t>correction</a:t>
            </a:r>
            <a:r>
              <a:rPr lang="nl-NL" sz="1800" dirty="0"/>
              <a:t> in </a:t>
            </a:r>
            <a:r>
              <a:rPr lang="nl-NL" sz="1800" dirty="0" err="1"/>
              <a:t>patients</a:t>
            </a:r>
            <a:r>
              <a:rPr lang="nl-NL" sz="1800" dirty="0"/>
              <a:t> </a:t>
            </a:r>
            <a:r>
              <a:rPr lang="nl-NL" sz="1800" dirty="0" err="1"/>
              <a:t>undergoing</a:t>
            </a:r>
            <a:r>
              <a:rPr lang="nl-NL" sz="1800" dirty="0"/>
              <a:t> Rb-82 PET. </a:t>
            </a:r>
            <a:endParaRPr lang="en-US" altLang="en-US" sz="1800" dirty="0"/>
          </a:p>
          <a:p>
            <a:pPr marL="0" indent="0">
              <a:buNone/>
            </a:pPr>
            <a:endParaRPr lang="en-US" altLang="en-US" sz="2800" dirty="0"/>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METHODS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514350" indent="-514350">
              <a:buFont typeface="Times New Roman" pitchFamily="18" charset="0"/>
              <a:buAutoNum type="alphaUcPeriod"/>
            </a:pPr>
            <a:r>
              <a:rPr lang="en-US" altLang="en-US" sz="1800" b="1" dirty="0"/>
              <a:t>Study type</a:t>
            </a:r>
            <a:r>
              <a:rPr lang="en-US" altLang="en-US" sz="1800" dirty="0"/>
              <a:t>: retrospective study.</a:t>
            </a:r>
          </a:p>
          <a:p>
            <a:pPr marL="514350" indent="-514350">
              <a:buFont typeface="Times New Roman" pitchFamily="18" charset="0"/>
              <a:buAutoNum type="alphaUcPeriod"/>
            </a:pPr>
            <a:endParaRPr lang="en-US" altLang="en-US" sz="1800" b="1" dirty="0"/>
          </a:p>
          <a:p>
            <a:pPr marL="514350" indent="-514350">
              <a:buFont typeface="Times New Roman" pitchFamily="18" charset="0"/>
              <a:buAutoNum type="alphaUcPeriod"/>
            </a:pPr>
            <a:r>
              <a:rPr lang="en-US" altLang="en-US" sz="1800" b="1" dirty="0"/>
              <a:t>Study subjects: </a:t>
            </a:r>
            <a:r>
              <a:rPr lang="en-US" altLang="en-US" sz="1800" dirty="0"/>
              <a:t>119 consecutive p</a:t>
            </a:r>
            <a:r>
              <a:rPr lang="en-US" sz="1800" dirty="0"/>
              <a:t>atients who underwent dynamic rest and regadenoson induced stress MPI using Rb-82 PET.</a:t>
            </a:r>
          </a:p>
          <a:p>
            <a:pPr marL="514350" indent="-514350">
              <a:buFont typeface="Times New Roman" pitchFamily="18" charset="0"/>
              <a:buAutoNum type="alphaUcPeriod"/>
            </a:pPr>
            <a:endParaRPr lang="en-US" altLang="en-US" sz="1800" b="1" dirty="0"/>
          </a:p>
          <a:p>
            <a:pPr marL="514350" indent="-514350">
              <a:buFont typeface="Times New Roman" pitchFamily="18" charset="0"/>
              <a:buAutoNum type="alphaUcPeriod"/>
            </a:pPr>
            <a:r>
              <a:rPr lang="en-US" altLang="en-US" sz="1800" b="1" dirty="0"/>
              <a:t>Primary end points</a:t>
            </a:r>
            <a:r>
              <a:rPr lang="en-US" altLang="en-US" sz="1800" dirty="0"/>
              <a:t>: </a:t>
            </a:r>
          </a:p>
          <a:p>
            <a:pPr lvl="1"/>
            <a:r>
              <a:rPr lang="en-US" sz="1400" dirty="0"/>
              <a:t>	Prevalence of myocardial creep</a:t>
            </a:r>
          </a:p>
          <a:p>
            <a:pPr lvl="1"/>
            <a:r>
              <a:rPr lang="en-US" sz="1400" dirty="0"/>
              <a:t>	Effect of myocardial creep</a:t>
            </a:r>
          </a:p>
          <a:p>
            <a:pPr lvl="1"/>
            <a:r>
              <a:rPr lang="en-US" sz="1400" dirty="0"/>
              <a:t>	Effect </a:t>
            </a:r>
            <a:r>
              <a:rPr lang="en-US" sz="1400"/>
              <a:t>of myocardial creep correction</a:t>
            </a:r>
            <a:endParaRPr lang="en-US" altLang="en-US" sz="1400" dirty="0"/>
          </a:p>
          <a:p>
            <a:pPr marL="514350" indent="-514350">
              <a:buFont typeface="Times New Roman" pitchFamily="18" charset="0"/>
              <a:buAutoNum type="alphaUcPeriod"/>
            </a:pPr>
            <a:endParaRPr lang="en-US" altLang="en-US" sz="1800" b="1" dirty="0"/>
          </a:p>
          <a:p>
            <a:pPr marL="514350" indent="-514350">
              <a:buFont typeface="Times New Roman" pitchFamily="18" charset="0"/>
              <a:buAutoNum type="alphaUcPeriod"/>
            </a:pPr>
            <a:r>
              <a:rPr lang="en-US" altLang="en-US" sz="1800" b="1" dirty="0"/>
              <a:t>Study variables: </a:t>
            </a:r>
            <a:r>
              <a:rPr lang="en-US" altLang="en-US" sz="1800" dirty="0"/>
              <a:t>rest and stress MBF, MFR. </a:t>
            </a: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xmlns="" id="{A08A9B02-FB66-4CFC-95D4-A8EB3D9E0756}"/>
              </a:ext>
            </a:extLst>
          </p:cNvPr>
          <p:cNvPicPr>
            <a:picLocks noChangeAspect="1"/>
          </p:cNvPicPr>
          <p:nvPr/>
        </p:nvPicPr>
        <p:blipFill rotWithShape="1">
          <a:blip r:embed="rId2">
            <a:extLst>
              <a:ext uri="{28A0092B-C50C-407E-A947-70E740481C1C}">
                <a14:useLocalDpi xmlns:a14="http://schemas.microsoft.com/office/drawing/2010/main" val="0"/>
              </a:ext>
            </a:extLst>
          </a:blip>
          <a:srcRect l="210" t="926" r="-210" b="10480"/>
          <a:stretch/>
        </p:blipFill>
        <p:spPr>
          <a:xfrm>
            <a:off x="1211514" y="1508936"/>
            <a:ext cx="5980359" cy="3999169"/>
          </a:xfrm>
          <a:prstGeom prst="rect">
            <a:avLst/>
          </a:prstGeom>
        </p:spPr>
      </p:pic>
      <p:sp>
        <p:nvSpPr>
          <p:cNvPr id="4" name="Title 3"/>
          <p:cNvSpPr>
            <a:spLocks noGrp="1"/>
          </p:cNvSpPr>
          <p:nvPr>
            <p:ph type="title"/>
          </p:nvPr>
        </p:nvSpPr>
        <p:spPr>
          <a:xfrm>
            <a:off x="457200" y="838200"/>
            <a:ext cx="8229600" cy="566737"/>
          </a:xfrm>
        </p:spPr>
        <p:txBody>
          <a:bodyPr/>
          <a:lstStyle/>
          <a:p>
            <a:pPr>
              <a:defRPr/>
            </a:pPr>
            <a:r>
              <a:rPr lang="en-US" sz="3600" b="1" dirty="0"/>
              <a:t>RESULTS</a:t>
            </a:r>
            <a:endParaRPr lang="en-US" sz="3600" dirty="0"/>
          </a:p>
        </p:txBody>
      </p:sp>
      <p:sp>
        <p:nvSpPr>
          <p:cNvPr id="6151" name="Content Placeholder 4"/>
          <p:cNvSpPr>
            <a:spLocks noGrp="1"/>
          </p:cNvSpPr>
          <p:nvPr>
            <p:ph idx="1"/>
          </p:nvPr>
        </p:nvSpPr>
        <p:spPr>
          <a:xfrm>
            <a:off x="228600" y="1371600"/>
            <a:ext cx="8686800" cy="4787247"/>
          </a:xfrm>
          <a:ln>
            <a:solidFill>
              <a:schemeClr val="accent1"/>
            </a:solidFill>
            <a:miter lim="800000"/>
            <a:headEnd/>
            <a:tailEnd/>
          </a:ln>
        </p:spPr>
        <p:txBody>
          <a:bodyPr/>
          <a:lstStyle/>
          <a:p>
            <a:pPr marL="0" indent="0" algn="ctr">
              <a:buNone/>
            </a:pPr>
            <a:endParaRPr lang="en-US" altLang="en-US" sz="2800" dirty="0">
              <a:solidFill>
                <a:srgbClr val="000000"/>
              </a:solidFill>
            </a:endParaRPr>
          </a:p>
          <a:p>
            <a:pPr marL="0" indent="0" algn="ctr">
              <a:buNone/>
            </a:pPr>
            <a:endParaRPr lang="en-US" altLang="en-US" sz="2800" dirty="0">
              <a:solidFill>
                <a:srgbClr val="000000"/>
              </a:solidFill>
            </a:endParaRP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2" name="Rectangle 2">
            <a:extLst>
              <a:ext uri="{FF2B5EF4-FFF2-40B4-BE49-F238E27FC236}">
                <a16:creationId xmlns:a16="http://schemas.microsoft.com/office/drawing/2014/main" xmlns="" id="{3626B80E-AF7D-485C-9FD5-C298841C4AF8}"/>
              </a:ext>
            </a:extLst>
          </p:cNvPr>
          <p:cNvSpPr>
            <a:spLocks noChangeArrowheads="1"/>
          </p:cNvSpPr>
          <p:nvPr/>
        </p:nvSpPr>
        <p:spPr bwMode="auto">
          <a:xfrm>
            <a:off x="533400" y="27605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 name="Rectangle 3">
            <a:extLst>
              <a:ext uri="{FF2B5EF4-FFF2-40B4-BE49-F238E27FC236}">
                <a16:creationId xmlns:a16="http://schemas.microsoft.com/office/drawing/2014/main" xmlns="" id="{FF8C9753-2F28-43B5-AA85-589475DD6C43}"/>
              </a:ext>
            </a:extLst>
          </p:cNvPr>
          <p:cNvSpPr>
            <a:spLocks noChangeArrowheads="1"/>
          </p:cNvSpPr>
          <p:nvPr/>
        </p:nvSpPr>
        <p:spPr bwMode="auto">
          <a:xfrm rot="10800000" flipV="1">
            <a:off x="304800" y="5621004"/>
            <a:ext cx="86868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u="none" strike="noStrike" cap="none" normalizeH="0" baseline="0" dirty="0">
                <a:ln>
                  <a:noFill/>
                </a:ln>
                <a:effectLst/>
                <a:latin typeface="+mn-lt"/>
                <a:ea typeface="Calibri" panose="020F0502020204030204" pitchFamily="34" charset="0"/>
                <a:cs typeface="Times New Roman" panose="02020603050405020304" pitchFamily="18" charset="0"/>
              </a:rPr>
              <a:t>Boxplots showing (A) the rest and (B) stress myocardial blood flows (MBFs) and (C) myocardial flow reserves (MFRs) for the three vascular territories and for the whole myocardium (Global) for the 54 uncorrected and myocardial creep corrected-scans. (D) The stress MBF of the RCA with each point representing one patient scan before and after correction showing MBF decreases in </a:t>
            </a:r>
            <a:r>
              <a:rPr lang="en-GB" altLang="en-US" sz="1000" dirty="0">
                <a:latin typeface="+mn-lt"/>
                <a:ea typeface="Calibri" panose="020F0502020204030204" pitchFamily="34" charset="0"/>
                <a:cs typeface="Times New Roman" panose="02020603050405020304" pitchFamily="18" charset="0"/>
              </a:rPr>
              <a:t>91</a:t>
            </a:r>
            <a:r>
              <a:rPr kumimoji="0" lang="en-GB" altLang="en-US" sz="1000" b="0" u="none" strike="noStrike" cap="none" normalizeH="0" baseline="0" dirty="0">
                <a:ln>
                  <a:noFill/>
                </a:ln>
                <a:effectLst/>
                <a:latin typeface="+mn-lt"/>
                <a:ea typeface="Calibri" panose="020F0502020204030204" pitchFamily="34" charset="0"/>
                <a:cs typeface="Times New Roman" panose="02020603050405020304" pitchFamily="18" charset="0"/>
              </a:rPr>
              <a:t>% (49/54) of the patients after correction</a:t>
            </a:r>
            <a:r>
              <a:rPr kumimoji="0" lang="en-GB" altLang="en-US" sz="1000" b="0" i="1" u="none" strike="noStrike" cap="none" normalizeH="0" baseline="0" dirty="0">
                <a:ln>
                  <a:noFill/>
                </a:ln>
                <a:solidFill>
                  <a:srgbClr val="44546A"/>
                </a:solidFill>
                <a:effectLst/>
                <a:latin typeface="+mn-lt"/>
                <a:ea typeface="Calibri" panose="020F0502020204030204" pitchFamily="34" charset="0"/>
                <a:cs typeface="Times New Roman" panose="02020603050405020304" pitchFamily="18" charset="0"/>
              </a:rPr>
              <a:t>.</a:t>
            </a:r>
            <a:r>
              <a:rPr kumimoji="0" lang="en-GB" altLang="en-US" sz="1000" b="1" i="1" u="none" strike="noStrike" cap="none" normalizeH="0" baseline="0" dirty="0">
                <a:ln>
                  <a:noFill/>
                </a:ln>
                <a:solidFill>
                  <a:srgbClr val="44546A"/>
                </a:solidFill>
                <a:effectLst/>
                <a:latin typeface="+mn-lt"/>
                <a:ea typeface="Calibri" panose="020F0502020204030204" pitchFamily="34" charset="0"/>
                <a:cs typeface="Times New Roman" panose="02020603050405020304" pitchFamily="18" charset="0"/>
              </a:rPr>
              <a:t> </a:t>
            </a:r>
            <a:endParaRPr kumimoji="0" lang="en-GB" altLang="en-US" sz="1000" b="0" i="0" u="none" strike="noStrike" cap="none" normalizeH="0" baseline="0" dirty="0">
              <a:ln>
                <a:noFill/>
              </a:ln>
              <a:solidFill>
                <a:schemeClr val="tx1"/>
              </a:solidFill>
              <a:effectLst/>
              <a:latin typeface="+mn-lt"/>
            </a:endParaRPr>
          </a:p>
        </p:txBody>
      </p:sp>
      <p:pic>
        <p:nvPicPr>
          <p:cNvPr id="12" name="Afbeelding 11">
            <a:extLst>
              <a:ext uri="{FF2B5EF4-FFF2-40B4-BE49-F238E27FC236}">
                <a16:creationId xmlns:a16="http://schemas.microsoft.com/office/drawing/2014/main" xmlns="" id="{42E47F6C-E4EB-4939-933A-9B569A7337FF}"/>
              </a:ext>
            </a:extLst>
          </p:cNvPr>
          <p:cNvPicPr>
            <a:picLocks noChangeAspect="1"/>
          </p:cNvPicPr>
          <p:nvPr/>
        </p:nvPicPr>
        <p:blipFill rotWithShape="1">
          <a:blip r:embed="rId2">
            <a:extLst>
              <a:ext uri="{28A0092B-C50C-407E-A947-70E740481C1C}">
                <a14:useLocalDpi xmlns:a14="http://schemas.microsoft.com/office/drawing/2010/main" val="0"/>
              </a:ext>
            </a:extLst>
          </a:blip>
          <a:srcRect l="2967" t="86983" r="78925"/>
          <a:stretch/>
        </p:blipFill>
        <p:spPr>
          <a:xfrm>
            <a:off x="7142007" y="2878100"/>
            <a:ext cx="1544793" cy="838200"/>
          </a:xfrm>
          <a:prstGeom prst="rect">
            <a:avLst/>
          </a:prstGeom>
        </p:spPr>
      </p:pic>
    </p:spTree>
    <p:extLst>
      <p:ext uri="{BB962C8B-B14F-4D97-AF65-F5344CB8AC3E}">
        <p14:creationId xmlns:p14="http://schemas.microsoft.com/office/powerpoint/2010/main" val="21864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RESULTS 2</a:t>
            </a:r>
            <a:endParaRPr lang="en-US" sz="3600" dirty="0"/>
          </a:p>
        </p:txBody>
      </p:sp>
      <p:sp>
        <p:nvSpPr>
          <p:cNvPr id="6151" name="Content Placeholder 4"/>
          <p:cNvSpPr>
            <a:spLocks noGrp="1"/>
          </p:cNvSpPr>
          <p:nvPr>
            <p:ph idx="1"/>
          </p:nvPr>
        </p:nvSpPr>
        <p:spPr>
          <a:xfrm>
            <a:off x="228600" y="1371600"/>
            <a:ext cx="8686800" cy="4787247"/>
          </a:xfrm>
          <a:ln>
            <a:solidFill>
              <a:schemeClr val="accent1"/>
            </a:solidFill>
            <a:miter lim="800000"/>
            <a:headEnd/>
            <a:tailEnd/>
          </a:ln>
        </p:spPr>
        <p:txBody>
          <a:bodyPr/>
          <a:lstStyle/>
          <a:p>
            <a:pPr marL="0" indent="0" algn="ctr">
              <a:buNone/>
            </a:pPr>
            <a:endParaRPr lang="en-US" altLang="en-US" sz="2800" dirty="0">
              <a:solidFill>
                <a:srgbClr val="000000"/>
              </a:solidFill>
            </a:endParaRPr>
          </a:p>
          <a:p>
            <a:pPr marL="0" indent="0" algn="ctr">
              <a:buNone/>
            </a:pPr>
            <a:endParaRPr lang="en-US" altLang="en-US" sz="2800" dirty="0">
              <a:solidFill>
                <a:srgbClr val="000000"/>
              </a:solidFill>
            </a:endParaRP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2" name="Rectangle 2">
            <a:extLst>
              <a:ext uri="{FF2B5EF4-FFF2-40B4-BE49-F238E27FC236}">
                <a16:creationId xmlns:a16="http://schemas.microsoft.com/office/drawing/2014/main" xmlns="" id="{3626B80E-AF7D-485C-9FD5-C298841C4AF8}"/>
              </a:ext>
            </a:extLst>
          </p:cNvPr>
          <p:cNvSpPr>
            <a:spLocks noChangeArrowheads="1"/>
          </p:cNvSpPr>
          <p:nvPr/>
        </p:nvSpPr>
        <p:spPr bwMode="auto">
          <a:xfrm>
            <a:off x="533400" y="27605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 name="Rectangle 3">
            <a:extLst>
              <a:ext uri="{FF2B5EF4-FFF2-40B4-BE49-F238E27FC236}">
                <a16:creationId xmlns:a16="http://schemas.microsoft.com/office/drawing/2014/main" xmlns="" id="{FF8C9753-2F28-43B5-AA85-589475DD6C43}"/>
              </a:ext>
            </a:extLst>
          </p:cNvPr>
          <p:cNvSpPr>
            <a:spLocks noChangeArrowheads="1"/>
          </p:cNvSpPr>
          <p:nvPr/>
        </p:nvSpPr>
        <p:spPr bwMode="auto">
          <a:xfrm rot="10800000" flipV="1">
            <a:off x="304800" y="5567141"/>
            <a:ext cx="8686800"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hangingPunct="0"/>
            <a:r>
              <a:rPr lang="en-US" sz="1000" dirty="0"/>
              <a:t>Proper alignment of the automatically drawn myocardium contour and the activity in the heart is shown in A. In case of myocardial creep, there is a misalignment of the drawn myocardium contour with the activity in the heart, as shown in B. This results in increased measured activity in the RCA and partly in the LAD territory.</a:t>
            </a:r>
            <a:r>
              <a:rPr lang="en-US" sz="700" dirty="0"/>
              <a:t/>
            </a:r>
            <a:br>
              <a:rPr lang="en-US" sz="700" dirty="0"/>
            </a:br>
            <a:endParaRPr kumimoji="0" lang="en-GB" altLang="en-US" sz="700" b="0" i="0" u="none" strike="noStrike" cap="none" normalizeH="0" baseline="0" dirty="0">
              <a:ln>
                <a:noFill/>
              </a:ln>
              <a:solidFill>
                <a:schemeClr val="tx1"/>
              </a:solidFill>
              <a:effectLst/>
              <a:latin typeface="+mn-lt"/>
            </a:endParaRPr>
          </a:p>
        </p:txBody>
      </p:sp>
      <p:pic>
        <p:nvPicPr>
          <p:cNvPr id="5" name="Afbeelding 4">
            <a:extLst>
              <a:ext uri="{FF2B5EF4-FFF2-40B4-BE49-F238E27FC236}">
                <a16:creationId xmlns:a16="http://schemas.microsoft.com/office/drawing/2014/main" xmlns="" id="{5C4C7228-B501-477F-B6CD-3672924610D0}"/>
              </a:ext>
            </a:extLst>
          </p:cNvPr>
          <p:cNvPicPr>
            <a:picLocks noChangeAspect="1"/>
          </p:cNvPicPr>
          <p:nvPr/>
        </p:nvPicPr>
        <p:blipFill>
          <a:blip r:embed="rId4"/>
          <a:stretch>
            <a:fillRect/>
          </a:stretch>
        </p:blipFill>
        <p:spPr>
          <a:xfrm>
            <a:off x="1132925" y="1986180"/>
            <a:ext cx="6878149" cy="3409027"/>
          </a:xfrm>
          <a:prstGeom prst="rect">
            <a:avLst/>
          </a:prstGeom>
        </p:spPr>
      </p:pic>
      <p:sp>
        <p:nvSpPr>
          <p:cNvPr id="15" name="Content Placeholder 4">
            <a:extLst>
              <a:ext uri="{FF2B5EF4-FFF2-40B4-BE49-F238E27FC236}">
                <a16:creationId xmlns:a16="http://schemas.microsoft.com/office/drawing/2014/main" xmlns="" id="{E7426BA7-6744-480E-89E1-D6001F409167}"/>
              </a:ext>
            </a:extLst>
          </p:cNvPr>
          <p:cNvSpPr txBox="1">
            <a:spLocks/>
          </p:cNvSpPr>
          <p:nvPr/>
        </p:nvSpPr>
        <p:spPr bwMode="auto">
          <a:xfrm>
            <a:off x="457200" y="1401471"/>
            <a:ext cx="8458200" cy="20574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a:lstStyle>
          <a:p>
            <a:pPr marL="0" indent="0">
              <a:buFont typeface="Arial" charset="0"/>
              <a:buNone/>
            </a:pPr>
            <a:r>
              <a:rPr lang="en-US" altLang="en-US" sz="1800" kern="0" dirty="0"/>
              <a:t>Inferior myocardial shift causes a misalignment of activity and contour, explaining the changing MBF values in primarily the RCA territory</a:t>
            </a:r>
          </a:p>
        </p:txBody>
      </p:sp>
    </p:spTree>
    <p:extLst>
      <p:ext uri="{BB962C8B-B14F-4D97-AF65-F5344CB8AC3E}">
        <p14:creationId xmlns:p14="http://schemas.microsoft.com/office/powerpoint/2010/main" val="499213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CONCLUSIONS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sz="1800" dirty="0"/>
              <a:t>Myocardial creep was seen in 52% of the patients who underwent regadenoson induced stress Rb-82 PET. </a:t>
            </a:r>
          </a:p>
          <a:p>
            <a:pPr marL="0" indent="0">
              <a:buNone/>
            </a:pPr>
            <a:endParaRPr lang="en-US" altLang="en-US" sz="1800" dirty="0"/>
          </a:p>
          <a:p>
            <a:pPr marL="0" indent="0">
              <a:buNone/>
            </a:pPr>
            <a:r>
              <a:rPr lang="en-US" sz="1800" dirty="0"/>
              <a:t>Correcting for myocardial creep significantly changed MBF measurements during stress and MFR quantification, </a:t>
            </a:r>
            <a:r>
              <a:rPr lang="en-GB" sz="1800" dirty="0"/>
              <a:t>especially in the RCA territory. </a:t>
            </a:r>
            <a:endParaRPr lang="en-US" altLang="en-US" sz="1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TotalTime>
  <Words>479</Words>
  <Application>Microsoft Office PowerPoint</Application>
  <PresentationFormat>Diavoorstelling (4:3)</PresentationFormat>
  <Paragraphs>42</Paragraphs>
  <Slides>6</Slides>
  <Notes>0</Notes>
  <HiddenSlides>0</HiddenSlides>
  <MMClips>0</MMClips>
  <ScaleCrop>false</ScaleCrop>
  <HeadingPairs>
    <vt:vector size="4" baseType="variant">
      <vt:variant>
        <vt:lpstr>Thema</vt:lpstr>
      </vt:variant>
      <vt:variant>
        <vt:i4>3</vt:i4>
      </vt:variant>
      <vt:variant>
        <vt:lpstr>Diatitels</vt:lpstr>
      </vt:variant>
      <vt:variant>
        <vt:i4>6</vt:i4>
      </vt:variant>
    </vt:vector>
  </HeadingPairs>
  <TitlesOfParts>
    <vt:vector size="9" baseType="lpstr">
      <vt:lpstr>2_Office Theme</vt:lpstr>
      <vt:lpstr>Custom Design</vt:lpstr>
      <vt:lpstr>1_Custom Design</vt:lpstr>
      <vt:lpstr>Impact of regadenoson induced myocardial creep on dynamic Rubidium-82 PET myocardial blood flow quantification</vt:lpstr>
      <vt:lpstr>BACKGROUND</vt:lpstr>
      <vt:lpstr>METHODS</vt:lpstr>
      <vt:lpstr>RESULTS</vt:lpstr>
      <vt:lpstr>RESULTS 2</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Koenders, Sabine</cp:lastModifiedBy>
  <cp:revision>105</cp:revision>
  <dcterms:created xsi:type="dcterms:W3CDTF">2011-04-18T21:44:13Z</dcterms:created>
  <dcterms:modified xsi:type="dcterms:W3CDTF">2019-02-18T09:02:19Z</dcterms:modified>
</cp:coreProperties>
</file>