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8229600" cy="8229600"/>
  <p:notesSz cx="6858000" cy="9144000"/>
  <p:defaultTextStyle>
    <a:defPPr>
      <a:defRPr lang="en-US"/>
    </a:defPPr>
    <a:lvl1pPr marL="0" algn="l" defTabSz="9326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66344" algn="l" defTabSz="9326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32688" algn="l" defTabSz="9326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99032" algn="l" defTabSz="9326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65376" algn="l" defTabSz="9326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31720" algn="l" defTabSz="9326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98064" algn="l" defTabSz="9326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64408" algn="l" defTabSz="9326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30752" algn="l" defTabSz="93268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>
          <p15:clr>
            <a:srgbClr val="A4A3A4"/>
          </p15:clr>
        </p15:guide>
        <p15:guide id="2" pos="25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2124" y="-204"/>
      </p:cViewPr>
      <p:guideLst>
        <p:guide orient="horz" pos="2592"/>
        <p:guide pos="25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2556512"/>
            <a:ext cx="6995160" cy="1764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4440" y="4663440"/>
            <a:ext cx="576072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66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2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99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65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31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98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64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30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66460" y="329566"/>
            <a:ext cx="1851660" cy="7021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1480" y="329566"/>
            <a:ext cx="5417820" cy="7021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081" y="5288281"/>
            <a:ext cx="6995160" cy="1634490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081" y="3488056"/>
            <a:ext cx="699516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6634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3268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99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653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317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98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644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307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920240"/>
            <a:ext cx="3634740" cy="5431156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83380" y="1920240"/>
            <a:ext cx="3634740" cy="5431156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1482" y="1842136"/>
            <a:ext cx="3636169" cy="767714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66344" indent="0">
              <a:buNone/>
              <a:defRPr sz="2000" b="1"/>
            </a:lvl2pPr>
            <a:lvl3pPr marL="932688" indent="0">
              <a:buNone/>
              <a:defRPr sz="1900" b="1"/>
            </a:lvl3pPr>
            <a:lvl4pPr marL="1399032" indent="0">
              <a:buNone/>
              <a:defRPr sz="1600" b="1"/>
            </a:lvl4pPr>
            <a:lvl5pPr marL="1865376" indent="0">
              <a:buNone/>
              <a:defRPr sz="1600" b="1"/>
            </a:lvl5pPr>
            <a:lvl6pPr marL="2331720" indent="0">
              <a:buNone/>
              <a:defRPr sz="1600" b="1"/>
            </a:lvl6pPr>
            <a:lvl7pPr marL="2798064" indent="0">
              <a:buNone/>
              <a:defRPr sz="1600" b="1"/>
            </a:lvl7pPr>
            <a:lvl8pPr marL="3264408" indent="0">
              <a:buNone/>
              <a:defRPr sz="1600" b="1"/>
            </a:lvl8pPr>
            <a:lvl9pPr marL="373075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1482" y="2609849"/>
            <a:ext cx="3636169" cy="4741547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80523" y="1842136"/>
            <a:ext cx="3637598" cy="767714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66344" indent="0">
              <a:buNone/>
              <a:defRPr sz="2000" b="1"/>
            </a:lvl2pPr>
            <a:lvl3pPr marL="932688" indent="0">
              <a:buNone/>
              <a:defRPr sz="1900" b="1"/>
            </a:lvl3pPr>
            <a:lvl4pPr marL="1399032" indent="0">
              <a:buNone/>
              <a:defRPr sz="1600" b="1"/>
            </a:lvl4pPr>
            <a:lvl5pPr marL="1865376" indent="0">
              <a:buNone/>
              <a:defRPr sz="1600" b="1"/>
            </a:lvl5pPr>
            <a:lvl6pPr marL="2331720" indent="0">
              <a:buNone/>
              <a:defRPr sz="1600" b="1"/>
            </a:lvl6pPr>
            <a:lvl7pPr marL="2798064" indent="0">
              <a:buNone/>
              <a:defRPr sz="1600" b="1"/>
            </a:lvl7pPr>
            <a:lvl8pPr marL="3264408" indent="0">
              <a:buNone/>
              <a:defRPr sz="1600" b="1"/>
            </a:lvl8pPr>
            <a:lvl9pPr marL="373075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80523" y="2609849"/>
            <a:ext cx="3637598" cy="4741547"/>
          </a:xfrm>
        </p:spPr>
        <p:txBody>
          <a:bodyPr/>
          <a:lstStyle>
            <a:lvl1pPr>
              <a:defRPr sz="25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2" y="327660"/>
            <a:ext cx="2707481" cy="13944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546" y="327660"/>
            <a:ext cx="4600575" cy="7023736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5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1482" y="1722120"/>
            <a:ext cx="2707481" cy="5629276"/>
          </a:xfrm>
        </p:spPr>
        <p:txBody>
          <a:bodyPr/>
          <a:lstStyle>
            <a:lvl1pPr marL="0" indent="0">
              <a:buNone/>
              <a:defRPr sz="1400"/>
            </a:lvl1pPr>
            <a:lvl2pPr marL="466344" indent="0">
              <a:buNone/>
              <a:defRPr sz="1200"/>
            </a:lvl2pPr>
            <a:lvl3pPr marL="932688" indent="0">
              <a:buNone/>
              <a:defRPr sz="1000"/>
            </a:lvl3pPr>
            <a:lvl4pPr marL="1399032" indent="0">
              <a:buNone/>
              <a:defRPr sz="900"/>
            </a:lvl4pPr>
            <a:lvl5pPr marL="1865376" indent="0">
              <a:buNone/>
              <a:defRPr sz="900"/>
            </a:lvl5pPr>
            <a:lvl6pPr marL="2331720" indent="0">
              <a:buNone/>
              <a:defRPr sz="900"/>
            </a:lvl6pPr>
            <a:lvl7pPr marL="2798064" indent="0">
              <a:buNone/>
              <a:defRPr sz="900"/>
            </a:lvl7pPr>
            <a:lvl8pPr marL="3264408" indent="0">
              <a:buNone/>
              <a:defRPr sz="900"/>
            </a:lvl8pPr>
            <a:lvl9pPr marL="37307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3059" y="5760721"/>
            <a:ext cx="4937760" cy="680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13059" y="735330"/>
            <a:ext cx="4937760" cy="4937760"/>
          </a:xfrm>
        </p:spPr>
        <p:txBody>
          <a:bodyPr/>
          <a:lstStyle>
            <a:lvl1pPr marL="0" indent="0">
              <a:buNone/>
              <a:defRPr sz="3200"/>
            </a:lvl1pPr>
            <a:lvl2pPr marL="466344" indent="0">
              <a:buNone/>
              <a:defRPr sz="2900"/>
            </a:lvl2pPr>
            <a:lvl3pPr marL="932688" indent="0">
              <a:buNone/>
              <a:defRPr sz="2500"/>
            </a:lvl3pPr>
            <a:lvl4pPr marL="1399032" indent="0">
              <a:buNone/>
              <a:defRPr sz="2000"/>
            </a:lvl4pPr>
            <a:lvl5pPr marL="1865376" indent="0">
              <a:buNone/>
              <a:defRPr sz="2000"/>
            </a:lvl5pPr>
            <a:lvl6pPr marL="2331720" indent="0">
              <a:buNone/>
              <a:defRPr sz="2000"/>
            </a:lvl6pPr>
            <a:lvl7pPr marL="2798064" indent="0">
              <a:buNone/>
              <a:defRPr sz="2000"/>
            </a:lvl7pPr>
            <a:lvl8pPr marL="3264408" indent="0">
              <a:buNone/>
              <a:defRPr sz="2000"/>
            </a:lvl8pPr>
            <a:lvl9pPr marL="3730752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13059" y="6440807"/>
            <a:ext cx="4937760" cy="965834"/>
          </a:xfrm>
        </p:spPr>
        <p:txBody>
          <a:bodyPr/>
          <a:lstStyle>
            <a:lvl1pPr marL="0" indent="0">
              <a:buNone/>
              <a:defRPr sz="1400"/>
            </a:lvl1pPr>
            <a:lvl2pPr marL="466344" indent="0">
              <a:buNone/>
              <a:defRPr sz="1200"/>
            </a:lvl2pPr>
            <a:lvl3pPr marL="932688" indent="0">
              <a:buNone/>
              <a:defRPr sz="1000"/>
            </a:lvl3pPr>
            <a:lvl4pPr marL="1399032" indent="0">
              <a:buNone/>
              <a:defRPr sz="900"/>
            </a:lvl4pPr>
            <a:lvl5pPr marL="1865376" indent="0">
              <a:buNone/>
              <a:defRPr sz="900"/>
            </a:lvl5pPr>
            <a:lvl6pPr marL="2331720" indent="0">
              <a:buNone/>
              <a:defRPr sz="900"/>
            </a:lvl6pPr>
            <a:lvl7pPr marL="2798064" indent="0">
              <a:buNone/>
              <a:defRPr sz="900"/>
            </a:lvl7pPr>
            <a:lvl8pPr marL="3264408" indent="0">
              <a:buNone/>
              <a:defRPr sz="900"/>
            </a:lvl8pPr>
            <a:lvl9pPr marL="373075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1480" y="329567"/>
            <a:ext cx="7406640" cy="1371600"/>
          </a:xfrm>
          <a:prstGeom prst="rect">
            <a:avLst/>
          </a:prstGeom>
        </p:spPr>
        <p:txBody>
          <a:bodyPr vert="horz" lIns="93269" tIns="46634" rIns="93269" bIns="46634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1480" y="1920240"/>
            <a:ext cx="7406640" cy="5431156"/>
          </a:xfrm>
          <a:prstGeom prst="rect">
            <a:avLst/>
          </a:prstGeom>
        </p:spPr>
        <p:txBody>
          <a:bodyPr vert="horz" lIns="93269" tIns="46634" rIns="93269" bIns="4663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1480" y="7627621"/>
            <a:ext cx="1920240" cy="438150"/>
          </a:xfrm>
          <a:prstGeom prst="rect">
            <a:avLst/>
          </a:prstGeom>
        </p:spPr>
        <p:txBody>
          <a:bodyPr vert="horz" lIns="93269" tIns="46634" rIns="93269" bIns="4663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1780" y="7627621"/>
            <a:ext cx="2606040" cy="438150"/>
          </a:xfrm>
          <a:prstGeom prst="rect">
            <a:avLst/>
          </a:prstGeom>
        </p:spPr>
        <p:txBody>
          <a:bodyPr vert="horz" lIns="93269" tIns="46634" rIns="93269" bIns="4663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97880" y="7627621"/>
            <a:ext cx="1920240" cy="438150"/>
          </a:xfrm>
          <a:prstGeom prst="rect">
            <a:avLst/>
          </a:prstGeom>
        </p:spPr>
        <p:txBody>
          <a:bodyPr vert="horz" lIns="93269" tIns="46634" rIns="93269" bIns="4663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32688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758" indent="-349758" algn="l" defTabSz="93268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57809" indent="-291465" algn="l" defTabSz="932688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65860" indent="-233172" algn="l" defTabSz="932688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204" indent="-233172" algn="l" defTabSz="93268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8548" indent="-233172" algn="l" defTabSz="93268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64892" indent="-233172" algn="l" defTabSz="9326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236" indent="-233172" algn="l" defTabSz="9326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580" indent="-233172" algn="l" defTabSz="9326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3924" indent="-233172" algn="l" defTabSz="93268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6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44" algn="l" defTabSz="9326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32688" algn="l" defTabSz="9326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032" algn="l" defTabSz="9326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376" algn="l" defTabSz="9326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720" algn="l" defTabSz="9326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064" algn="l" defTabSz="9326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408" algn="l" defTabSz="9326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752" algn="l" defTabSz="93268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Box 167"/>
          <p:cNvSpPr txBox="1"/>
          <p:nvPr/>
        </p:nvSpPr>
        <p:spPr>
          <a:xfrm>
            <a:off x="304799" y="7028527"/>
            <a:ext cx="7543801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Fig.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Structure of STN1-TEN1 complex.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Cartoon representation of STN1-TEN1 dimer, showing interface of two subunits.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(B)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View of the STN1-TEN1 complex after 180° rotation.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(C)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Interactions between N-terminal STN1 and TEN1 C-terminal helices </a:t>
            </a:r>
            <a:r>
              <a:rPr lang="el-GR" sz="14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α</a:t>
            </a:r>
            <a:r>
              <a:rPr lang="en-US" sz="14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3 and </a:t>
            </a:r>
            <a:r>
              <a:rPr lang="el-GR" sz="14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α</a:t>
            </a:r>
            <a:r>
              <a:rPr lang="en-US" sz="14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2, respectively. </a:t>
            </a:r>
            <a:r>
              <a:rPr lang="en-US" sz="1400" b="1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(D)</a:t>
            </a:r>
            <a:r>
              <a:rPr lang="en-US" sz="14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Interaction between the </a:t>
            </a:r>
            <a:r>
              <a:rPr lang="el-GR" sz="14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β</a:t>
            </a:r>
            <a:r>
              <a:rPr lang="en-US" sz="14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-barrels of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STN1 and TEN1 complex.</a:t>
            </a:r>
            <a:r>
              <a:rPr lang="en-US" sz="1400" dirty="0"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</a:t>
            </a:r>
            <a:endParaRPr lang="en-IN" sz="1400" dirty="0"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grpSp>
        <p:nvGrpSpPr>
          <p:cNvPr id="169" name="Group 168"/>
          <p:cNvGrpSpPr/>
          <p:nvPr/>
        </p:nvGrpSpPr>
        <p:grpSpPr>
          <a:xfrm>
            <a:off x="838200" y="315765"/>
            <a:ext cx="6858000" cy="6492240"/>
            <a:chOff x="1371600" y="530054"/>
            <a:chExt cx="6642800" cy="6288181"/>
          </a:xfrm>
        </p:grpSpPr>
        <p:grpSp>
          <p:nvGrpSpPr>
            <p:cNvPr id="170" name="Group 1"/>
            <p:cNvGrpSpPr/>
            <p:nvPr/>
          </p:nvGrpSpPr>
          <p:grpSpPr>
            <a:xfrm>
              <a:off x="1371600" y="530054"/>
              <a:ext cx="6252950" cy="3704290"/>
              <a:chOff x="818928" y="885134"/>
              <a:chExt cx="7356410" cy="4357990"/>
            </a:xfrm>
          </p:grpSpPr>
          <p:grpSp>
            <p:nvGrpSpPr>
              <p:cNvPr id="210" name="Group 73"/>
              <p:cNvGrpSpPr/>
              <p:nvPr/>
            </p:nvGrpSpPr>
            <p:grpSpPr>
              <a:xfrm>
                <a:off x="901363" y="929050"/>
                <a:ext cx="3143250" cy="3390297"/>
                <a:chOff x="457202" y="3137377"/>
                <a:chExt cx="3257548" cy="3149123"/>
              </a:xfrm>
            </p:grpSpPr>
            <p:pic>
              <p:nvPicPr>
                <p:cNvPr id="220" name="Picture 219" descr="A close up of a necklace&#10;&#10;Description generated with high confidence">
                  <a:extLst>
                    <a:ext uri="{FF2B5EF4-FFF2-40B4-BE49-F238E27FC236}">
                      <a16:creationId xmlns:a16="http://schemas.microsoft.com/office/drawing/2014/main" xmlns="" id="{D3C957B8-3C55-4337-91B3-B9D74198684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760" t="906" r="21981" b="2395"/>
                <a:stretch/>
              </p:blipFill>
              <p:spPr>
                <a:xfrm>
                  <a:off x="457202" y="3224874"/>
                  <a:ext cx="3257548" cy="3061626"/>
                </a:xfrm>
                <a:prstGeom prst="rect">
                  <a:avLst/>
                </a:prstGeom>
              </p:spPr>
            </p:pic>
            <p:sp>
              <p:nvSpPr>
                <p:cNvPr id="221" name="TextBox 220">
                  <a:extLst>
                    <a:ext uri="{FF2B5EF4-FFF2-40B4-BE49-F238E27FC236}">
                      <a16:creationId xmlns:a16="http://schemas.microsoft.com/office/drawing/2014/main" xmlns="" id="{B4254197-6732-4DBB-8A90-FE44C20F5778}"/>
                    </a:ext>
                  </a:extLst>
                </p:cNvPr>
                <p:cNvSpPr txBox="1"/>
                <p:nvPr/>
              </p:nvSpPr>
              <p:spPr>
                <a:xfrm>
                  <a:off x="2325917" y="3137377"/>
                  <a:ext cx="629945" cy="3010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190" b="1" dirty="0">
                      <a:latin typeface="Times New Roman" panose="02020603050405020304" pitchFamily="18" charset="0"/>
                      <a:ea typeface="Tahoma" panose="020B0604030504040204" pitchFamily="34" charset="0"/>
                      <a:cs typeface="Times New Roman" panose="02020603050405020304" pitchFamily="18" charset="0"/>
                    </a:rPr>
                    <a:t>α</a:t>
                  </a:r>
                  <a:r>
                    <a:rPr lang="en-US" sz="1190" b="1" dirty="0">
                      <a:latin typeface="Times New Roman" panose="02020603050405020304" pitchFamily="18" charset="0"/>
                      <a:ea typeface="Tahoma" panose="020B0604030504040204" pitchFamily="34" charset="0"/>
                      <a:cs typeface="Times New Roman" panose="02020603050405020304" pitchFamily="18" charset="0"/>
                    </a:rPr>
                    <a:t>3</a:t>
                  </a:r>
                  <a:endParaRPr lang="en-IN" sz="119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2" name="TextBox 221">
                  <a:extLst>
                    <a:ext uri="{FF2B5EF4-FFF2-40B4-BE49-F238E27FC236}">
                      <a16:creationId xmlns:a16="http://schemas.microsoft.com/office/drawing/2014/main" xmlns="" id="{04F6C5B1-F59A-4E01-BBFD-5A6410A97D54}"/>
                    </a:ext>
                  </a:extLst>
                </p:cNvPr>
                <p:cNvSpPr txBox="1"/>
                <p:nvPr/>
              </p:nvSpPr>
              <p:spPr>
                <a:xfrm>
                  <a:off x="1619260" y="3255696"/>
                  <a:ext cx="610737" cy="3010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l-GR" sz="1190" b="1" dirty="0">
                      <a:latin typeface="Times New Roman" panose="02020603050405020304" pitchFamily="18" charset="0"/>
                      <a:ea typeface="Tahoma" panose="020B0604030504040204" pitchFamily="34" charset="0"/>
                      <a:cs typeface="Times New Roman" panose="02020603050405020304" pitchFamily="18" charset="0"/>
                    </a:rPr>
                    <a:t>α</a:t>
                  </a:r>
                  <a:r>
                    <a:rPr lang="en-US" sz="1190" b="1" dirty="0">
                      <a:latin typeface="Times New Roman" panose="02020603050405020304" pitchFamily="18" charset="0"/>
                      <a:ea typeface="Tahoma" panose="020B0604030504040204" pitchFamily="34" charset="0"/>
                      <a:cs typeface="Times New Roman" panose="02020603050405020304" pitchFamily="18" charset="0"/>
                    </a:rPr>
                    <a:t>2</a:t>
                  </a:r>
                  <a:endParaRPr lang="en-IN" sz="119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pic>
            <p:nvPicPr>
              <p:cNvPr id="211" name="Picture 3" descr="A close up of a logo&#10;&#10;Description generated with very high confidence">
                <a:extLst>
                  <a:ext uri="{FF2B5EF4-FFF2-40B4-BE49-F238E27FC236}">
                    <a16:creationId xmlns:a16="http://schemas.microsoft.com/office/drawing/2014/main" xmlns="" id="{D733F702-A90C-4147-936A-46AF845F03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05323" y="5233423"/>
                <a:ext cx="6242" cy="9701"/>
              </a:xfrm>
              <a:prstGeom prst="rect">
                <a:avLst/>
              </a:prstGeom>
            </p:spPr>
          </p:pic>
          <p:pic>
            <p:nvPicPr>
              <p:cNvPr id="212" name="Picture 211" descr="A close up of a logo&#10;&#10;Description generated with very high confidence">
                <a:extLst>
                  <a:ext uri="{FF2B5EF4-FFF2-40B4-BE49-F238E27FC236}">
                    <a16:creationId xmlns:a16="http://schemas.microsoft.com/office/drawing/2014/main" xmlns="" id="{FB211E1C-9DEF-4F80-9238-116D7B4F92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05323" y="5233423"/>
                <a:ext cx="6242" cy="9701"/>
              </a:xfrm>
              <a:prstGeom prst="rect">
                <a:avLst/>
              </a:prstGeom>
            </p:spPr>
          </p:pic>
          <p:pic>
            <p:nvPicPr>
              <p:cNvPr id="213" name="Picture 212" descr="A close up of a necklace&#10;&#10;Description generated with high confidence">
                <a:extLst>
                  <a:ext uri="{FF2B5EF4-FFF2-40B4-BE49-F238E27FC236}">
                    <a16:creationId xmlns:a16="http://schemas.microsoft.com/office/drawing/2014/main" xmlns="" id="{83CCE62E-69E5-4F06-BCDD-ED63589EA1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715" t="4012" r="15591" b="972"/>
              <a:stretch/>
            </p:blipFill>
            <p:spPr>
              <a:xfrm>
                <a:off x="5031103" y="886129"/>
                <a:ext cx="3144235" cy="3716503"/>
              </a:xfrm>
              <a:prstGeom prst="rect">
                <a:avLst/>
              </a:prstGeom>
            </p:spPr>
          </p:pic>
          <p:grpSp>
            <p:nvGrpSpPr>
              <p:cNvPr id="214" name="Group 80"/>
              <p:cNvGrpSpPr/>
              <p:nvPr/>
            </p:nvGrpSpPr>
            <p:grpSpPr>
              <a:xfrm>
                <a:off x="4428292" y="2179448"/>
                <a:ext cx="514131" cy="1072958"/>
                <a:chOff x="5985196" y="4566087"/>
                <a:chExt cx="576286" cy="894131"/>
              </a:xfrm>
            </p:grpSpPr>
            <p:pic>
              <p:nvPicPr>
                <p:cNvPr id="217" name="Picture 216">
                  <a:extLst>
                    <a:ext uri="{FF2B5EF4-FFF2-40B4-BE49-F238E27FC236}">
                      <a16:creationId xmlns:a16="http://schemas.microsoft.com/office/drawing/2014/main" xmlns="" id="{57195A0E-D603-467C-99EE-0587E6B5A4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8254229" flipV="1">
                  <a:off x="5897551" y="4837131"/>
                  <a:ext cx="538834" cy="231034"/>
                </a:xfrm>
                <a:prstGeom prst="rect">
                  <a:avLst/>
                </a:prstGeom>
              </p:spPr>
            </p:pic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xmlns="" id="{5EDBD33A-8C4A-4B77-A9F6-06C76A181B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60446" y="4566087"/>
                  <a:ext cx="0" cy="682737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19" name="TextBox 218">
                  <a:extLst>
                    <a:ext uri="{FF2B5EF4-FFF2-40B4-BE49-F238E27FC236}">
                      <a16:creationId xmlns:a16="http://schemas.microsoft.com/office/drawing/2014/main" xmlns="" id="{5D1B1211-FF35-4C48-B2E3-CF7F41CCE508}"/>
                    </a:ext>
                  </a:extLst>
                </p:cNvPr>
                <p:cNvSpPr txBox="1"/>
                <p:nvPr/>
              </p:nvSpPr>
              <p:spPr>
                <a:xfrm>
                  <a:off x="5985196" y="5215807"/>
                  <a:ext cx="576286" cy="2444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20" b="1" dirty="0">
                      <a:latin typeface="Times New Roman" panose="02020603050405020304" pitchFamily="18" charset="0"/>
                      <a:ea typeface="Tahoma" panose="020B0604030504040204" pitchFamily="34" charset="0"/>
                      <a:cs typeface="Times New Roman" panose="02020603050405020304" pitchFamily="18" charset="0"/>
                    </a:rPr>
                    <a:t>180º</a:t>
                  </a:r>
                  <a:endParaRPr lang="en-IN" sz="102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15" name="TextBox 214"/>
              <p:cNvSpPr txBox="1"/>
              <p:nvPr/>
            </p:nvSpPr>
            <p:spPr>
              <a:xfrm>
                <a:off x="818928" y="888550"/>
                <a:ext cx="794083" cy="416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latin typeface="Times New Roman" panose="02020603050405020304" pitchFamily="18" charset="0"/>
                    <a:cs typeface="Times New Roman" pitchFamily="18" charset="0"/>
                  </a:rPr>
                  <a:t>A</a:t>
                </a:r>
              </a:p>
            </p:txBody>
          </p:sp>
          <p:sp>
            <p:nvSpPr>
              <p:cNvPr id="216" name="TextBox 8"/>
              <p:cNvSpPr txBox="1"/>
              <p:nvPr/>
            </p:nvSpPr>
            <p:spPr>
              <a:xfrm>
                <a:off x="4614395" y="885134"/>
                <a:ext cx="794083" cy="416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700" b="1" dirty="0">
                    <a:latin typeface="Times New Roman" panose="02020603050405020304" pitchFamily="18" charset="0"/>
                    <a:cs typeface="Times New Roman" pitchFamily="18" charset="0"/>
                  </a:rPr>
                  <a:t>B</a:t>
                </a:r>
              </a:p>
            </p:txBody>
          </p:sp>
        </p:grpSp>
        <p:sp>
          <p:nvSpPr>
            <p:cNvPr id="171" name="TextBox 170"/>
            <p:cNvSpPr txBox="1"/>
            <p:nvPr/>
          </p:nvSpPr>
          <p:spPr>
            <a:xfrm>
              <a:off x="1762111" y="1501770"/>
              <a:ext cx="674971" cy="2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2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TEN1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3721403" y="1550348"/>
              <a:ext cx="674971" cy="249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2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itchFamily="18" charset="0"/>
                </a:rPr>
                <a:t>STN1</a:t>
              </a:r>
            </a:p>
          </p:txBody>
        </p:sp>
        <p:grpSp>
          <p:nvGrpSpPr>
            <p:cNvPr id="173" name="Group 18">
              <a:extLst>
                <a:ext uri="{FF2B5EF4-FFF2-40B4-BE49-F238E27FC236}">
                  <a16:creationId xmlns:a16="http://schemas.microsoft.com/office/drawing/2014/main" xmlns="" id="{286077A3-1121-4675-A80B-669B222D1AF4}"/>
                </a:ext>
              </a:extLst>
            </p:cNvPr>
            <p:cNvGrpSpPr/>
            <p:nvPr/>
          </p:nvGrpSpPr>
          <p:grpSpPr>
            <a:xfrm>
              <a:off x="1607265" y="3563627"/>
              <a:ext cx="2763146" cy="3254608"/>
              <a:chOff x="1848058" y="3203008"/>
              <a:chExt cx="2763146" cy="3254608"/>
            </a:xfrm>
          </p:grpSpPr>
          <p:pic>
            <p:nvPicPr>
              <p:cNvPr id="190" name="Picture 2" descr="A vase of flowers on a table&#10;&#10;Description generated with high confidence">
                <a:extLst>
                  <a:ext uri="{FF2B5EF4-FFF2-40B4-BE49-F238E27FC236}">
                    <a16:creationId xmlns:a16="http://schemas.microsoft.com/office/drawing/2014/main" xmlns="" id="{87568023-2415-4E17-BB80-01D952C23E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864" t="4330" r="27443" b="4381"/>
              <a:stretch/>
            </p:blipFill>
            <p:spPr>
              <a:xfrm>
                <a:off x="2074809" y="3230405"/>
                <a:ext cx="2447992" cy="3227211"/>
              </a:xfrm>
              <a:prstGeom prst="rect">
                <a:avLst/>
              </a:prstGeom>
            </p:spPr>
          </p:pic>
          <p:pic>
            <p:nvPicPr>
              <p:cNvPr id="191" name="Picture 190">
                <a:extLst>
                  <a:ext uri="{FF2B5EF4-FFF2-40B4-BE49-F238E27FC236}">
                    <a16:creationId xmlns:a16="http://schemas.microsoft.com/office/drawing/2014/main" xmlns="" id="{228250BE-222F-45E1-8306-1DABAEDFA3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36501" y="5880690"/>
                <a:ext cx="279250" cy="135190"/>
              </a:xfrm>
              <a:prstGeom prst="rect">
                <a:avLst/>
              </a:prstGeom>
            </p:spPr>
          </p:pic>
          <p:pic>
            <p:nvPicPr>
              <p:cNvPr id="192" name="Picture 191">
                <a:extLst>
                  <a:ext uri="{FF2B5EF4-FFF2-40B4-BE49-F238E27FC236}">
                    <a16:creationId xmlns:a16="http://schemas.microsoft.com/office/drawing/2014/main" xmlns="" id="{5A58885B-E689-4420-9FF7-606498FF93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731805" y="6096626"/>
                <a:ext cx="283946" cy="124987"/>
              </a:xfrm>
              <a:prstGeom prst="rect">
                <a:avLst/>
              </a:prstGeom>
            </p:spPr>
          </p:pic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xmlns="" id="{4AD4CDB4-CF4F-4B49-AFCD-A54D17808416}"/>
                  </a:ext>
                </a:extLst>
              </p:cNvPr>
              <p:cNvSpPr txBox="1"/>
              <p:nvPr/>
            </p:nvSpPr>
            <p:spPr>
              <a:xfrm>
                <a:off x="3970753" y="5817798"/>
                <a:ext cx="577357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2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TEN1</a:t>
                </a:r>
                <a:endParaRPr lang="en-IN" sz="102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xmlns="" id="{FDC2F91D-6496-46B9-85AC-FF419818F9BD}"/>
                  </a:ext>
                </a:extLst>
              </p:cNvPr>
              <p:cNvSpPr txBox="1"/>
              <p:nvPr/>
            </p:nvSpPr>
            <p:spPr>
              <a:xfrm>
                <a:off x="3981754" y="6038479"/>
                <a:ext cx="525828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2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STN1</a:t>
                </a:r>
                <a:endParaRPr lang="en-IN" sz="102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xmlns="" id="{C5FC87FF-2B17-4FEA-AFD5-74DA6B59604A}"/>
                  </a:ext>
                </a:extLst>
              </p:cNvPr>
              <p:cNvSpPr txBox="1"/>
              <p:nvPr/>
            </p:nvSpPr>
            <p:spPr>
              <a:xfrm>
                <a:off x="2662228" y="3203008"/>
                <a:ext cx="798526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Arg119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xmlns="" id="{524DDEAD-CEAE-4AC3-B6CF-22398814D45B}"/>
                  </a:ext>
                </a:extLst>
              </p:cNvPr>
              <p:cNvSpPr txBox="1"/>
              <p:nvPr/>
            </p:nvSpPr>
            <p:spPr>
              <a:xfrm>
                <a:off x="2506776" y="3734423"/>
                <a:ext cx="694742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Tyr115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xmlns="" id="{BBD14A4D-E433-4C5F-849B-4F7EC34A491C}"/>
                  </a:ext>
                </a:extLst>
              </p:cNvPr>
              <p:cNvSpPr txBox="1"/>
              <p:nvPr/>
            </p:nvSpPr>
            <p:spPr>
              <a:xfrm>
                <a:off x="2570668" y="4488233"/>
                <a:ext cx="694742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Ile109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8" name="TextBox 197">
                <a:extLst>
                  <a:ext uri="{FF2B5EF4-FFF2-40B4-BE49-F238E27FC236}">
                    <a16:creationId xmlns:a16="http://schemas.microsoft.com/office/drawing/2014/main" xmlns="" id="{51ACA17C-28E2-4F03-A764-1693CB698A0E}"/>
                  </a:ext>
                </a:extLst>
              </p:cNvPr>
              <p:cNvSpPr txBox="1"/>
              <p:nvPr/>
            </p:nvSpPr>
            <p:spPr>
              <a:xfrm>
                <a:off x="2063770" y="4549651"/>
                <a:ext cx="694743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Tyr9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9" name="TextBox 198">
                <a:extLst>
                  <a:ext uri="{FF2B5EF4-FFF2-40B4-BE49-F238E27FC236}">
                    <a16:creationId xmlns:a16="http://schemas.microsoft.com/office/drawing/2014/main" xmlns="" id="{ED89E67B-4531-4A16-92F2-13337E929C38}"/>
                  </a:ext>
                </a:extLst>
              </p:cNvPr>
              <p:cNvSpPr txBox="1"/>
              <p:nvPr/>
            </p:nvSpPr>
            <p:spPr>
              <a:xfrm>
                <a:off x="1970828" y="5459851"/>
                <a:ext cx="741936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Leu105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0" name="TextBox 199">
                <a:extLst>
                  <a:ext uri="{FF2B5EF4-FFF2-40B4-BE49-F238E27FC236}">
                    <a16:creationId xmlns:a16="http://schemas.microsoft.com/office/drawing/2014/main" xmlns="" id="{CD784C18-8E29-4BF3-B514-26DF26EE9828}"/>
                  </a:ext>
                </a:extLst>
              </p:cNvPr>
              <p:cNvSpPr txBox="1"/>
              <p:nvPr/>
            </p:nvSpPr>
            <p:spPr>
              <a:xfrm>
                <a:off x="2285195" y="6048073"/>
                <a:ext cx="800430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Met100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xmlns="" id="{2AFA3631-7BD6-4A0F-BC7A-CEFD3E8ECA08}"/>
                  </a:ext>
                </a:extLst>
              </p:cNvPr>
              <p:cNvSpPr txBox="1"/>
              <p:nvPr/>
            </p:nvSpPr>
            <p:spPr>
              <a:xfrm>
                <a:off x="1848058" y="5064323"/>
                <a:ext cx="60992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Leu104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2" name="TextBox 201">
                <a:extLst>
                  <a:ext uri="{FF2B5EF4-FFF2-40B4-BE49-F238E27FC236}">
                    <a16:creationId xmlns:a16="http://schemas.microsoft.com/office/drawing/2014/main" xmlns="" id="{C4501D59-06CE-4747-8B41-7F3079ADF49F}"/>
                  </a:ext>
                </a:extLst>
              </p:cNvPr>
              <p:cNvSpPr txBox="1"/>
              <p:nvPr/>
            </p:nvSpPr>
            <p:spPr>
              <a:xfrm>
                <a:off x="3916462" y="3735323"/>
                <a:ext cx="694742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Tyr174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3" name="TextBox 202">
                <a:extLst>
                  <a:ext uri="{FF2B5EF4-FFF2-40B4-BE49-F238E27FC236}">
                    <a16:creationId xmlns:a16="http://schemas.microsoft.com/office/drawing/2014/main" xmlns="" id="{BFDF2BD3-D49A-4BED-8E20-6AE274C5AB41}"/>
                  </a:ext>
                </a:extLst>
              </p:cNvPr>
              <p:cNvSpPr txBox="1"/>
              <p:nvPr/>
            </p:nvSpPr>
            <p:spPr>
              <a:xfrm>
                <a:off x="3799187" y="4148535"/>
                <a:ext cx="694742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Asp33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xmlns="" id="{E57AD643-8A7A-4A71-B173-34CABFA39EFA}"/>
                  </a:ext>
                </a:extLst>
              </p:cNvPr>
              <p:cNvSpPr txBox="1"/>
              <p:nvPr/>
            </p:nvSpPr>
            <p:spPr>
              <a:xfrm>
                <a:off x="3663891" y="4363584"/>
                <a:ext cx="694743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Tyr30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xmlns="" id="{6934DE09-5A99-4971-805F-E80A2EE0A340}"/>
                  </a:ext>
                </a:extLst>
              </p:cNvPr>
              <p:cNvSpPr txBox="1"/>
              <p:nvPr/>
            </p:nvSpPr>
            <p:spPr>
              <a:xfrm>
                <a:off x="3242615" y="4557538"/>
                <a:ext cx="789111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Leu168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6" name="TextBox 205">
                <a:extLst>
                  <a:ext uri="{FF2B5EF4-FFF2-40B4-BE49-F238E27FC236}">
                    <a16:creationId xmlns:a16="http://schemas.microsoft.com/office/drawing/2014/main" xmlns="" id="{C5F285B9-3F6B-4D30-BDA2-E73F53884A00}"/>
                  </a:ext>
                </a:extLst>
              </p:cNvPr>
              <p:cNvSpPr txBox="1"/>
              <p:nvPr/>
            </p:nvSpPr>
            <p:spPr>
              <a:xfrm>
                <a:off x="3213219" y="4790505"/>
                <a:ext cx="793343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Met167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" name="TextBox 206">
                <a:extLst>
                  <a:ext uri="{FF2B5EF4-FFF2-40B4-BE49-F238E27FC236}">
                    <a16:creationId xmlns:a16="http://schemas.microsoft.com/office/drawing/2014/main" xmlns="" id="{31087536-9023-43EA-AF75-06445EC19B24}"/>
                  </a:ext>
                </a:extLst>
              </p:cNvPr>
              <p:cNvSpPr txBox="1"/>
              <p:nvPr/>
            </p:nvSpPr>
            <p:spPr>
              <a:xfrm>
                <a:off x="3098099" y="5295938"/>
                <a:ext cx="694742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Ile164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TextBox 207">
                <a:extLst>
                  <a:ext uri="{FF2B5EF4-FFF2-40B4-BE49-F238E27FC236}">
                    <a16:creationId xmlns:a16="http://schemas.microsoft.com/office/drawing/2014/main" xmlns="" id="{517DACF9-441E-4637-AFB5-8784E376456C}"/>
                  </a:ext>
                </a:extLst>
              </p:cNvPr>
              <p:cNvSpPr txBox="1"/>
              <p:nvPr/>
            </p:nvSpPr>
            <p:spPr>
              <a:xfrm>
                <a:off x="1943343" y="5635527"/>
                <a:ext cx="57735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1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α</a:t>
                </a:r>
                <a:r>
                  <a:rPr lang="en-US" sz="11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2</a:t>
                </a:r>
                <a:endParaRPr lang="en-IN" sz="11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xmlns="" id="{4B1F7AF5-94EF-40B7-9901-DF19935D010E}"/>
                  </a:ext>
                </a:extLst>
              </p:cNvPr>
              <p:cNvSpPr txBox="1"/>
              <p:nvPr/>
            </p:nvSpPr>
            <p:spPr>
              <a:xfrm>
                <a:off x="3046625" y="5958449"/>
                <a:ext cx="5385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2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α</a:t>
                </a:r>
                <a:r>
                  <a:rPr lang="en-US" sz="12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3</a:t>
                </a:r>
                <a:endParaRPr lang="en-IN" sz="12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xmlns="" id="{A76EE11B-08F0-4F04-8379-5240A646005F}"/>
                </a:ext>
              </a:extLst>
            </p:cNvPr>
            <p:cNvSpPr txBox="1"/>
            <p:nvPr/>
          </p:nvSpPr>
          <p:spPr>
            <a:xfrm>
              <a:off x="1482577" y="3553938"/>
              <a:ext cx="6749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itchFamily="18" charset="0"/>
                </a:rPr>
                <a:t>C</a:t>
              </a:r>
            </a:p>
          </p:txBody>
        </p:sp>
        <p:grpSp>
          <p:nvGrpSpPr>
            <p:cNvPr id="175" name="Group 6">
              <a:extLst>
                <a:ext uri="{FF2B5EF4-FFF2-40B4-BE49-F238E27FC236}">
                  <a16:creationId xmlns:a16="http://schemas.microsoft.com/office/drawing/2014/main" xmlns="" id="{5F7200DE-FEED-4B93-9CAF-8A7EF00EBB33}"/>
                </a:ext>
              </a:extLst>
            </p:cNvPr>
            <p:cNvGrpSpPr/>
            <p:nvPr/>
          </p:nvGrpSpPr>
          <p:grpSpPr>
            <a:xfrm>
              <a:off x="4388432" y="3630940"/>
              <a:ext cx="3625968" cy="2902832"/>
              <a:chOff x="3275642" y="3147110"/>
              <a:chExt cx="3625968" cy="2902832"/>
            </a:xfrm>
          </p:grpSpPr>
          <p:pic>
            <p:nvPicPr>
              <p:cNvPr id="176" name="Picture 175" descr="A close up of a logo&#10;&#10;Description generated with high confidence">
                <a:extLst>
                  <a:ext uri="{FF2B5EF4-FFF2-40B4-BE49-F238E27FC236}">
                    <a16:creationId xmlns:a16="http://schemas.microsoft.com/office/drawing/2014/main" xmlns="" id="{56981B91-BE86-44D6-BA5A-7B306C9941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334" t="6497" r="16727" b="4381"/>
              <a:stretch/>
            </p:blipFill>
            <p:spPr>
              <a:xfrm>
                <a:off x="3566050" y="3324082"/>
                <a:ext cx="3015560" cy="2725860"/>
              </a:xfrm>
              <a:prstGeom prst="rect">
                <a:avLst/>
              </a:prstGeom>
            </p:spPr>
          </p:pic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xmlns="" id="{0345E249-9543-4751-BB49-79AB5B1ABC72}"/>
                  </a:ext>
                </a:extLst>
              </p:cNvPr>
              <p:cNvSpPr txBox="1"/>
              <p:nvPr/>
            </p:nvSpPr>
            <p:spPr>
              <a:xfrm>
                <a:off x="3507449" y="3147110"/>
                <a:ext cx="67497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itchFamily="18" charset="0"/>
                  </a:rPr>
                  <a:t>D</a:t>
                </a: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xmlns="" id="{20DFCF0D-4D89-4589-B8E2-1E9DADA24541}"/>
                  </a:ext>
                </a:extLst>
              </p:cNvPr>
              <p:cNvSpPr txBox="1"/>
              <p:nvPr/>
            </p:nvSpPr>
            <p:spPr>
              <a:xfrm>
                <a:off x="4010744" y="3913439"/>
                <a:ext cx="608261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Asp78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xmlns="" id="{6DC68CDD-6724-4BDA-B320-3D48C0B9ED4A}"/>
                  </a:ext>
                </a:extLst>
              </p:cNvPr>
              <p:cNvSpPr txBox="1"/>
              <p:nvPr/>
            </p:nvSpPr>
            <p:spPr>
              <a:xfrm>
                <a:off x="3754884" y="4496681"/>
                <a:ext cx="544908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Ile64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xmlns="" id="{A9368923-4359-4C03-97D8-8963E26C2285}"/>
                  </a:ext>
                </a:extLst>
              </p:cNvPr>
              <p:cNvSpPr txBox="1"/>
              <p:nvPr/>
            </p:nvSpPr>
            <p:spPr>
              <a:xfrm>
                <a:off x="4043042" y="5235081"/>
                <a:ext cx="546988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Thr62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xmlns="" id="{B7753611-C683-488E-9521-61A861032CD6}"/>
                  </a:ext>
                </a:extLst>
              </p:cNvPr>
              <p:cNvSpPr txBox="1"/>
              <p:nvPr/>
            </p:nvSpPr>
            <p:spPr>
              <a:xfrm>
                <a:off x="6041711" y="3829018"/>
                <a:ext cx="589870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Arg27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xmlns="" id="{C5CB6525-7A15-4448-B0C3-C893D1C5B8E0}"/>
                  </a:ext>
                </a:extLst>
              </p:cNvPr>
              <p:cNvSpPr txBox="1"/>
              <p:nvPr/>
            </p:nvSpPr>
            <p:spPr>
              <a:xfrm>
                <a:off x="5904002" y="4458603"/>
                <a:ext cx="621894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Leu76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xmlns="" id="{49B4F138-25C8-4D3B-BB40-06B63136E244}"/>
                  </a:ext>
                </a:extLst>
              </p:cNvPr>
              <p:cNvSpPr txBox="1"/>
              <p:nvPr/>
            </p:nvSpPr>
            <p:spPr>
              <a:xfrm>
                <a:off x="5573203" y="5274345"/>
                <a:ext cx="568471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Val93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xmlns="" id="{565B4EE4-781D-453A-9546-67B8D79002BD}"/>
                  </a:ext>
                </a:extLst>
              </p:cNvPr>
              <p:cNvSpPr txBox="1"/>
              <p:nvPr/>
            </p:nvSpPr>
            <p:spPr>
              <a:xfrm>
                <a:off x="3291073" y="5125038"/>
                <a:ext cx="361598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β</a:t>
                </a:r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1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xmlns="" id="{32502C9E-7FCB-4E0A-94BF-06F72F099DD7}"/>
                  </a:ext>
                </a:extLst>
              </p:cNvPr>
              <p:cNvSpPr txBox="1"/>
              <p:nvPr/>
            </p:nvSpPr>
            <p:spPr>
              <a:xfrm>
                <a:off x="3309231" y="4547686"/>
                <a:ext cx="324088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β</a:t>
                </a:r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2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xmlns="" id="{A335DC98-61D0-4157-A4A5-62EFE8462D7F}"/>
                  </a:ext>
                </a:extLst>
              </p:cNvPr>
              <p:cNvSpPr txBox="1"/>
              <p:nvPr/>
            </p:nvSpPr>
            <p:spPr>
              <a:xfrm>
                <a:off x="3275642" y="3866523"/>
                <a:ext cx="349130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β</a:t>
                </a:r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3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xmlns="" id="{2CB46AF8-C200-4599-8D93-9201AF6C2F77}"/>
                  </a:ext>
                </a:extLst>
              </p:cNvPr>
              <p:cNvSpPr txBox="1"/>
              <p:nvPr/>
            </p:nvSpPr>
            <p:spPr>
              <a:xfrm>
                <a:off x="6479945" y="3534409"/>
                <a:ext cx="421665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β</a:t>
                </a:r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3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xmlns="" id="{C6DF688C-37E8-454B-9A7E-AA97246E342D}"/>
                  </a:ext>
                </a:extLst>
              </p:cNvPr>
              <p:cNvSpPr txBox="1"/>
              <p:nvPr/>
            </p:nvSpPr>
            <p:spPr>
              <a:xfrm>
                <a:off x="6525896" y="4255855"/>
                <a:ext cx="329764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β</a:t>
                </a:r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4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xmlns="" id="{524241C6-746F-4AF6-97EA-03D7371C43E7}"/>
                  </a:ext>
                </a:extLst>
              </p:cNvPr>
              <p:cNvSpPr txBox="1"/>
              <p:nvPr/>
            </p:nvSpPr>
            <p:spPr>
              <a:xfrm>
                <a:off x="6510265" y="5176149"/>
                <a:ext cx="361023" cy="2492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β</a:t>
                </a:r>
                <a:r>
                  <a:rPr lang="en-US" sz="1000" b="1" dirty="0">
                    <a:latin typeface="Times New Roman" panose="02020603050405020304" pitchFamily="18" charset="0"/>
                    <a:ea typeface="Tahoma" panose="020B0604030504040204" pitchFamily="34" charset="0"/>
                    <a:cs typeface="Times New Roman" panose="02020603050405020304" pitchFamily="18" charset="0"/>
                  </a:rPr>
                  <a:t>5</a:t>
                </a:r>
                <a:endParaRPr lang="en-IN" sz="1000" b="1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119</Words>
  <Application>Microsoft Office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Tahoma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Zayan</dc:creator>
  <cp:lastModifiedBy>IMTIAYAZ</cp:lastModifiedBy>
  <cp:revision>8</cp:revision>
  <dcterms:created xsi:type="dcterms:W3CDTF">2006-08-16T00:00:00Z</dcterms:created>
  <dcterms:modified xsi:type="dcterms:W3CDTF">2019-04-01T04:47:16Z</dcterms:modified>
</cp:coreProperties>
</file>