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-576" y="119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24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697"/>
            </a:lvl1pPr>
            <a:lvl2pPr marL="323237" indent="0" algn="ctr">
              <a:buNone/>
              <a:defRPr sz="1414"/>
            </a:lvl2pPr>
            <a:lvl3pPr marL="646475" indent="0" algn="ctr">
              <a:buNone/>
              <a:defRPr sz="1273"/>
            </a:lvl3pPr>
            <a:lvl4pPr marL="969713" indent="0" algn="ctr">
              <a:buNone/>
              <a:defRPr sz="1131"/>
            </a:lvl4pPr>
            <a:lvl5pPr marL="1292950" indent="0" algn="ctr">
              <a:buNone/>
              <a:defRPr sz="1131"/>
            </a:lvl5pPr>
            <a:lvl6pPr marL="1616188" indent="0" algn="ctr">
              <a:buNone/>
              <a:defRPr sz="1131"/>
            </a:lvl6pPr>
            <a:lvl7pPr marL="1939425" indent="0" algn="ctr">
              <a:buNone/>
              <a:defRPr sz="1131"/>
            </a:lvl7pPr>
            <a:lvl8pPr marL="2262663" indent="0" algn="ctr">
              <a:buNone/>
              <a:defRPr sz="1131"/>
            </a:lvl8pPr>
            <a:lvl9pPr marL="2585901" indent="0" algn="ctr">
              <a:buNone/>
              <a:defRPr sz="1131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1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1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91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2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24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697">
                <a:solidFill>
                  <a:schemeClr val="tx1"/>
                </a:solidFill>
              </a:defRPr>
            </a:lvl1pPr>
            <a:lvl2pPr marL="323237" indent="0">
              <a:buNone/>
              <a:defRPr sz="1414">
                <a:solidFill>
                  <a:schemeClr val="tx1">
                    <a:tint val="75000"/>
                  </a:schemeClr>
                </a:solidFill>
              </a:defRPr>
            </a:lvl2pPr>
            <a:lvl3pPr marL="646475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3pPr>
            <a:lvl4pPr marL="969713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4pPr>
            <a:lvl5pPr marL="1292950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5pPr>
            <a:lvl6pPr marL="1616188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6pPr>
            <a:lvl7pPr marL="1939425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7pPr>
            <a:lvl8pPr marL="2262663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8pPr>
            <a:lvl9pPr marL="2585901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2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885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5" cy="176741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0"/>
            <a:ext cx="2901255" cy="1098550"/>
          </a:xfrm>
        </p:spPr>
        <p:txBody>
          <a:bodyPr anchor="b"/>
          <a:lstStyle>
            <a:lvl1pPr marL="0" indent="0">
              <a:buNone/>
              <a:defRPr sz="1697" b="1"/>
            </a:lvl1pPr>
            <a:lvl2pPr marL="323237" indent="0">
              <a:buNone/>
              <a:defRPr sz="1414" b="1"/>
            </a:lvl2pPr>
            <a:lvl3pPr marL="646475" indent="0">
              <a:buNone/>
              <a:defRPr sz="1273" b="1"/>
            </a:lvl3pPr>
            <a:lvl4pPr marL="969713" indent="0">
              <a:buNone/>
              <a:defRPr sz="1131" b="1"/>
            </a:lvl4pPr>
            <a:lvl5pPr marL="1292950" indent="0">
              <a:buNone/>
              <a:defRPr sz="1131" b="1"/>
            </a:lvl5pPr>
            <a:lvl6pPr marL="1616188" indent="0">
              <a:buNone/>
              <a:defRPr sz="1131" b="1"/>
            </a:lvl6pPr>
            <a:lvl7pPr marL="1939425" indent="0">
              <a:buNone/>
              <a:defRPr sz="1131" b="1"/>
            </a:lvl7pPr>
            <a:lvl8pPr marL="2262663" indent="0">
              <a:buNone/>
              <a:defRPr sz="1131" b="1"/>
            </a:lvl8pPr>
            <a:lvl9pPr marL="2585901" indent="0">
              <a:buNone/>
              <a:defRPr sz="1131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0"/>
            <a:ext cx="2915544" cy="1098550"/>
          </a:xfrm>
        </p:spPr>
        <p:txBody>
          <a:bodyPr anchor="b"/>
          <a:lstStyle>
            <a:lvl1pPr marL="0" indent="0">
              <a:buNone/>
              <a:defRPr sz="1697" b="1"/>
            </a:lvl1pPr>
            <a:lvl2pPr marL="323237" indent="0">
              <a:buNone/>
              <a:defRPr sz="1414" b="1"/>
            </a:lvl2pPr>
            <a:lvl3pPr marL="646475" indent="0">
              <a:buNone/>
              <a:defRPr sz="1273" b="1"/>
            </a:lvl3pPr>
            <a:lvl4pPr marL="969713" indent="0">
              <a:buNone/>
              <a:defRPr sz="1131" b="1"/>
            </a:lvl4pPr>
            <a:lvl5pPr marL="1292950" indent="0">
              <a:buNone/>
              <a:defRPr sz="1131" b="1"/>
            </a:lvl5pPr>
            <a:lvl6pPr marL="1616188" indent="0">
              <a:buNone/>
              <a:defRPr sz="1131" b="1"/>
            </a:lvl6pPr>
            <a:lvl7pPr marL="1939425" indent="0">
              <a:buNone/>
              <a:defRPr sz="1131" b="1"/>
            </a:lvl7pPr>
            <a:lvl8pPr marL="2262663" indent="0">
              <a:buNone/>
              <a:defRPr sz="1131" b="1"/>
            </a:lvl8pPr>
            <a:lvl9pPr marL="2585901" indent="0">
              <a:buNone/>
              <a:defRPr sz="1131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1"/>
            <a:ext cx="2915544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02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9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5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0" y="609600"/>
            <a:ext cx="2211884" cy="2133600"/>
          </a:xfrm>
        </p:spPr>
        <p:txBody>
          <a:bodyPr anchor="b"/>
          <a:lstStyle>
            <a:lvl1pPr>
              <a:defRPr sz="226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2" cy="6498167"/>
          </a:xfrm>
        </p:spPr>
        <p:txBody>
          <a:bodyPr/>
          <a:lstStyle>
            <a:lvl1pPr>
              <a:defRPr sz="2262"/>
            </a:lvl1pPr>
            <a:lvl2pPr>
              <a:defRPr sz="1980"/>
            </a:lvl2pPr>
            <a:lvl3pPr>
              <a:defRPr sz="1697"/>
            </a:lvl3pPr>
            <a:lvl4pPr>
              <a:defRPr sz="1414"/>
            </a:lvl4pPr>
            <a:lvl5pPr>
              <a:defRPr sz="1414"/>
            </a:lvl5pPr>
            <a:lvl6pPr>
              <a:defRPr sz="1414"/>
            </a:lvl6pPr>
            <a:lvl7pPr>
              <a:defRPr sz="1414"/>
            </a:lvl7pPr>
            <a:lvl8pPr>
              <a:defRPr sz="1414"/>
            </a:lvl8pPr>
            <a:lvl9pPr>
              <a:defRPr sz="1414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0" y="2743200"/>
            <a:ext cx="2211884" cy="5082117"/>
          </a:xfrm>
        </p:spPr>
        <p:txBody>
          <a:bodyPr/>
          <a:lstStyle>
            <a:lvl1pPr marL="0" indent="0">
              <a:buNone/>
              <a:defRPr sz="1131"/>
            </a:lvl1pPr>
            <a:lvl2pPr marL="323237" indent="0">
              <a:buNone/>
              <a:defRPr sz="989"/>
            </a:lvl2pPr>
            <a:lvl3pPr marL="646475" indent="0">
              <a:buNone/>
              <a:defRPr sz="848"/>
            </a:lvl3pPr>
            <a:lvl4pPr marL="969713" indent="0">
              <a:buNone/>
              <a:defRPr sz="707"/>
            </a:lvl4pPr>
            <a:lvl5pPr marL="1292950" indent="0">
              <a:buNone/>
              <a:defRPr sz="707"/>
            </a:lvl5pPr>
            <a:lvl6pPr marL="1616188" indent="0">
              <a:buNone/>
              <a:defRPr sz="707"/>
            </a:lvl6pPr>
            <a:lvl7pPr marL="1939425" indent="0">
              <a:buNone/>
              <a:defRPr sz="707"/>
            </a:lvl7pPr>
            <a:lvl8pPr marL="2262663" indent="0">
              <a:buNone/>
              <a:defRPr sz="707"/>
            </a:lvl8pPr>
            <a:lvl9pPr marL="2585901" indent="0">
              <a:buNone/>
              <a:defRPr sz="70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19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0" y="609600"/>
            <a:ext cx="2211884" cy="2133600"/>
          </a:xfrm>
        </p:spPr>
        <p:txBody>
          <a:bodyPr anchor="b"/>
          <a:lstStyle>
            <a:lvl1pPr>
              <a:defRPr sz="2262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2" cy="6498167"/>
          </a:xfrm>
        </p:spPr>
        <p:txBody>
          <a:bodyPr anchor="t"/>
          <a:lstStyle>
            <a:lvl1pPr marL="0" indent="0">
              <a:buNone/>
              <a:defRPr sz="2262"/>
            </a:lvl1pPr>
            <a:lvl2pPr marL="323237" indent="0">
              <a:buNone/>
              <a:defRPr sz="1980"/>
            </a:lvl2pPr>
            <a:lvl3pPr marL="646475" indent="0">
              <a:buNone/>
              <a:defRPr sz="1697"/>
            </a:lvl3pPr>
            <a:lvl4pPr marL="969713" indent="0">
              <a:buNone/>
              <a:defRPr sz="1414"/>
            </a:lvl4pPr>
            <a:lvl5pPr marL="1292950" indent="0">
              <a:buNone/>
              <a:defRPr sz="1414"/>
            </a:lvl5pPr>
            <a:lvl6pPr marL="1616188" indent="0">
              <a:buNone/>
              <a:defRPr sz="1414"/>
            </a:lvl6pPr>
            <a:lvl7pPr marL="1939425" indent="0">
              <a:buNone/>
              <a:defRPr sz="1414"/>
            </a:lvl7pPr>
            <a:lvl8pPr marL="2262663" indent="0">
              <a:buNone/>
              <a:defRPr sz="1414"/>
            </a:lvl8pPr>
            <a:lvl9pPr marL="2585901" indent="0">
              <a:buNone/>
              <a:defRPr sz="1414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0" y="2743200"/>
            <a:ext cx="2211884" cy="5082117"/>
          </a:xfrm>
        </p:spPr>
        <p:txBody>
          <a:bodyPr/>
          <a:lstStyle>
            <a:lvl1pPr marL="0" indent="0">
              <a:buNone/>
              <a:defRPr sz="1131"/>
            </a:lvl1pPr>
            <a:lvl2pPr marL="323237" indent="0">
              <a:buNone/>
              <a:defRPr sz="989"/>
            </a:lvl2pPr>
            <a:lvl3pPr marL="646475" indent="0">
              <a:buNone/>
              <a:defRPr sz="848"/>
            </a:lvl3pPr>
            <a:lvl4pPr marL="969713" indent="0">
              <a:buNone/>
              <a:defRPr sz="707"/>
            </a:lvl4pPr>
            <a:lvl5pPr marL="1292950" indent="0">
              <a:buNone/>
              <a:defRPr sz="707"/>
            </a:lvl5pPr>
            <a:lvl6pPr marL="1616188" indent="0">
              <a:buNone/>
              <a:defRPr sz="707"/>
            </a:lvl6pPr>
            <a:lvl7pPr marL="1939425" indent="0">
              <a:buNone/>
              <a:defRPr sz="707"/>
            </a:lvl7pPr>
            <a:lvl8pPr marL="2262663" indent="0">
              <a:buNone/>
              <a:defRPr sz="707"/>
            </a:lvl8pPr>
            <a:lvl9pPr marL="2585901" indent="0">
              <a:buNone/>
              <a:defRPr sz="70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6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5"/>
            <a:ext cx="5915025" cy="1767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5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65E15-AEE3-4683-A403-073A3651A974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19/03/2019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5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5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EDAD9-F25E-4464-8542-88B28568CE9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6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6475" rtl="0" eaLnBrk="1" latinLnBrk="0" hangingPunct="1">
        <a:lnSpc>
          <a:spcPct val="90000"/>
        </a:lnSpc>
        <a:spcBef>
          <a:spcPct val="0"/>
        </a:spcBef>
        <a:buNone/>
        <a:defRPr sz="3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619" indent="-161619" algn="l" defTabSz="646475" rtl="0" eaLnBrk="1" latinLnBrk="0" hangingPunct="1">
        <a:lnSpc>
          <a:spcPct val="90000"/>
        </a:lnSpc>
        <a:spcBef>
          <a:spcPts val="707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84856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697" kern="1200">
          <a:solidFill>
            <a:schemeClr val="tx1"/>
          </a:solidFill>
          <a:latin typeface="+mn-lt"/>
          <a:ea typeface="+mn-ea"/>
          <a:cs typeface="+mn-cs"/>
        </a:defRPr>
      </a:lvl2pPr>
      <a:lvl3pPr marL="808094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414" kern="1200">
          <a:solidFill>
            <a:schemeClr val="tx1"/>
          </a:solidFill>
          <a:latin typeface="+mn-lt"/>
          <a:ea typeface="+mn-ea"/>
          <a:cs typeface="+mn-cs"/>
        </a:defRPr>
      </a:lvl3pPr>
      <a:lvl4pPr marL="1131331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454569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777807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1044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4282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7520" indent="-161619" algn="l" defTabSz="646475" rtl="0" eaLnBrk="1" latinLnBrk="0" hangingPunct="1">
        <a:lnSpc>
          <a:spcPct val="90000"/>
        </a:lnSpc>
        <a:spcBef>
          <a:spcPts val="353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237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475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69713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2950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6188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39425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2663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5901" algn="l" defTabSz="646475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2"/>
          <p:cNvSpPr txBox="1">
            <a:spLocks/>
          </p:cNvSpPr>
          <p:nvPr/>
        </p:nvSpPr>
        <p:spPr>
          <a:xfrm>
            <a:off x="196355" y="0"/>
            <a:ext cx="1379990" cy="422400"/>
          </a:xfrm>
          <a:prstGeom prst="rect">
            <a:avLst/>
          </a:prstGeom>
        </p:spPr>
        <p:txBody>
          <a:bodyPr vert="horz" lIns="78203" tIns="39101" rIns="78203" bIns="39101" rtlCol="0">
            <a:norm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539" dirty="0">
                <a:solidFill>
                  <a:prstClr val="black"/>
                </a:solidFill>
              </a:rPr>
              <a:t>Fig. </a:t>
            </a:r>
            <a:r>
              <a:rPr lang="es-ES" sz="1539" dirty="0" err="1">
                <a:solidFill>
                  <a:prstClr val="black"/>
                </a:solidFill>
              </a:rPr>
              <a:t>Sup</a:t>
            </a:r>
            <a:r>
              <a:rPr lang="es-ES" sz="1539" dirty="0">
                <a:solidFill>
                  <a:prstClr val="black"/>
                </a:solidFill>
              </a:rPr>
              <a:t> 1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18"/>
          <a:stretch/>
        </p:blipFill>
        <p:spPr>
          <a:xfrm>
            <a:off x="361301" y="3898247"/>
            <a:ext cx="5849800" cy="1129675"/>
          </a:xfrm>
          <a:prstGeom prst="rect">
            <a:avLst/>
          </a:prstGeom>
        </p:spPr>
      </p:pic>
      <p:sp>
        <p:nvSpPr>
          <p:cNvPr id="7" name="2 CuadroTexto"/>
          <p:cNvSpPr txBox="1"/>
          <p:nvPr/>
        </p:nvSpPr>
        <p:spPr>
          <a:xfrm>
            <a:off x="364280" y="607133"/>
            <a:ext cx="279244" cy="25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26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" name="2 CuadroTexto"/>
          <p:cNvSpPr txBox="1"/>
          <p:nvPr/>
        </p:nvSpPr>
        <p:spPr>
          <a:xfrm>
            <a:off x="361301" y="3471521"/>
            <a:ext cx="279244" cy="25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26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38" name="Grupo 37"/>
          <p:cNvGrpSpPr/>
          <p:nvPr/>
        </p:nvGrpSpPr>
        <p:grpSpPr>
          <a:xfrm>
            <a:off x="319549" y="3645617"/>
            <a:ext cx="6096729" cy="1534599"/>
            <a:chOff x="147530" y="4482059"/>
            <a:chExt cx="7128727" cy="1794362"/>
          </a:xfrm>
        </p:grpSpPr>
        <p:grpSp>
          <p:nvGrpSpPr>
            <p:cNvPr id="32" name="Grupo 31"/>
            <p:cNvGrpSpPr/>
            <p:nvPr/>
          </p:nvGrpSpPr>
          <p:grpSpPr>
            <a:xfrm>
              <a:off x="147530" y="4482059"/>
              <a:ext cx="6255490" cy="1663868"/>
              <a:chOff x="558905" y="1170237"/>
              <a:chExt cx="6255490" cy="1663868"/>
            </a:xfrm>
          </p:grpSpPr>
          <p:sp>
            <p:nvSpPr>
              <p:cNvPr id="33" name="CuadroTexto 32"/>
              <p:cNvSpPr txBox="1"/>
              <p:nvPr/>
            </p:nvSpPr>
            <p:spPr>
              <a:xfrm rot="16200000">
                <a:off x="278199" y="1450943"/>
                <a:ext cx="823219" cy="261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CD8</a:t>
                </a:r>
                <a:endParaRPr lang="en-GB" sz="855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4" name="Conector recto de flecha 33"/>
              <p:cNvCxnSpPr/>
              <p:nvPr/>
            </p:nvCxnSpPr>
            <p:spPr>
              <a:xfrm flipH="1" flipV="1">
                <a:off x="689808" y="1970105"/>
                <a:ext cx="0" cy="86400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Conector recto de flecha 34"/>
              <p:cNvCxnSpPr/>
              <p:nvPr/>
            </p:nvCxnSpPr>
            <p:spPr>
              <a:xfrm>
                <a:off x="694395" y="2830046"/>
                <a:ext cx="6120000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7" name="CuadroTexto 36"/>
            <p:cNvSpPr txBox="1"/>
            <p:nvPr/>
          </p:nvSpPr>
          <p:spPr>
            <a:xfrm>
              <a:off x="6403734" y="6014613"/>
              <a:ext cx="872523" cy="26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55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MHC-II</a:t>
              </a:r>
              <a:endParaRPr lang="en-GB" sz="855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CuadroTexto 42"/>
          <p:cNvSpPr txBox="1"/>
          <p:nvPr/>
        </p:nvSpPr>
        <p:spPr>
          <a:xfrm>
            <a:off x="613829" y="3981587"/>
            <a:ext cx="465050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70" b="1" dirty="0">
                <a:solidFill>
                  <a:prstClr val="black"/>
                </a:solidFill>
              </a:rPr>
              <a:t>100%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1739928" y="3966223"/>
            <a:ext cx="386626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70" b="1" dirty="0">
                <a:solidFill>
                  <a:prstClr val="black"/>
                </a:solidFill>
              </a:rPr>
              <a:t>99%</a:t>
            </a:r>
          </a:p>
        </p:txBody>
      </p:sp>
      <p:sp>
        <p:nvSpPr>
          <p:cNvPr id="45" name="CuadroTexto 44"/>
          <p:cNvSpPr txBox="1"/>
          <p:nvPr/>
        </p:nvSpPr>
        <p:spPr>
          <a:xfrm>
            <a:off x="2931379" y="3966223"/>
            <a:ext cx="489406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70" b="1" dirty="0">
                <a:solidFill>
                  <a:prstClr val="black"/>
                </a:solidFill>
              </a:rPr>
              <a:t>94.2%</a:t>
            </a:r>
          </a:p>
        </p:txBody>
      </p:sp>
      <p:sp>
        <p:nvSpPr>
          <p:cNvPr id="46" name="CuadroTexto 45"/>
          <p:cNvSpPr txBox="1"/>
          <p:nvPr/>
        </p:nvSpPr>
        <p:spPr>
          <a:xfrm>
            <a:off x="4081834" y="3981587"/>
            <a:ext cx="489406" cy="210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70" b="1" dirty="0" smtClean="0">
                <a:solidFill>
                  <a:prstClr val="black"/>
                </a:solidFill>
              </a:rPr>
              <a:t>79.1%</a:t>
            </a:r>
            <a:endParaRPr lang="es-ES" sz="770" b="1" dirty="0">
              <a:solidFill>
                <a:prstClr val="black"/>
              </a:solidFill>
            </a:endParaRPr>
          </a:p>
        </p:txBody>
      </p:sp>
      <p:grpSp>
        <p:nvGrpSpPr>
          <p:cNvPr id="29" name="Grupo 28"/>
          <p:cNvGrpSpPr/>
          <p:nvPr/>
        </p:nvGrpSpPr>
        <p:grpSpPr>
          <a:xfrm>
            <a:off x="209227" y="593187"/>
            <a:ext cx="6004853" cy="2777229"/>
            <a:chOff x="209227" y="901832"/>
            <a:chExt cx="6004853" cy="2777229"/>
          </a:xfrm>
        </p:grpSpPr>
        <p:grpSp>
          <p:nvGrpSpPr>
            <p:cNvPr id="3" name="Grupo 2"/>
            <p:cNvGrpSpPr/>
            <p:nvPr/>
          </p:nvGrpSpPr>
          <p:grpSpPr>
            <a:xfrm>
              <a:off x="1745193" y="901832"/>
              <a:ext cx="4468887" cy="2777229"/>
              <a:chOff x="1745193" y="844032"/>
              <a:chExt cx="4468887" cy="2777229"/>
            </a:xfrm>
          </p:grpSpPr>
          <p:pic>
            <p:nvPicPr>
              <p:cNvPr id="5" name="Imagen 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221" b="34857"/>
              <a:stretch/>
            </p:blipFill>
            <p:spPr>
              <a:xfrm>
                <a:off x="1839686" y="1039021"/>
                <a:ext cx="4374394" cy="2430197"/>
              </a:xfrm>
              <a:prstGeom prst="rect">
                <a:avLst/>
              </a:prstGeom>
            </p:spPr>
          </p:pic>
          <p:grpSp>
            <p:nvGrpSpPr>
              <p:cNvPr id="14" name="Grupo 13"/>
              <p:cNvGrpSpPr/>
              <p:nvPr/>
            </p:nvGrpSpPr>
            <p:grpSpPr>
              <a:xfrm>
                <a:off x="1745193" y="929583"/>
                <a:ext cx="1264567" cy="2691678"/>
                <a:chOff x="973159" y="-678498"/>
                <a:chExt cx="1478621" cy="3147301"/>
              </a:xfrm>
            </p:grpSpPr>
            <p:sp>
              <p:nvSpPr>
                <p:cNvPr id="15" name="CuadroTexto 14"/>
                <p:cNvSpPr txBox="1"/>
                <p:nvPr/>
              </p:nvSpPr>
              <p:spPr>
                <a:xfrm rot="16200000">
                  <a:off x="692453" y="-397792"/>
                  <a:ext cx="823219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  <a:endPara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6" name="Conector recto de flecha 15"/>
                <p:cNvCxnSpPr/>
                <p:nvPr/>
              </p:nvCxnSpPr>
              <p:spPr>
                <a:xfrm flipH="1" flipV="1">
                  <a:off x="1104063" y="99840"/>
                  <a:ext cx="0" cy="223200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ector recto de flecha 16"/>
                <p:cNvCxnSpPr/>
                <p:nvPr/>
              </p:nvCxnSpPr>
              <p:spPr>
                <a:xfrm>
                  <a:off x="1105778" y="2328213"/>
                  <a:ext cx="493223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CuadroTexto 17"/>
                <p:cNvSpPr txBox="1"/>
                <p:nvPr/>
              </p:nvSpPr>
              <p:spPr>
                <a:xfrm>
                  <a:off x="1579257" y="2206995"/>
                  <a:ext cx="872523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  <a:endPara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upo 18"/>
              <p:cNvGrpSpPr/>
              <p:nvPr/>
            </p:nvGrpSpPr>
            <p:grpSpPr>
              <a:xfrm>
                <a:off x="3304664" y="1108174"/>
                <a:ext cx="1271715" cy="2513087"/>
                <a:chOff x="964801" y="-469676"/>
                <a:chExt cx="1486979" cy="2938479"/>
              </a:xfrm>
            </p:grpSpPr>
            <p:sp>
              <p:nvSpPr>
                <p:cNvPr id="20" name="CuadroTexto 19"/>
                <p:cNvSpPr txBox="1"/>
                <p:nvPr/>
              </p:nvSpPr>
              <p:spPr>
                <a:xfrm rot="16200000">
                  <a:off x="657645" y="-162520"/>
                  <a:ext cx="876119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YO-PRO-1</a:t>
                  </a:r>
                </a:p>
              </p:txBody>
            </p:sp>
            <p:cxnSp>
              <p:nvCxnSpPr>
                <p:cNvPr id="21" name="Conector recto de flecha 20"/>
                <p:cNvCxnSpPr/>
                <p:nvPr/>
              </p:nvCxnSpPr>
              <p:spPr>
                <a:xfrm flipH="1" flipV="1">
                  <a:off x="1104062" y="357023"/>
                  <a:ext cx="0" cy="198000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ector recto de flecha 21"/>
                <p:cNvCxnSpPr/>
                <p:nvPr/>
              </p:nvCxnSpPr>
              <p:spPr>
                <a:xfrm>
                  <a:off x="1105778" y="2328213"/>
                  <a:ext cx="493223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CuadroTexto 22"/>
                <p:cNvSpPr txBox="1"/>
                <p:nvPr/>
              </p:nvSpPr>
              <p:spPr>
                <a:xfrm>
                  <a:off x="1579257" y="2206995"/>
                  <a:ext cx="872523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FSC</a:t>
                  </a:r>
                  <a:endPara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5" name="CuadroTexto 24"/>
              <p:cNvSpPr txBox="1"/>
              <p:nvPr/>
            </p:nvSpPr>
            <p:spPr>
              <a:xfrm rot="16200000">
                <a:off x="4595397" y="1084101"/>
                <a:ext cx="704045" cy="2239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CD8</a:t>
                </a:r>
              </a:p>
            </p:txBody>
          </p:sp>
          <p:cxnSp>
            <p:nvCxnSpPr>
              <p:cNvPr id="26" name="Conector recto de flecha 25"/>
              <p:cNvCxnSpPr/>
              <p:nvPr/>
            </p:nvCxnSpPr>
            <p:spPr>
              <a:xfrm flipH="1" flipV="1">
                <a:off x="4953554" y="1529116"/>
                <a:ext cx="0" cy="1970459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de flecha 26"/>
              <p:cNvCxnSpPr/>
              <p:nvPr/>
            </p:nvCxnSpPr>
            <p:spPr>
              <a:xfrm>
                <a:off x="4948888" y="3500886"/>
                <a:ext cx="421821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CuadroTexto 27"/>
              <p:cNvSpPr txBox="1"/>
              <p:nvPr/>
            </p:nvSpPr>
            <p:spPr>
              <a:xfrm>
                <a:off x="5353823" y="3397217"/>
                <a:ext cx="746211" cy="2239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MHC-II</a:t>
                </a:r>
                <a:endParaRPr lang="en-GB" sz="855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CuadroTexto 38"/>
              <p:cNvSpPr txBox="1"/>
              <p:nvPr/>
            </p:nvSpPr>
            <p:spPr>
              <a:xfrm>
                <a:off x="5125179" y="1281606"/>
                <a:ext cx="311504" cy="21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770" b="1" dirty="0">
                    <a:solidFill>
                      <a:prstClr val="black"/>
                    </a:solidFill>
                  </a:rPr>
                  <a:t>7.9</a:t>
                </a:r>
              </a:p>
            </p:txBody>
          </p:sp>
          <p:sp>
            <p:nvSpPr>
              <p:cNvPr id="40" name="CuadroTexto 39"/>
              <p:cNvSpPr txBox="1"/>
              <p:nvPr/>
            </p:nvSpPr>
            <p:spPr>
              <a:xfrm>
                <a:off x="5672436" y="2461168"/>
                <a:ext cx="427598" cy="21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770" b="1" dirty="0">
                    <a:solidFill>
                      <a:prstClr val="black"/>
                    </a:solidFill>
                  </a:rPr>
                  <a:t>0.062</a:t>
                </a:r>
              </a:p>
            </p:txBody>
          </p:sp>
          <p:sp>
            <p:nvSpPr>
              <p:cNvPr id="41" name="CuadroTexto 40"/>
              <p:cNvSpPr txBox="1"/>
              <p:nvPr/>
            </p:nvSpPr>
            <p:spPr>
              <a:xfrm>
                <a:off x="5659525" y="3136491"/>
                <a:ext cx="386626" cy="21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770" b="1" dirty="0">
                    <a:solidFill>
                      <a:prstClr val="black"/>
                    </a:solidFill>
                  </a:rPr>
                  <a:t>1.57</a:t>
                </a:r>
              </a:p>
            </p:txBody>
          </p:sp>
          <p:sp>
            <p:nvSpPr>
              <p:cNvPr id="42" name="CuadroTexto 41"/>
              <p:cNvSpPr txBox="1"/>
              <p:nvPr/>
            </p:nvSpPr>
            <p:spPr>
              <a:xfrm>
                <a:off x="5160881" y="3176848"/>
                <a:ext cx="386626" cy="21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770" b="1" dirty="0">
                    <a:solidFill>
                      <a:prstClr val="black"/>
                    </a:solidFill>
                  </a:rPr>
                  <a:t>16.5</a:t>
                </a:r>
              </a:p>
            </p:txBody>
          </p:sp>
        </p:grpSp>
        <p:grpSp>
          <p:nvGrpSpPr>
            <p:cNvPr id="2" name="Grupo 1"/>
            <p:cNvGrpSpPr/>
            <p:nvPr/>
          </p:nvGrpSpPr>
          <p:grpSpPr>
            <a:xfrm>
              <a:off x="209227" y="1697176"/>
              <a:ext cx="1367118" cy="1277777"/>
              <a:chOff x="209227" y="1697176"/>
              <a:chExt cx="1367118" cy="1277777"/>
            </a:xfrm>
          </p:grpSpPr>
          <p:pic>
            <p:nvPicPr>
              <p:cNvPr id="47" name="Imagen 4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630" r="78516" b="50564"/>
              <a:stretch/>
            </p:blipFill>
            <p:spPr>
              <a:xfrm>
                <a:off x="319549" y="1697176"/>
                <a:ext cx="1256796" cy="1186543"/>
              </a:xfrm>
              <a:prstGeom prst="rect">
                <a:avLst/>
              </a:prstGeom>
            </p:spPr>
          </p:pic>
          <p:grpSp>
            <p:nvGrpSpPr>
              <p:cNvPr id="9" name="Grupo 8"/>
              <p:cNvGrpSpPr/>
              <p:nvPr/>
            </p:nvGrpSpPr>
            <p:grpSpPr>
              <a:xfrm>
                <a:off x="209227" y="1697176"/>
                <a:ext cx="1270780" cy="1277777"/>
                <a:chOff x="965894" y="974735"/>
                <a:chExt cx="1485886" cy="1494068"/>
              </a:xfrm>
            </p:grpSpPr>
            <p:sp>
              <p:nvSpPr>
                <p:cNvPr id="10" name="CuadroTexto 9"/>
                <p:cNvSpPr txBox="1"/>
                <p:nvPr/>
              </p:nvSpPr>
              <p:spPr>
                <a:xfrm rot="16200000">
                  <a:off x="685188" y="1255441"/>
                  <a:ext cx="823219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SSC</a:t>
                  </a:r>
                  <a:endPara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1" name="Conector recto de flecha 10"/>
                <p:cNvCxnSpPr/>
                <p:nvPr/>
              </p:nvCxnSpPr>
              <p:spPr>
                <a:xfrm flipH="1" flipV="1">
                  <a:off x="1104063" y="1757222"/>
                  <a:ext cx="0" cy="578919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ector recto de flecha 11"/>
                <p:cNvCxnSpPr/>
                <p:nvPr/>
              </p:nvCxnSpPr>
              <p:spPr>
                <a:xfrm>
                  <a:off x="1105778" y="2328213"/>
                  <a:ext cx="493223" cy="0"/>
                </a:xfrm>
                <a:prstGeom prst="straightConnector1">
                  <a:avLst/>
                </a:prstGeom>
                <a:ln w="12700">
                  <a:tailEnd type="triangle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CuadroTexto 12"/>
                <p:cNvSpPr txBox="1"/>
                <p:nvPr/>
              </p:nvSpPr>
              <p:spPr>
                <a:xfrm>
                  <a:off x="1579257" y="2206995"/>
                  <a:ext cx="872523" cy="261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55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FSC</a:t>
                  </a:r>
                  <a:endParaRPr lang="en-GB" sz="85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4" name="CuadroTexto 23"/>
            <p:cNvSpPr txBox="1"/>
            <p:nvPr/>
          </p:nvSpPr>
          <p:spPr>
            <a:xfrm>
              <a:off x="675236" y="2366385"/>
              <a:ext cx="2346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smtClean="0"/>
                <a:t>L</a:t>
              </a:r>
              <a:endParaRPr lang="es-ES" sz="1100" dirty="0"/>
            </a:p>
          </p:txBody>
        </p:sp>
        <p:sp>
          <p:nvSpPr>
            <p:cNvPr id="48" name="CuadroTexto 47"/>
            <p:cNvSpPr txBox="1"/>
            <p:nvPr/>
          </p:nvSpPr>
          <p:spPr>
            <a:xfrm>
              <a:off x="909912" y="1783928"/>
              <a:ext cx="2346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/>
                <a:t>M</a:t>
              </a:r>
            </a:p>
          </p:txBody>
        </p:sp>
        <p:sp>
          <p:nvSpPr>
            <p:cNvPr id="49" name="CuadroTexto 48"/>
            <p:cNvSpPr txBox="1"/>
            <p:nvPr/>
          </p:nvSpPr>
          <p:spPr>
            <a:xfrm>
              <a:off x="2094103" y="1262058"/>
              <a:ext cx="2346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smtClean="0"/>
                <a:t>L</a:t>
              </a:r>
              <a:endParaRPr lang="es-ES" sz="1100" dirty="0"/>
            </a:p>
          </p:txBody>
        </p:sp>
        <p:sp>
          <p:nvSpPr>
            <p:cNvPr id="50" name="CuadroTexto 49"/>
            <p:cNvSpPr txBox="1"/>
            <p:nvPr/>
          </p:nvSpPr>
          <p:spPr>
            <a:xfrm>
              <a:off x="2099250" y="2488565"/>
              <a:ext cx="2346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/>
                <a:t>M</a:t>
              </a:r>
            </a:p>
          </p:txBody>
        </p:sp>
      </p:grpSp>
      <p:sp>
        <p:nvSpPr>
          <p:cNvPr id="51" name="CuadroTexto 50"/>
          <p:cNvSpPr txBox="1"/>
          <p:nvPr/>
        </p:nvSpPr>
        <p:spPr>
          <a:xfrm>
            <a:off x="43904" y="5541990"/>
            <a:ext cx="68140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FACS gating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strategy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intestinal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GB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DCs.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(A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Rainbow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trout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intestinal leukocytes were stained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YOPRO-1,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anti-MHC-II and anti-CD8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each sample, FSC/SSC profiles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used to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define lymphoid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(L) and myeloid (M) gates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Single cells were identified by plotting FSC-H/FSC-A profiles.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YOPRO-1 negative cells within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singlet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gate were gated in order to select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live cells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CD8 an MHC-II staining within the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live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gate is also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shown (right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panel)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highlighting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sorted populations. Sorted populations included CD8</a:t>
            </a:r>
            <a:r>
              <a:rPr lang="en-GB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 cells (lymphoid CD8</a:t>
            </a:r>
            <a:r>
              <a:rPr lang="en-GB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MHC II</a:t>
            </a:r>
            <a:r>
              <a:rPr lang="en-GB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cells; blue gate), CD8</a:t>
            </a:r>
            <a:r>
              <a:rPr lang="en-GB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DCs (myeloid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GB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MHC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GB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cells;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green gate), other antigen presenting myeloid cells (orange gate) and double negative myeloid cells (red gate). (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Dot plot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showing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different populations after their isolation by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FACS.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Double negative cells and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other antigen presenting myeloid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were isolated as purity controls. The left dot plot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displays an overlay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of all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sorted populations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681969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220</Words>
  <Application>Microsoft Office PowerPoint</Application>
  <PresentationFormat>Presentación en pantalla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1_Tema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Irene Soleto</dc:creator>
  <cp:lastModifiedBy>Carolina Tafalla</cp:lastModifiedBy>
  <cp:revision>11</cp:revision>
  <dcterms:created xsi:type="dcterms:W3CDTF">2019-03-19T11:04:15Z</dcterms:created>
  <dcterms:modified xsi:type="dcterms:W3CDTF">2019-03-19T14:34:47Z</dcterms:modified>
</cp:coreProperties>
</file>