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4" r:id="rId9"/>
  </p:sldIdLst>
  <p:sldSz cx="6858000" cy="9906000" type="A4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2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32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1603" y="-2520"/>
      </p:cViewPr>
      <p:guideLst>
        <p:guide orient="horz" pos="1192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465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614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750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5278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2007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3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84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1133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787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6920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9235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C6B74-F591-458F-B579-776694E8DA5D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FEC5D-6021-41AD-9A43-1A10C6708F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333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0" y="0"/>
            <a:ext cx="1982948" cy="67080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ko-KR" sz="2000" b="1" dirty="0">
                <a:latin typeface="Arial" charset="0"/>
                <a:ea typeface="Arial" charset="0"/>
                <a:cs typeface="Arial" charset="0"/>
              </a:rPr>
              <a:t>Figure S1.</a:t>
            </a:r>
            <a:endParaRPr kumimoji="1" lang="ko-KR" alt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4133" y="4953000"/>
            <a:ext cx="67097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156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Autophagy is suppressed by </a:t>
            </a:r>
            <a:r>
              <a:rPr lang="en-US" altLang="ko-KR" sz="1200" kern="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proinflammatory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TLR ligands in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microglia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Suppression of MAP1LC3B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turnover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TLR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ligands.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Blots shown are representative of 3 experiments with similar results. </a:t>
            </a:r>
            <a:r>
              <a:rPr lang="en-GB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</a:t>
            </a:r>
            <a:r>
              <a:rPr lang="en-GB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microgli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were treated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TLR ligands for 24 h; Pam3 N-</a:t>
            </a:r>
            <a:r>
              <a:rPr lang="en-US" altLang="ko-KR" sz="1200" kern="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palmitoyl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-S-</a:t>
            </a:r>
            <a:r>
              <a:rPr lang="en-US" altLang="ko-KR" sz="1200" kern="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dipalmitoylglyceryl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Cys-Ser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-(Lys)</a:t>
            </a:r>
            <a:r>
              <a:rPr lang="en-US" altLang="ko-KR" sz="1200" kern="1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(Pam</a:t>
            </a:r>
            <a:r>
              <a:rPr lang="en-US" altLang="ko-KR" sz="1200" kern="1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CSK</a:t>
            </a:r>
            <a:r>
              <a:rPr lang="en-US" altLang="ko-KR" sz="1200" kern="1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100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ng/mL) for TLR1/2, Poly I:C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molecular weight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 </a:t>
            </a:r>
            <a:r>
              <a:rPr lang="en-US" altLang="ko-KR" sz="1200" kern="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/mL)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TLR3, LPS (1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/mL) for TLR4,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single-stranded RNA (</a:t>
            </a:r>
            <a:r>
              <a:rPr lang="en-US" altLang="ko-KR" sz="1200" kern="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ssRNA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/mL) for TLR7.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Secretion of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TNF measured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ELISA 24 h after treatment of TLR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ligands (</a:t>
            </a:r>
            <a:r>
              <a:rPr lang="en-US" altLang="ko-KR" sz="1200" i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3).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data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mean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r>
              <a:rPr lang="en-GB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&lt;0.001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versus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(Con).</a:t>
            </a:r>
            <a:endParaRPr lang="ko-KR" altLang="ko-KR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33"/>
          <p:cNvSpPr txBox="1"/>
          <p:nvPr/>
        </p:nvSpPr>
        <p:spPr>
          <a:xfrm>
            <a:off x="1650135" y="2459984"/>
            <a:ext cx="3718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264" y="723295"/>
            <a:ext cx="3670017" cy="1684598"/>
          </a:xfrm>
          <a:prstGeom prst="rect">
            <a:avLst/>
          </a:prstGeom>
        </p:spPr>
      </p:pic>
      <p:sp>
        <p:nvSpPr>
          <p:cNvPr id="18" name="TextBox 32"/>
          <p:cNvSpPr txBox="1"/>
          <p:nvPr/>
        </p:nvSpPr>
        <p:spPr>
          <a:xfrm>
            <a:off x="1554877" y="535685"/>
            <a:ext cx="41765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2597" y="2460385"/>
            <a:ext cx="1910248" cy="215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8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71211" y="4953000"/>
            <a:ext cx="6715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156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Nutrient starvation increases autophagy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flux in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microglia.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A, B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Cells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starved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HBSS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or DMEM without serum (SF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BafA1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was added 2 h before sampling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altLang="ko-KR" sz="1200" kern="0" dirty="0">
                <a:latin typeface="Times New Roman" panose="02020603050405020304" pitchFamily="18" charset="0"/>
              </a:rPr>
              <a:t>All </a:t>
            </a:r>
            <a:r>
              <a:rPr lang="en-GB" altLang="ko-KR" sz="1200" kern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western </a:t>
            </a:r>
            <a:r>
              <a:rPr lang="en-GB" altLang="ko-KR" sz="12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blots shown are representative of </a:t>
            </a:r>
            <a:r>
              <a:rPr lang="en-GB" altLang="ko-KR" sz="1200" kern="0" dirty="0" smtClean="0">
                <a:latin typeface="Times New Roman" panose="02020603050405020304" pitchFamily="18" charset="0"/>
              </a:rPr>
              <a:t>3 </a:t>
            </a:r>
            <a:r>
              <a:rPr lang="en-GB" altLang="ko-KR" sz="12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experiments with similar results.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0" y="0"/>
            <a:ext cx="1372810" cy="4644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ko-KR" sz="2000" b="1" dirty="0" smtClean="0">
                <a:latin typeface="Arial" charset="0"/>
                <a:ea typeface="Arial" charset="0"/>
                <a:cs typeface="Arial" charset="0"/>
              </a:rPr>
              <a:t>Figure S2.</a:t>
            </a:r>
            <a:endParaRPr kumimoji="1" lang="ko-KR" alt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32"/>
          <p:cNvSpPr txBox="1"/>
          <p:nvPr/>
        </p:nvSpPr>
        <p:spPr>
          <a:xfrm>
            <a:off x="1520881" y="954375"/>
            <a:ext cx="41765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33"/>
          <p:cNvSpPr txBox="1"/>
          <p:nvPr/>
        </p:nvSpPr>
        <p:spPr>
          <a:xfrm>
            <a:off x="1566712" y="2754375"/>
            <a:ext cx="3718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195" y="1281394"/>
            <a:ext cx="3127246" cy="1107353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881" y="3153000"/>
            <a:ext cx="3043166" cy="143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29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직사각형 37"/>
          <p:cNvSpPr/>
          <p:nvPr/>
        </p:nvSpPr>
        <p:spPr>
          <a:xfrm>
            <a:off x="43247" y="4953000"/>
            <a:ext cx="67715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156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Systemic LPS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activated microglia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peritoneal macrophages.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A, B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mRNA expression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ko-KR" sz="1200" i="1" kern="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Tnf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ko-KR" sz="1200" i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Il1</a:t>
            </a:r>
            <a:r>
              <a:rPr lang="en-US" altLang="ko-KR" sz="1200" i="1" kern="1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ko-KR" sz="1200" i="1" kern="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Tspo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increased in microglia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peritoneal macrophages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acutely isolated from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intraperitoneally LPS-injected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mice. Cells were prepared, as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2C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i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3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In all experiments, mRNA levels were normalized to </a:t>
            </a:r>
            <a:r>
              <a:rPr lang="en-US" altLang="ko-KR" sz="1200" i="1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-actin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ko-KR" sz="1200" i="1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Actb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 All data are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SEM. *</a:t>
            </a:r>
            <a:r>
              <a:rPr lang="en-US" altLang="ko-KR" sz="1200" i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0.05, **</a:t>
            </a:r>
            <a:r>
              <a:rPr lang="en-US" altLang="ko-KR" sz="1200" i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0.01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r>
              <a:rPr lang="en-US" altLang="ko-KR" sz="1200" i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0.001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versus control (Con). 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39" name="제목 1"/>
          <p:cNvSpPr txBox="1">
            <a:spLocks/>
          </p:cNvSpPr>
          <p:nvPr/>
        </p:nvSpPr>
        <p:spPr>
          <a:xfrm>
            <a:off x="0" y="0"/>
            <a:ext cx="1372810" cy="4644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ko-KR" sz="2000" b="1" smtClean="0">
                <a:latin typeface="Arial" charset="0"/>
                <a:ea typeface="Arial" charset="0"/>
                <a:cs typeface="Arial" charset="0"/>
              </a:rPr>
              <a:t>Figure S3.</a:t>
            </a:r>
            <a:endParaRPr kumimoji="1" lang="ko-KR" alt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TextBox 32"/>
          <p:cNvSpPr txBox="1"/>
          <p:nvPr/>
        </p:nvSpPr>
        <p:spPr>
          <a:xfrm>
            <a:off x="1128896" y="394748"/>
            <a:ext cx="41765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33"/>
          <p:cNvSpPr txBox="1"/>
          <p:nvPr/>
        </p:nvSpPr>
        <p:spPr>
          <a:xfrm>
            <a:off x="1128896" y="2338219"/>
            <a:ext cx="3718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50" y="755211"/>
            <a:ext cx="3610893" cy="159973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715" y="2538274"/>
            <a:ext cx="3556495" cy="156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18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0" y="0"/>
            <a:ext cx="1372810" cy="4644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ko-KR" sz="2000" b="1" dirty="0" smtClean="0">
                <a:latin typeface="Arial" charset="0"/>
                <a:ea typeface="Arial" charset="0"/>
                <a:cs typeface="Arial" charset="0"/>
              </a:rPr>
              <a:t>Figure S4.</a:t>
            </a:r>
            <a:endParaRPr kumimoji="1" lang="ko-KR" alt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978" y="1482810"/>
            <a:ext cx="2037657" cy="242241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6660" y="1482810"/>
            <a:ext cx="2037657" cy="2422417"/>
          </a:xfrm>
          <a:prstGeom prst="rect">
            <a:avLst/>
          </a:prstGeom>
        </p:spPr>
      </p:pic>
      <p:sp>
        <p:nvSpPr>
          <p:cNvPr id="7" name="TextBox 32"/>
          <p:cNvSpPr txBox="1"/>
          <p:nvPr/>
        </p:nvSpPr>
        <p:spPr>
          <a:xfrm>
            <a:off x="491397" y="1173224"/>
            <a:ext cx="41765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33"/>
          <p:cNvSpPr txBox="1"/>
          <p:nvPr/>
        </p:nvSpPr>
        <p:spPr>
          <a:xfrm>
            <a:off x="3496625" y="1173224"/>
            <a:ext cx="3718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텍스트 상자 3"/>
          <p:cNvSpPr txBox="1"/>
          <p:nvPr/>
        </p:nvSpPr>
        <p:spPr>
          <a:xfrm>
            <a:off x="102860" y="4600469"/>
            <a:ext cx="6656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ko-KR" sz="1200" b="1" dirty="0">
                <a:latin typeface="Times New Roman" charset="0"/>
                <a:ea typeface="Times New Roman" charset="0"/>
                <a:cs typeface="Times New Roman" charset="0"/>
              </a:rPr>
              <a:t>Figure </a:t>
            </a:r>
            <a:r>
              <a:rPr kumimoji="1" lang="en-US" altLang="ko-KR" sz="1200" b="1" dirty="0" smtClean="0">
                <a:latin typeface="Times New Roman" charset="0"/>
                <a:ea typeface="Times New Roman" charset="0"/>
                <a:cs typeface="Times New Roman" charset="0"/>
              </a:rPr>
              <a:t>S4. 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Reserpine as an internal standard. </a:t>
            </a:r>
            <a:r>
              <a:rPr kumimoji="1" lang="en-US" altLang="ko-KR" sz="12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kumimoji="1" lang="en-US" altLang="ko-KR" sz="1200" b="1" dirty="0" smtClean="0">
                <a:latin typeface="Times New Roman" charset="0"/>
                <a:ea typeface="Times New Roman" charset="0"/>
                <a:cs typeface="Times New Roman" charset="0"/>
              </a:rPr>
              <a:t>A, B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) Reserpine amounts were measured by LC/MS 16 h after LPS treatment in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microglia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kumimoji="1" lang="en-US" altLang="ko-KR" sz="1200" b="1" dirty="0" smtClean="0">
                <a:latin typeface="Times New Roman" charset="0"/>
                <a:ea typeface="Times New Roman" charset="0"/>
                <a:cs typeface="Times New Roman" charset="0"/>
              </a:rPr>
              <a:t>A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) and BMDM (</a:t>
            </a:r>
            <a:r>
              <a:rPr kumimoji="1" lang="en-US" altLang="ko-KR" sz="1200" b="1" dirty="0" smtClean="0">
                <a:latin typeface="Times New Roman" charset="0"/>
                <a:ea typeface="Times New Roman" charset="0"/>
                <a:cs typeface="Times New Roman" charset="0"/>
              </a:rPr>
              <a:t>B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) (</a:t>
            </a:r>
            <a:r>
              <a:rPr kumimoji="1" lang="en-US" altLang="ko-KR" sz="1200" i="1" dirty="0" smtClean="0">
                <a:latin typeface="Times New Roman" charset="0"/>
                <a:ea typeface="Times New Roman" charset="0"/>
                <a:cs typeface="Times New Roman" charset="0"/>
              </a:rPr>
              <a:t>n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 = 3). </a:t>
            </a:r>
            <a:r>
              <a:rPr lang="en-GB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All </a:t>
            </a:r>
            <a:r>
              <a:rPr lang="en-GB" altLang="ko-KR" sz="1200" dirty="0">
                <a:latin typeface="Times New Roman" charset="0"/>
                <a:ea typeface="Times New Roman" charset="0"/>
                <a:cs typeface="Times New Roman" charset="0"/>
              </a:rPr>
              <a:t>data </a:t>
            </a:r>
            <a:r>
              <a:rPr lang="en-GB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are mean </a:t>
            </a:r>
            <a:r>
              <a:rPr lang="en-GB" altLang="ko-KR" sz="1200" dirty="0" smtClean="0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 </a:t>
            </a:r>
            <a:r>
              <a:rPr lang="en-GB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SEM</a:t>
            </a:r>
            <a:r>
              <a:rPr lang="en-GB" altLang="ko-KR" sz="12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kumimoji="1" lang="ko-KR" alt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05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0" y="0"/>
            <a:ext cx="1372810" cy="4644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ko-KR" sz="2000" b="1" dirty="0" smtClean="0">
                <a:latin typeface="Arial" charset="0"/>
                <a:ea typeface="Arial" charset="0"/>
                <a:cs typeface="Arial" charset="0"/>
              </a:rPr>
              <a:t>Figure S5.</a:t>
            </a:r>
            <a:endParaRPr kumimoji="1" lang="ko-KR" alt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32"/>
          <p:cNvSpPr txBox="1"/>
          <p:nvPr/>
        </p:nvSpPr>
        <p:spPr>
          <a:xfrm>
            <a:off x="124192" y="592170"/>
            <a:ext cx="41765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3"/>
          <p:cNvSpPr txBox="1"/>
          <p:nvPr/>
        </p:nvSpPr>
        <p:spPr>
          <a:xfrm>
            <a:off x="3429000" y="592798"/>
            <a:ext cx="3718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33"/>
          <p:cNvSpPr txBox="1"/>
          <p:nvPr/>
        </p:nvSpPr>
        <p:spPr>
          <a:xfrm>
            <a:off x="1732202" y="2909806"/>
            <a:ext cx="3718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텍스트 상자 3"/>
          <p:cNvSpPr txBox="1"/>
          <p:nvPr/>
        </p:nvSpPr>
        <p:spPr>
          <a:xfrm>
            <a:off x="100857" y="5129137"/>
            <a:ext cx="66562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ko-KR" sz="1200" b="1" dirty="0">
                <a:latin typeface="Times New Roman" charset="0"/>
                <a:ea typeface="Times New Roman" charset="0"/>
                <a:cs typeface="Times New Roman" charset="0"/>
              </a:rPr>
              <a:t>Figure </a:t>
            </a:r>
            <a:r>
              <a:rPr kumimoji="1" lang="en-US" altLang="ko-KR" sz="1200" b="1" dirty="0" smtClean="0">
                <a:latin typeface="Times New Roman" charset="0"/>
                <a:ea typeface="Times New Roman" charset="0"/>
                <a:cs typeface="Times New Roman" charset="0"/>
              </a:rPr>
              <a:t>S5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. Pharmacological inhibition of MAPK1/3, MTOR, and 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PI3K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. (</a:t>
            </a:r>
            <a:r>
              <a:rPr kumimoji="1" lang="en-US" altLang="ko-KR" sz="1200" b="1" dirty="0" smtClean="0">
                <a:latin typeface="Times New Roman" charset="0"/>
                <a:ea typeface="Times New Roman" charset="0"/>
                <a:cs typeface="Times New Roman" charset="0"/>
              </a:rPr>
              <a:t>A) 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MAPK1/3 phosphorylation at T203/Y205 is inhibited by PD98059 (PD). </a:t>
            </a:r>
            <a:r>
              <a:rPr kumimoji="1" lang="en-US" altLang="ko-KR" sz="1200" b="1" dirty="0" smtClean="0">
                <a:latin typeface="Times New Roman" charset="0"/>
                <a:ea typeface="Times New Roman" charset="0"/>
                <a:cs typeface="Times New Roman" charset="0"/>
              </a:rPr>
              <a:t>(B)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 Treatment with rapamycin or Torin-1 resulted in </a:t>
            </a:r>
            <a:r>
              <a:rPr kumimoji="1" lang="en-US" altLang="ko-KR" sz="1200" dirty="0" err="1" smtClean="0">
                <a:latin typeface="Times New Roman" charset="0"/>
                <a:ea typeface="Times New Roman" charset="0"/>
                <a:cs typeface="Times New Roman" charset="0"/>
              </a:rPr>
              <a:t>dephosphorylation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 of </a:t>
            </a:r>
            <a:r>
              <a:rPr kumimoji="1" lang="en-US" altLang="ko-KR" sz="1200" dirty="0">
                <a:latin typeface="Times New Roman" charset="0"/>
                <a:ea typeface="Times New Roman" charset="0"/>
                <a:cs typeface="Times New Roman" charset="0"/>
              </a:rPr>
              <a:t>MTOR 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at S2448 and </a:t>
            </a:r>
            <a:r>
              <a:rPr kumimoji="1" lang="en-US" altLang="ko-KR" sz="1200" dirty="0">
                <a:latin typeface="Times New Roman" charset="0"/>
                <a:ea typeface="Times New Roman" charset="0"/>
                <a:cs typeface="Times New Roman" charset="0"/>
              </a:rPr>
              <a:t>RPS6KB1 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at T289. </a:t>
            </a:r>
            <a:r>
              <a:rPr kumimoji="1" lang="en-US" altLang="ko-KR" sz="1200" b="1" dirty="0" smtClean="0">
                <a:latin typeface="Times New Roman" charset="0"/>
                <a:ea typeface="Times New Roman" charset="0"/>
                <a:cs typeface="Times New Roman" charset="0"/>
              </a:rPr>
              <a:t>(C) </a:t>
            </a:r>
            <a:r>
              <a:rPr lang="en-US" altLang="ko-KR" sz="1200" dirty="0">
                <a:latin typeface="Times New Roman" panose="02020603050405020304" pitchFamily="18" charset="0"/>
              </a:rPr>
              <a:t>LY294002 (LY) </a:t>
            </a:r>
            <a:r>
              <a:rPr lang="en-US" altLang="ko-KR" sz="1200" dirty="0" smtClean="0">
                <a:latin typeface="Times New Roman" panose="02020603050405020304" pitchFamily="18" charset="0"/>
              </a:rPr>
              <a:t>or </a:t>
            </a:r>
            <a:r>
              <a:rPr lang="en-US" altLang="ko-KR" sz="1200" dirty="0" err="1" smtClean="0">
                <a:latin typeface="Times New Roman" panose="02020603050405020304" pitchFamily="18" charset="0"/>
              </a:rPr>
              <a:t>w</a:t>
            </a:r>
            <a:r>
              <a:rPr kumimoji="1" lang="en-US" altLang="ko-KR" sz="1200" dirty="0" err="1" smtClean="0">
                <a:latin typeface="Times New Roman" charset="0"/>
                <a:ea typeface="Times New Roman" charset="0"/>
                <a:cs typeface="Times New Roman" charset="0"/>
              </a:rPr>
              <a:t>ortmannin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 (Wort</a:t>
            </a:r>
            <a:r>
              <a:rPr kumimoji="1" lang="en-US" altLang="ko-KR" sz="1200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 blocked LPS-induced phosphorylation of AKT1 at </a:t>
            </a:r>
            <a:r>
              <a:rPr kumimoji="1" lang="en-US" altLang="ko-KR" sz="1200" dirty="0">
                <a:latin typeface="Times New Roman" charset="0"/>
                <a:ea typeface="Times New Roman" charset="0"/>
                <a:cs typeface="Times New Roman" charset="0"/>
              </a:rPr>
              <a:t>S473 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kumimoji="1" lang="en-US" altLang="ko-KR" sz="1200" dirty="0">
                <a:latin typeface="Times New Roman" charset="0"/>
                <a:ea typeface="Times New Roman" charset="0"/>
                <a:cs typeface="Times New Roman" charset="0"/>
              </a:rPr>
              <a:t>T308</a:t>
            </a:r>
            <a:r>
              <a:rPr kumimoji="1" lang="en-US" altLang="ko-KR" sz="1200" dirty="0" smtClean="0">
                <a:latin typeface="Times New Roman" charset="0"/>
                <a:ea typeface="Times New Roman" charset="0"/>
                <a:cs typeface="Times New Roman" charset="0"/>
              </a:rPr>
              <a:t>. Samples were harvested 12 h after LPS treatment. Inhibitors were administered 1 h prior to LPS treatment. </a:t>
            </a:r>
            <a:r>
              <a:rPr lang="en-GB" altLang="ko-KR" sz="1200" kern="0" dirty="0" smtClean="0">
                <a:latin typeface="Times New Roman" panose="02020603050405020304" pitchFamily="18" charset="0"/>
              </a:rPr>
              <a:t>All </a:t>
            </a:r>
            <a:r>
              <a:rPr lang="en-GB" altLang="ko-KR" sz="1200" kern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western </a:t>
            </a:r>
            <a:r>
              <a:rPr lang="en-GB" altLang="ko-KR" sz="12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blots shown are representative of </a:t>
            </a:r>
            <a:r>
              <a:rPr lang="en-GB" altLang="ko-KR" sz="1200" kern="0" dirty="0" smtClean="0">
                <a:latin typeface="Times New Roman" panose="02020603050405020304" pitchFamily="18" charset="0"/>
              </a:rPr>
              <a:t>3 </a:t>
            </a:r>
            <a:r>
              <a:rPr lang="en-GB" altLang="ko-KR" sz="12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experiments with similar results.</a:t>
            </a:r>
            <a:r>
              <a:rPr kumimoji="1" lang="en-US" altLang="ko-KR" sz="12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kumimoji="1" lang="ko-KR" alt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712" y="792225"/>
            <a:ext cx="3310415" cy="1804572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2879" y="3231725"/>
            <a:ext cx="2669814" cy="139668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30430"/>
            <a:ext cx="3554276" cy="1255885"/>
          </a:xfrm>
          <a:prstGeom prst="rect">
            <a:avLst/>
          </a:prstGeom>
        </p:spPr>
      </p:pic>
      <p:grpSp>
        <p:nvGrpSpPr>
          <p:cNvPr id="12" name="그룹 11"/>
          <p:cNvGrpSpPr/>
          <p:nvPr/>
        </p:nvGrpSpPr>
        <p:grpSpPr>
          <a:xfrm>
            <a:off x="0" y="1408357"/>
            <a:ext cx="2169184" cy="261610"/>
            <a:chOff x="920780" y="1065332"/>
            <a:chExt cx="2169184" cy="261610"/>
          </a:xfrm>
        </p:grpSpPr>
        <p:sp>
          <p:nvSpPr>
            <p:cNvPr id="13" name="직사각형 12"/>
            <p:cNvSpPr/>
            <p:nvPr/>
          </p:nvSpPr>
          <p:spPr>
            <a:xfrm>
              <a:off x="1036262" y="1134280"/>
              <a:ext cx="1950622" cy="171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1200"/>
            </a:p>
          </p:txBody>
        </p:sp>
        <p:sp>
          <p:nvSpPr>
            <p:cNvPr id="14" name="텍스트 상자 13"/>
            <p:cNvSpPr txBox="1"/>
            <p:nvPr/>
          </p:nvSpPr>
          <p:spPr>
            <a:xfrm>
              <a:off x="920780" y="1065332"/>
              <a:ext cx="21691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ko-KR" sz="1100" b="1" dirty="0" smtClean="0">
                  <a:latin typeface="Arial" charset="0"/>
                  <a:ea typeface="Arial" charset="0"/>
                  <a:cs typeface="Arial" charset="0"/>
                </a:rPr>
                <a:t>p-MAPK1/MAPK3 (T203/Y205</a:t>
              </a:r>
              <a:r>
                <a:rPr kumimoji="1" lang="en-US" altLang="ko-KR" sz="1100" b="1" dirty="0">
                  <a:latin typeface="Arial" charset="0"/>
                  <a:ea typeface="Arial" charset="0"/>
                  <a:cs typeface="Arial" charset="0"/>
                </a:rPr>
                <a:t>)</a:t>
              </a:r>
              <a:endParaRPr kumimoji="1" lang="ko-KR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96433" y="1659040"/>
            <a:ext cx="2044177" cy="261610"/>
            <a:chOff x="1036262" y="1107066"/>
            <a:chExt cx="2044177" cy="261610"/>
          </a:xfrm>
        </p:grpSpPr>
        <p:sp>
          <p:nvSpPr>
            <p:cNvPr id="16" name="직사각형 15"/>
            <p:cNvSpPr/>
            <p:nvPr/>
          </p:nvSpPr>
          <p:spPr>
            <a:xfrm>
              <a:off x="1036262" y="1134280"/>
              <a:ext cx="1950622" cy="171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1200"/>
            </a:p>
          </p:txBody>
        </p:sp>
        <p:sp>
          <p:nvSpPr>
            <p:cNvPr id="17" name="텍스트 상자 16"/>
            <p:cNvSpPr txBox="1"/>
            <p:nvPr/>
          </p:nvSpPr>
          <p:spPr>
            <a:xfrm>
              <a:off x="1733596" y="1107066"/>
              <a:ext cx="13468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ko-KR" sz="1100" b="1" dirty="0" smtClean="0">
                  <a:latin typeface="Arial" charset="0"/>
                  <a:ea typeface="Arial" charset="0"/>
                  <a:cs typeface="Arial" charset="0"/>
                </a:rPr>
                <a:t>p-MAPK1/MAPK3</a:t>
              </a:r>
              <a:endParaRPr kumimoji="1" lang="ko-KR" altLang="en-US" sz="1100" b="1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9" name="직사각형 18"/>
          <p:cNvSpPr/>
          <p:nvPr/>
        </p:nvSpPr>
        <p:spPr>
          <a:xfrm>
            <a:off x="1542684" y="3721269"/>
            <a:ext cx="1448705" cy="997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200"/>
          </a:p>
        </p:txBody>
      </p:sp>
      <p:sp>
        <p:nvSpPr>
          <p:cNvPr id="20" name="텍스트 상자 19"/>
          <p:cNvSpPr txBox="1"/>
          <p:nvPr/>
        </p:nvSpPr>
        <p:spPr>
          <a:xfrm>
            <a:off x="1915480" y="3661818"/>
            <a:ext cx="11453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ko-KR" sz="1100" b="1" dirty="0" smtClean="0">
                <a:latin typeface="Arial" charset="0"/>
                <a:ea typeface="Arial" charset="0"/>
                <a:cs typeface="Arial" charset="0"/>
              </a:rPr>
              <a:t>p-AKT1 (S473)</a:t>
            </a:r>
            <a:endParaRPr kumimoji="1" lang="ko-KR" alt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텍스트 상자 20"/>
          <p:cNvSpPr txBox="1"/>
          <p:nvPr/>
        </p:nvSpPr>
        <p:spPr>
          <a:xfrm>
            <a:off x="1915480" y="3895378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R" sz="1100" b="1" dirty="0" smtClean="0">
                <a:latin typeface="Arial" charset="0"/>
                <a:ea typeface="Arial" charset="0"/>
                <a:cs typeface="Arial" charset="0"/>
              </a:rPr>
              <a:t>p-AKT1 (T308)</a:t>
            </a:r>
            <a:endParaRPr kumimoji="1" lang="ko-KR" alt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텍스트 상자 21"/>
          <p:cNvSpPr txBox="1"/>
          <p:nvPr/>
        </p:nvSpPr>
        <p:spPr>
          <a:xfrm>
            <a:off x="2360788" y="4158246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R" sz="1100" b="1" dirty="0" smtClean="0">
                <a:latin typeface="Arial" charset="0"/>
                <a:ea typeface="Arial" charset="0"/>
                <a:cs typeface="Arial" charset="0"/>
              </a:rPr>
              <a:t>p-AKT1</a:t>
            </a:r>
            <a:endParaRPr kumimoji="1" lang="ko-KR" alt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텍스트 상자 22"/>
          <p:cNvSpPr txBox="1"/>
          <p:nvPr/>
        </p:nvSpPr>
        <p:spPr>
          <a:xfrm>
            <a:off x="2461450" y="4362525"/>
            <a:ext cx="579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R" sz="1100" b="1" dirty="0" smtClean="0">
                <a:latin typeface="Arial" charset="0"/>
                <a:ea typeface="Arial" charset="0"/>
                <a:cs typeface="Arial" charset="0"/>
              </a:rPr>
              <a:t>ACTB</a:t>
            </a:r>
            <a:endParaRPr kumimoji="1" lang="ko-KR" altLang="en-US" sz="11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176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65761" y="7498491"/>
            <a:ext cx="6726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156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2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S6.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Quantitative analysis of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nuclear location of FOXO3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primary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microglia and BMDM. (</a:t>
            </a:r>
            <a:r>
              <a:rPr lang="en-US" altLang="ko-KR" sz="12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Four confocal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images were taken from different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layers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2-μm intervals. (</a:t>
            </a:r>
            <a:r>
              <a:rPr lang="en-US" altLang="ko-KR" sz="12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Nuclear and cytosol green signal intensities were measured using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Zen software (Carl Zeiss).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314" y="625203"/>
            <a:ext cx="3460212" cy="1258631"/>
          </a:xfrm>
          <a:prstGeom prst="rect">
            <a:avLst/>
          </a:prstGeom>
        </p:spPr>
      </p:pic>
      <p:sp>
        <p:nvSpPr>
          <p:cNvPr id="18" name="제목 1"/>
          <p:cNvSpPr txBox="1">
            <a:spLocks/>
          </p:cNvSpPr>
          <p:nvPr/>
        </p:nvSpPr>
        <p:spPr>
          <a:xfrm>
            <a:off x="0" y="0"/>
            <a:ext cx="1372810" cy="4644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ko-KR" sz="2000" b="1" dirty="0" smtClean="0">
                <a:latin typeface="Arial" charset="0"/>
                <a:ea typeface="Arial" charset="0"/>
                <a:cs typeface="Arial" charset="0"/>
              </a:rPr>
              <a:t>Figure S6.</a:t>
            </a:r>
            <a:endParaRPr kumimoji="1" lang="ko-KR" alt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1154699" y="488356"/>
            <a:ext cx="41765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33"/>
          <p:cNvSpPr txBox="1"/>
          <p:nvPr/>
        </p:nvSpPr>
        <p:spPr>
          <a:xfrm>
            <a:off x="1177614" y="1683779"/>
            <a:ext cx="3718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349" y="2139091"/>
            <a:ext cx="4064000" cy="53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076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1523" y="2436212"/>
            <a:ext cx="67264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156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2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S7. </a:t>
            </a:r>
            <a:r>
              <a:rPr lang="en-US" altLang="ko-KR" sz="12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ATG7 knockdown in BV-2 cells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ATG7 was successfully knocked down (sh</a:t>
            </a:r>
            <a:r>
              <a:rPr lang="en-GB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Atg7</a:t>
            </a:r>
            <a:r>
              <a:rPr lang="en-GB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compared to control (</a:t>
            </a:r>
            <a:r>
              <a:rPr lang="en-GB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shCon</a:t>
            </a:r>
            <a:r>
              <a:rPr lang="en-GB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cells.</a:t>
            </a:r>
            <a:endParaRPr lang="ko-KR" altLang="ko-KR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0" y="0"/>
            <a:ext cx="1372810" cy="4644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ko-KR" sz="2000" b="1" dirty="0" smtClean="0">
                <a:latin typeface="Arial" charset="0"/>
                <a:ea typeface="Arial" charset="0"/>
                <a:cs typeface="Arial" charset="0"/>
              </a:rPr>
              <a:t>Figure S7.</a:t>
            </a:r>
            <a:endParaRPr kumimoji="1" lang="ko-KR" altLang="en-US" sz="20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140" y="536376"/>
            <a:ext cx="2127688" cy="1652159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3614168" y="1107834"/>
            <a:ext cx="750656" cy="2663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600"/>
          </a:p>
        </p:txBody>
      </p:sp>
      <p:sp>
        <p:nvSpPr>
          <p:cNvPr id="8" name="직사각형 7"/>
          <p:cNvSpPr/>
          <p:nvPr/>
        </p:nvSpPr>
        <p:spPr>
          <a:xfrm>
            <a:off x="3692182" y="841483"/>
            <a:ext cx="750656" cy="2663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600"/>
          </a:p>
        </p:txBody>
      </p:sp>
      <p:sp>
        <p:nvSpPr>
          <p:cNvPr id="9" name="텍스트 상자 8"/>
          <p:cNvSpPr txBox="1"/>
          <p:nvPr/>
        </p:nvSpPr>
        <p:spPr>
          <a:xfrm rot="18509738">
            <a:off x="3529426" y="857033"/>
            <a:ext cx="888594" cy="548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1400" b="1" dirty="0" smtClean="0">
                <a:latin typeface="Arial" charset="0"/>
                <a:ea typeface="Arial" charset="0"/>
                <a:cs typeface="Arial" charset="0"/>
              </a:rPr>
              <a:t>sh</a:t>
            </a:r>
            <a:r>
              <a:rPr kumimoji="1" lang="en-US" altLang="ko-KR" sz="1400" b="1" i="1" dirty="0" smtClean="0">
                <a:latin typeface="Arial" charset="0"/>
                <a:ea typeface="Arial" charset="0"/>
                <a:cs typeface="Arial" charset="0"/>
              </a:rPr>
              <a:t>Atg7</a:t>
            </a:r>
            <a:endParaRPr kumimoji="1" lang="ko-KR" altLang="en-US" sz="1400" b="1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978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123145"/>
              </p:ext>
            </p:extLst>
          </p:nvPr>
        </p:nvGraphicFramePr>
        <p:xfrm>
          <a:off x="167053" y="895351"/>
          <a:ext cx="6523892" cy="60579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03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2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3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36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Genes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Gene reference number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5’- Sense primer sequence -3’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5’- </a:t>
                      </a:r>
                      <a:r>
                        <a:rPr lang="it-IT" sz="1000" b="1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Antisense</a:t>
                      </a:r>
                      <a:r>
                        <a:rPr lang="it-IT" sz="10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it-IT" sz="1000" b="1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primer</a:t>
                      </a:r>
                      <a:r>
                        <a:rPr lang="it-IT" sz="10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it-IT" sz="1000" b="1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sequence</a:t>
                      </a:r>
                      <a:r>
                        <a:rPr lang="it-IT" sz="10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-3’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Map1lc3b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NM_026160.4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GATAATCAGACGGCGCTT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ACTTCGGAGATGGGAGTG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Actb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NM_007393.5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AGAGGGAAATCGTGCGTGAC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CAATAGTGATGACCTGGCCGT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Atg3</a:t>
                      </a:r>
                      <a:endParaRPr lang="en-US" sz="9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NM_026402.3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ACACGGTGAAGGGAAAGGC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TGGTGGACTAAGTGATCTCCAG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Atg4a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XM_017318603.1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GCTGGTATGGATTCTGGGGAA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TGGGTTGTTCTTTTTGTCTCTCC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Atg4b</a:t>
                      </a:r>
                      <a:endParaRPr lang="en-US" sz="9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s-I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XM_006529793.2</a:t>
                      </a:r>
                      <a:endParaRPr lang="is-I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CGGCACTTAGGTCGAGATTGG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ACTCCCATTTGCGCTATCTGA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Atg4c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s-I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XM_006503073.3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GATGAAAGCAAGATGTTGCCTG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TCTTCCCTGTAGGTCAGCCAT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Atg4d</a:t>
                      </a:r>
                      <a:endParaRPr lang="en-US" sz="9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XM_017313301.1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AGGGGACAAACCCGTATCC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CCATACTTGACGTTGTTCCAGG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Atg5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XM_017313783.1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TGTGCTTCGAGATGTGTGGTT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ACCAACGTCAAATAGCTGACTC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Becn1</a:t>
                      </a:r>
                      <a:endParaRPr lang="en-US" sz="9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NM_019584.3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ATGGAGGGGTCTAAGGCGTC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TGGGCTGTGGTAAGTAATGGA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Atg7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s-I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XM_006506710.3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TCTGGGAAGCCATAAAGTCAGG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GCGAAGGTCAGGAGCAGAA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Atg9a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s-I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XM_011238690.2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CCGAGGGGAGCAAATCACC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TAGTCCACACAGCTAACCAGG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900" i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Atg10</a:t>
                      </a:r>
                      <a:endParaRPr lang="de-DE" sz="9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s-I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XM_011244552.2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TTCTGAAGTGACGAGACCTGC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AGCCTCGGCTTATAGCACTCA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900" i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Atg12</a:t>
                      </a:r>
                      <a:endParaRPr lang="de-DE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s-I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NM_026217.3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TGAATCAGTCCTTTGCCCCT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CATGCCTGGGATTTGCAGT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is-IS" sz="900" i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Atg13</a:t>
                      </a:r>
                      <a:endParaRPr lang="is-IS" sz="9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XM_017319122.1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CCAGGCTCGACTTGGAGAAAA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AGATTTCCACACACATAGATCGC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900" i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Atg14</a:t>
                      </a:r>
                      <a:endParaRPr lang="de-DE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XM_021181632.1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GAGGGCCTTTACGTGGCTG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AATAGACGAAATCACCGCTCTG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900" i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Atg16l1</a:t>
                      </a:r>
                      <a:endParaRPr lang="de-DE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XM_021155819.1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GCCCAGTTGAGGATCAAACAC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CTGCTGCATTTGGTTGTTCAG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Il1b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XM_021156585.1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AGGCCACAGGTATTTTGT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GCCCATCCTCTGTGACTC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Tnf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NM_013693.3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CATCTTCTCAAAATTCGAGTGACAA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TGGGAGTAGACAAGGTACAACCC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i="1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Tspo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XM_021183504.1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CATGGGGTATGGCTCCTA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AGACCCAAGGGAACCATA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167053" y="526019"/>
            <a:ext cx="28533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156"/>
              </a:spcAft>
            </a:pPr>
            <a:r>
              <a:rPr lang="en-US" altLang="ko-KR" sz="1200" b="1" kern="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S1. </a:t>
            </a:r>
            <a:r>
              <a:rPr lang="en-US" altLang="ko-KR" sz="1200" kern="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PCR primer list</a:t>
            </a:r>
            <a:endParaRPr lang="ko-KR" altLang="ko-KR" sz="1200" kern="100" dirty="0">
              <a:solidFill>
                <a:prstClr val="black"/>
              </a:solidFill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608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586</TotalTime>
  <Words>666</Words>
  <Application>Microsoft Office PowerPoint</Application>
  <PresentationFormat>A4 용지(210x297mm)</PresentationFormat>
  <Paragraphs>115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맑은 고딕</vt:lpstr>
      <vt:lpstr>Arial</vt:lpstr>
      <vt:lpstr>Calibri</vt:lpstr>
      <vt:lpstr>Calibri Light</vt:lpstr>
      <vt:lpstr>Symbol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Nam Hyeri</dc:creator>
  <cp:lastModifiedBy>NamHyeri</cp:lastModifiedBy>
  <cp:revision>56</cp:revision>
  <cp:lastPrinted>2018-05-17T01:59:39Z</cp:lastPrinted>
  <dcterms:created xsi:type="dcterms:W3CDTF">2017-11-12T08:23:58Z</dcterms:created>
  <dcterms:modified xsi:type="dcterms:W3CDTF">2018-10-17T08:15:37Z</dcterms:modified>
</cp:coreProperties>
</file>