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814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125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egtyarevanp\Desktop\ssMutpaperNIEHS\Files%20for%20paper%20with%20the%20most%20complete%20data_oct%202017\Nov2017_wt%20density%20and%20distribution%20most%20complete%204%20se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egtyarevanp\Desktop\ssMutpaperNIEHS\Files%20for%20paper%20with%20the%20most%20complete%20data_oct%202017\Copy_Updated%20062817%20Catalog%20of%20perox%20mut%20in%20triple%20reporter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egtyarevanp\Desktop\ssMutpaperNIEHS\Files%20for%20paper%20with%20the%20most%20complete%20data_oct%202017\Copy_Updated%20062817%20Catalog%20of%20perox%20mut%20in%20triple%20reporter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423518834642837"/>
          <c:y val="0.14428184165077859"/>
          <c:w val="0.75917224987301968"/>
          <c:h val="0.7457872759065176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'Old Proportion of clust mut '!$B$125</c:f>
              <c:strCache>
                <c:ptCount val="1"/>
                <c:pt idx="0">
                  <c:v>2 mutations</c:v>
                </c:pt>
              </c:strCache>
            </c:strRef>
          </c:tx>
          <c:spPr>
            <a:solidFill>
              <a:schemeClr val="accent5">
                <a:lumMod val="20000"/>
                <a:lumOff val="80000"/>
              </a:schemeClr>
            </a:solidFill>
            <a:ln w="57150"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  <a:scene3d>
              <a:camera prst="orthographicFront"/>
              <a:lightRig rig="threePt" dir="t"/>
            </a:scene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'Old Proportion of clust mut '!$C$124:$F$124</c:f>
              <c:strCache>
                <c:ptCount val="4"/>
                <c:pt idx="0">
                  <c:v>wt</c:v>
                </c:pt>
                <c:pt idx="1">
                  <c:v>ogg1</c:v>
                </c:pt>
                <c:pt idx="2">
                  <c:v>rtt109</c:v>
                </c:pt>
                <c:pt idx="3">
                  <c:v>gcn5</c:v>
                </c:pt>
              </c:strCache>
            </c:strRef>
          </c:cat>
          <c:val>
            <c:numRef>
              <c:f>'Old Proportion of clust mut '!$C$125:$F$125</c:f>
              <c:numCache>
                <c:formatCode>0%</c:formatCode>
                <c:ptCount val="4"/>
                <c:pt idx="0">
                  <c:v>0.54</c:v>
                </c:pt>
                <c:pt idx="1">
                  <c:v>0.48780487804878048</c:v>
                </c:pt>
                <c:pt idx="2">
                  <c:v>0.36170212765957449</c:v>
                </c:pt>
                <c:pt idx="3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44B-4E9F-8890-03CC5C2381CC}"/>
            </c:ext>
          </c:extLst>
        </c:ser>
        <c:ser>
          <c:idx val="1"/>
          <c:order val="1"/>
          <c:tx>
            <c:strRef>
              <c:f>'Old Proportion of clust mut '!$B$126</c:f>
              <c:strCache>
                <c:ptCount val="1"/>
                <c:pt idx="0">
                  <c:v>3 mutations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  <a:scene3d>
              <a:camera prst="orthographicFront"/>
              <a:lightRig rig="threePt" dir="t"/>
            </a:scene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'Old Proportion of clust mut '!$C$124:$F$124</c:f>
              <c:strCache>
                <c:ptCount val="4"/>
                <c:pt idx="0">
                  <c:v>wt</c:v>
                </c:pt>
                <c:pt idx="1">
                  <c:v>ogg1</c:v>
                </c:pt>
                <c:pt idx="2">
                  <c:v>rtt109</c:v>
                </c:pt>
                <c:pt idx="3">
                  <c:v>gcn5</c:v>
                </c:pt>
              </c:strCache>
            </c:strRef>
          </c:cat>
          <c:val>
            <c:numRef>
              <c:f>'Old Proportion of clust mut '!$C$126:$F$126</c:f>
              <c:numCache>
                <c:formatCode>0%</c:formatCode>
                <c:ptCount val="4"/>
                <c:pt idx="0">
                  <c:v>0.3</c:v>
                </c:pt>
                <c:pt idx="1">
                  <c:v>0.36585365853658536</c:v>
                </c:pt>
                <c:pt idx="2">
                  <c:v>0.38297872340425532</c:v>
                </c:pt>
                <c:pt idx="3">
                  <c:v>0.38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44B-4E9F-8890-03CC5C2381CC}"/>
            </c:ext>
          </c:extLst>
        </c:ser>
        <c:ser>
          <c:idx val="2"/>
          <c:order val="2"/>
          <c:tx>
            <c:strRef>
              <c:f>'Old Proportion of clust mut '!$B$127</c:f>
              <c:strCache>
                <c:ptCount val="1"/>
                <c:pt idx="0">
                  <c:v>4 mutations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'Old Proportion of clust mut '!$C$124:$F$124</c:f>
              <c:strCache>
                <c:ptCount val="4"/>
                <c:pt idx="0">
                  <c:v>wt</c:v>
                </c:pt>
                <c:pt idx="1">
                  <c:v>ogg1</c:v>
                </c:pt>
                <c:pt idx="2">
                  <c:v>rtt109</c:v>
                </c:pt>
                <c:pt idx="3">
                  <c:v>gcn5</c:v>
                </c:pt>
              </c:strCache>
            </c:strRef>
          </c:cat>
          <c:val>
            <c:numRef>
              <c:f>'Old Proportion of clust mut '!$C$127:$F$127</c:f>
              <c:numCache>
                <c:formatCode>0%</c:formatCode>
                <c:ptCount val="4"/>
                <c:pt idx="0">
                  <c:v>0.14000000000000001</c:v>
                </c:pt>
                <c:pt idx="1">
                  <c:v>9.7560975609756101E-2</c:v>
                </c:pt>
                <c:pt idx="2">
                  <c:v>0.19148936170212766</c:v>
                </c:pt>
                <c:pt idx="3">
                  <c:v>0.12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44B-4E9F-8890-03CC5C2381CC}"/>
            </c:ext>
          </c:extLst>
        </c:ser>
        <c:ser>
          <c:idx val="3"/>
          <c:order val="3"/>
          <c:tx>
            <c:strRef>
              <c:f>'Old Proportion of clust mut '!$B$128</c:f>
              <c:strCache>
                <c:ptCount val="1"/>
                <c:pt idx="0">
                  <c:v>5 mutations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'Old Proportion of clust mut '!$C$124:$F$124</c:f>
              <c:strCache>
                <c:ptCount val="4"/>
                <c:pt idx="0">
                  <c:v>wt</c:v>
                </c:pt>
                <c:pt idx="1">
                  <c:v>ogg1</c:v>
                </c:pt>
                <c:pt idx="2">
                  <c:v>rtt109</c:v>
                </c:pt>
                <c:pt idx="3">
                  <c:v>gcn5</c:v>
                </c:pt>
              </c:strCache>
            </c:strRef>
          </c:cat>
          <c:val>
            <c:numRef>
              <c:f>'Old Proportion of clust mut '!$C$128:$F$128</c:f>
              <c:numCache>
                <c:formatCode>0%</c:formatCode>
                <c:ptCount val="4"/>
                <c:pt idx="0">
                  <c:v>0.02</c:v>
                </c:pt>
                <c:pt idx="1">
                  <c:v>4.878048780487805E-2</c:v>
                </c:pt>
                <c:pt idx="2">
                  <c:v>4.2553191489361701E-2</c:v>
                </c:pt>
                <c:pt idx="3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44B-4E9F-8890-03CC5C2381CC}"/>
            </c:ext>
          </c:extLst>
        </c:ser>
        <c:ser>
          <c:idx val="4"/>
          <c:order val="4"/>
          <c:tx>
            <c:strRef>
              <c:f>'Old Proportion of clust mut '!$B$129</c:f>
              <c:strCache>
                <c:ptCount val="1"/>
                <c:pt idx="0">
                  <c:v>7mutations 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6350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'Old Proportion of clust mut '!$C$124:$F$124</c:f>
              <c:strCache>
                <c:ptCount val="4"/>
                <c:pt idx="0">
                  <c:v>wt</c:v>
                </c:pt>
                <c:pt idx="1">
                  <c:v>ogg1</c:v>
                </c:pt>
                <c:pt idx="2">
                  <c:v>rtt109</c:v>
                </c:pt>
                <c:pt idx="3">
                  <c:v>gcn5</c:v>
                </c:pt>
              </c:strCache>
            </c:strRef>
          </c:cat>
          <c:val>
            <c:numRef>
              <c:f>'Old Proportion of clust mut '!$C$129:$F$129</c:f>
              <c:numCache>
                <c:formatCode>General</c:formatCode>
                <c:ptCount val="4"/>
                <c:pt idx="2" formatCode="0%">
                  <c:v>2.1276595744680851E-2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44B-4E9F-8890-03CC5C2381C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137286784"/>
        <c:axId val="137288320"/>
      </c:barChart>
      <c:catAx>
        <c:axId val="1372867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1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7288320"/>
        <c:crosses val="autoZero"/>
        <c:auto val="1"/>
        <c:lblAlgn val="ctr"/>
        <c:lblOffset val="100"/>
        <c:noMultiLvlLbl val="0"/>
      </c:catAx>
      <c:valAx>
        <c:axId val="137288320"/>
        <c:scaling>
          <c:orientation val="minMax"/>
          <c:max val="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 i="0" u="none" strike="noStrike" baseline="0" dirty="0"/>
                  <a:t>Fraction of mutants with specific numbers</a:t>
                </a:r>
              </a:p>
              <a:p>
                <a:pPr>
                  <a:defRPr sz="1400" b="0"/>
                </a:pPr>
                <a:r>
                  <a:rPr lang="en-US" sz="1400" b="1" i="0" u="none" strike="noStrike" baseline="0" dirty="0"/>
                  <a:t>of mutations</a:t>
                </a:r>
                <a:endParaRPr lang="en-US" sz="1400" b="1" dirty="0"/>
              </a:p>
            </c:rich>
          </c:tx>
          <c:layout>
            <c:manualLayout>
              <c:xMode val="edge"/>
              <c:yMode val="edge"/>
              <c:x val="9.6503513353599454E-2"/>
              <c:y val="0.2056221124461493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7286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239776393659155"/>
          <c:y val="0.95327655848271875"/>
          <c:w val="0.8281736444411012"/>
          <c:h val="4.672344151728113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>
      <a:innerShdw blurRad="63500" dist="50800" dir="16200000">
        <a:prstClr val="black">
          <a:alpha val="50000"/>
        </a:prstClr>
      </a:innerShdw>
    </a:effectLst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275221060266185"/>
          <c:y val="9.4519883917975944E-2"/>
          <c:w val="0.70040861107921737"/>
          <c:h val="0.6921773725652713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'Attempts at histograms +bisulf'!$AL$172</c:f>
              <c:strCache>
                <c:ptCount val="1"/>
                <c:pt idx="0">
                  <c:v>wt +ogg1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c:spPr>
          <c:invertIfNegative val="0"/>
          <c:cat>
            <c:strRef>
              <c:f>'Attempts at histograms +bisulf'!$AK$173:$AK$176</c:f>
              <c:strCache>
                <c:ptCount val="4"/>
                <c:pt idx="0">
                  <c:v>1 to 400</c:v>
                </c:pt>
                <c:pt idx="1">
                  <c:v>401 to 800</c:v>
                </c:pt>
                <c:pt idx="2">
                  <c:v>801 to 1200</c:v>
                </c:pt>
                <c:pt idx="3">
                  <c:v>1201 to 1600</c:v>
                </c:pt>
              </c:strCache>
            </c:strRef>
          </c:cat>
          <c:val>
            <c:numRef>
              <c:f>'Attempts at histograms +bisulf'!$AL$173:$AL$176</c:f>
              <c:numCache>
                <c:formatCode>0%</c:formatCode>
                <c:ptCount val="4"/>
                <c:pt idx="0">
                  <c:v>0.37037037037037035</c:v>
                </c:pt>
                <c:pt idx="1">
                  <c:v>0.40740740740740738</c:v>
                </c:pt>
                <c:pt idx="2">
                  <c:v>0.22222222222222221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065-4FED-822D-7C9D3B55E880}"/>
            </c:ext>
          </c:extLst>
        </c:ser>
        <c:ser>
          <c:idx val="1"/>
          <c:order val="1"/>
          <c:tx>
            <c:strRef>
              <c:f>'Attempts at histograms +bisulf'!$AM$172</c:f>
              <c:strCache>
                <c:ptCount val="1"/>
                <c:pt idx="0">
                  <c:v>rtt109 +gcn5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c:spPr>
          <c:invertIfNegative val="0"/>
          <c:cat>
            <c:strRef>
              <c:f>'Attempts at histograms +bisulf'!$AK$173:$AK$176</c:f>
              <c:strCache>
                <c:ptCount val="4"/>
                <c:pt idx="0">
                  <c:v>1 to 400</c:v>
                </c:pt>
                <c:pt idx="1">
                  <c:v>401 to 800</c:v>
                </c:pt>
                <c:pt idx="2">
                  <c:v>801 to 1200</c:v>
                </c:pt>
                <c:pt idx="3">
                  <c:v>1201 to 1600</c:v>
                </c:pt>
              </c:strCache>
            </c:strRef>
          </c:cat>
          <c:val>
            <c:numRef>
              <c:f>'Attempts at histograms +bisulf'!$AM$173:$AM$176</c:f>
              <c:numCache>
                <c:formatCode>0%</c:formatCode>
                <c:ptCount val="4"/>
                <c:pt idx="0">
                  <c:v>0.55999999999999994</c:v>
                </c:pt>
                <c:pt idx="1">
                  <c:v>0.14000000000000001</c:v>
                </c:pt>
                <c:pt idx="2">
                  <c:v>0.24</c:v>
                </c:pt>
                <c:pt idx="3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065-4FED-822D-7C9D3B55E8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42"/>
        <c:axId val="544776280"/>
        <c:axId val="544774640"/>
      </c:barChart>
      <c:catAx>
        <c:axId val="5447762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aseline="0" dirty="0">
                    <a:solidFill>
                      <a:schemeClr val="tx1"/>
                    </a:solidFill>
                  </a:rPr>
                  <a:t>Distance between adjacent mutations, </a:t>
                </a:r>
                <a:r>
                  <a:rPr lang="en-US" sz="1600" baseline="0" dirty="0" err="1">
                    <a:solidFill>
                      <a:schemeClr val="tx1"/>
                    </a:solidFill>
                  </a:rPr>
                  <a:t>bp</a:t>
                </a:r>
                <a:endParaRPr lang="en-US" sz="1600" baseline="0" dirty="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0.24463454226505196"/>
              <c:y val="0.85188748618456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4774640"/>
        <c:crosses val="autoZero"/>
        <c:auto val="1"/>
        <c:lblAlgn val="ctr"/>
        <c:lblOffset val="100"/>
        <c:noMultiLvlLbl val="0"/>
      </c:catAx>
      <c:valAx>
        <c:axId val="544774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 baseline="0" dirty="0">
                    <a:solidFill>
                      <a:schemeClr val="tx1"/>
                    </a:solidFill>
                  </a:rPr>
                  <a:t>Percent of total mutations</a:t>
                </a:r>
              </a:p>
            </c:rich>
          </c:tx>
          <c:layout>
            <c:manualLayout>
              <c:xMode val="edge"/>
              <c:yMode val="edge"/>
              <c:x val="9.5472452363772622E-2"/>
              <c:y val="0.1735190875540657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4776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0" i="1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400" b="0" i="1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37315218245620152"/>
          <c:y val="2.7103108244730532E-2"/>
          <c:w val="0.39428344977368374"/>
          <c:h val="5.921094073767094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5181019368626357E-2"/>
          <c:y val="0.17060278975997067"/>
          <c:w val="0.88121494299378589"/>
          <c:h val="0.55004936937608284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rnd">
                <a:solidFill>
                  <a:schemeClr val="accent1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xVal>
            <c:numRef>
              <c:f>'Attempts at histograms +bisulf'!$E$597:$E$673</c:f>
              <c:numCache>
                <c:formatCode>General</c:formatCode>
                <c:ptCount val="77"/>
                <c:pt idx="0">
                  <c:v>35</c:v>
                </c:pt>
                <c:pt idx="1">
                  <c:v>38</c:v>
                </c:pt>
                <c:pt idx="2">
                  <c:v>61</c:v>
                </c:pt>
                <c:pt idx="3">
                  <c:v>68</c:v>
                </c:pt>
                <c:pt idx="4">
                  <c:v>70</c:v>
                </c:pt>
                <c:pt idx="5">
                  <c:v>79</c:v>
                </c:pt>
                <c:pt idx="6">
                  <c:v>81</c:v>
                </c:pt>
                <c:pt idx="7">
                  <c:v>85</c:v>
                </c:pt>
                <c:pt idx="8">
                  <c:v>94</c:v>
                </c:pt>
                <c:pt idx="9">
                  <c:v>104</c:v>
                </c:pt>
                <c:pt idx="10">
                  <c:v>109</c:v>
                </c:pt>
                <c:pt idx="11">
                  <c:v>109</c:v>
                </c:pt>
                <c:pt idx="12">
                  <c:v>114</c:v>
                </c:pt>
                <c:pt idx="13">
                  <c:v>119</c:v>
                </c:pt>
                <c:pt idx="14">
                  <c:v>122</c:v>
                </c:pt>
                <c:pt idx="15">
                  <c:v>122</c:v>
                </c:pt>
                <c:pt idx="16">
                  <c:v>124</c:v>
                </c:pt>
                <c:pt idx="17">
                  <c:v>142</c:v>
                </c:pt>
                <c:pt idx="18">
                  <c:v>143</c:v>
                </c:pt>
                <c:pt idx="19">
                  <c:v>144</c:v>
                </c:pt>
                <c:pt idx="20">
                  <c:v>159</c:v>
                </c:pt>
                <c:pt idx="21">
                  <c:v>159</c:v>
                </c:pt>
                <c:pt idx="22">
                  <c:v>186</c:v>
                </c:pt>
                <c:pt idx="23">
                  <c:v>188</c:v>
                </c:pt>
                <c:pt idx="24">
                  <c:v>193</c:v>
                </c:pt>
                <c:pt idx="25">
                  <c:v>223</c:v>
                </c:pt>
                <c:pt idx="26">
                  <c:v>225</c:v>
                </c:pt>
                <c:pt idx="27">
                  <c:v>227</c:v>
                </c:pt>
                <c:pt idx="28">
                  <c:v>244</c:v>
                </c:pt>
                <c:pt idx="29">
                  <c:v>264</c:v>
                </c:pt>
                <c:pt idx="30">
                  <c:v>272</c:v>
                </c:pt>
                <c:pt idx="31">
                  <c:v>280</c:v>
                </c:pt>
                <c:pt idx="32">
                  <c:v>285</c:v>
                </c:pt>
                <c:pt idx="33">
                  <c:v>343</c:v>
                </c:pt>
                <c:pt idx="34">
                  <c:v>370</c:v>
                </c:pt>
                <c:pt idx="35">
                  <c:v>386</c:v>
                </c:pt>
                <c:pt idx="36">
                  <c:v>393</c:v>
                </c:pt>
                <c:pt idx="37">
                  <c:v>397</c:v>
                </c:pt>
                <c:pt idx="38">
                  <c:v>409</c:v>
                </c:pt>
                <c:pt idx="39">
                  <c:v>411</c:v>
                </c:pt>
                <c:pt idx="40">
                  <c:v>416</c:v>
                </c:pt>
                <c:pt idx="41">
                  <c:v>427</c:v>
                </c:pt>
                <c:pt idx="42">
                  <c:v>435</c:v>
                </c:pt>
                <c:pt idx="43">
                  <c:v>459</c:v>
                </c:pt>
                <c:pt idx="44">
                  <c:v>471</c:v>
                </c:pt>
                <c:pt idx="45">
                  <c:v>474</c:v>
                </c:pt>
                <c:pt idx="46">
                  <c:v>580</c:v>
                </c:pt>
                <c:pt idx="47">
                  <c:v>580</c:v>
                </c:pt>
                <c:pt idx="48">
                  <c:v>596</c:v>
                </c:pt>
                <c:pt idx="49">
                  <c:v>657</c:v>
                </c:pt>
                <c:pt idx="50">
                  <c:v>709</c:v>
                </c:pt>
                <c:pt idx="51">
                  <c:v>731</c:v>
                </c:pt>
                <c:pt idx="52">
                  <c:v>735</c:v>
                </c:pt>
                <c:pt idx="53">
                  <c:v>736</c:v>
                </c:pt>
                <c:pt idx="54">
                  <c:v>753</c:v>
                </c:pt>
                <c:pt idx="55">
                  <c:v>787</c:v>
                </c:pt>
                <c:pt idx="56">
                  <c:v>815</c:v>
                </c:pt>
                <c:pt idx="57">
                  <c:v>883</c:v>
                </c:pt>
                <c:pt idx="58">
                  <c:v>898</c:v>
                </c:pt>
                <c:pt idx="59">
                  <c:v>912</c:v>
                </c:pt>
                <c:pt idx="60">
                  <c:v>958</c:v>
                </c:pt>
                <c:pt idx="61">
                  <c:v>979</c:v>
                </c:pt>
                <c:pt idx="62">
                  <c:v>981</c:v>
                </c:pt>
                <c:pt idx="63">
                  <c:v>1039</c:v>
                </c:pt>
                <c:pt idx="64">
                  <c:v>1040</c:v>
                </c:pt>
                <c:pt idx="65">
                  <c:v>1075</c:v>
                </c:pt>
                <c:pt idx="66">
                  <c:v>1096</c:v>
                </c:pt>
                <c:pt idx="67">
                  <c:v>1142</c:v>
                </c:pt>
                <c:pt idx="68">
                  <c:v>1161</c:v>
                </c:pt>
                <c:pt idx="69">
                  <c:v>1162</c:v>
                </c:pt>
                <c:pt idx="70">
                  <c:v>1195</c:v>
                </c:pt>
                <c:pt idx="71">
                  <c:v>1246</c:v>
                </c:pt>
                <c:pt idx="72">
                  <c:v>1263</c:v>
                </c:pt>
                <c:pt idx="73">
                  <c:v>1273</c:v>
                </c:pt>
                <c:pt idx="74">
                  <c:v>1372</c:v>
                </c:pt>
                <c:pt idx="75">
                  <c:v>1382</c:v>
                </c:pt>
                <c:pt idx="76">
                  <c:v>1408</c:v>
                </c:pt>
              </c:numCache>
            </c:numRef>
          </c:xVal>
          <c:yVal>
            <c:numRef>
              <c:f>'Attempts at histograms +bisulf'!$F$597:$F$673</c:f>
              <c:numCache>
                <c:formatCode>General</c:formatCode>
                <c:ptCount val="77"/>
                <c:pt idx="0">
                  <c:v>2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3</c:v>
                </c:pt>
                <c:pt idx="5">
                  <c:v>4</c:v>
                </c:pt>
                <c:pt idx="6">
                  <c:v>4</c:v>
                </c:pt>
                <c:pt idx="7">
                  <c:v>3</c:v>
                </c:pt>
                <c:pt idx="8">
                  <c:v>4</c:v>
                </c:pt>
                <c:pt idx="9">
                  <c:v>2</c:v>
                </c:pt>
                <c:pt idx="10">
                  <c:v>1</c:v>
                </c:pt>
                <c:pt idx="11">
                  <c:v>4</c:v>
                </c:pt>
                <c:pt idx="12">
                  <c:v>4</c:v>
                </c:pt>
                <c:pt idx="13">
                  <c:v>3</c:v>
                </c:pt>
                <c:pt idx="14">
                  <c:v>4</c:v>
                </c:pt>
                <c:pt idx="15">
                  <c:v>4</c:v>
                </c:pt>
                <c:pt idx="16">
                  <c:v>4</c:v>
                </c:pt>
                <c:pt idx="17">
                  <c:v>3</c:v>
                </c:pt>
                <c:pt idx="18">
                  <c:v>4</c:v>
                </c:pt>
                <c:pt idx="19">
                  <c:v>2</c:v>
                </c:pt>
                <c:pt idx="20">
                  <c:v>1</c:v>
                </c:pt>
                <c:pt idx="21">
                  <c:v>4</c:v>
                </c:pt>
                <c:pt idx="22">
                  <c:v>3</c:v>
                </c:pt>
                <c:pt idx="23">
                  <c:v>2</c:v>
                </c:pt>
                <c:pt idx="24">
                  <c:v>1</c:v>
                </c:pt>
                <c:pt idx="25">
                  <c:v>3</c:v>
                </c:pt>
                <c:pt idx="26">
                  <c:v>3</c:v>
                </c:pt>
                <c:pt idx="27">
                  <c:v>4</c:v>
                </c:pt>
                <c:pt idx="28">
                  <c:v>4</c:v>
                </c:pt>
                <c:pt idx="29">
                  <c:v>4</c:v>
                </c:pt>
                <c:pt idx="30">
                  <c:v>4</c:v>
                </c:pt>
                <c:pt idx="31">
                  <c:v>3</c:v>
                </c:pt>
                <c:pt idx="32">
                  <c:v>4</c:v>
                </c:pt>
                <c:pt idx="33">
                  <c:v>4</c:v>
                </c:pt>
                <c:pt idx="34">
                  <c:v>4</c:v>
                </c:pt>
                <c:pt idx="35">
                  <c:v>4</c:v>
                </c:pt>
                <c:pt idx="36">
                  <c:v>3</c:v>
                </c:pt>
                <c:pt idx="37">
                  <c:v>2</c:v>
                </c:pt>
                <c:pt idx="38">
                  <c:v>3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4</c:v>
                </c:pt>
                <c:pt idx="44">
                  <c:v>4</c:v>
                </c:pt>
                <c:pt idx="45">
                  <c:v>2</c:v>
                </c:pt>
                <c:pt idx="46">
                  <c:v>2</c:v>
                </c:pt>
                <c:pt idx="47">
                  <c:v>2</c:v>
                </c:pt>
                <c:pt idx="48">
                  <c:v>3</c:v>
                </c:pt>
                <c:pt idx="49">
                  <c:v>3</c:v>
                </c:pt>
                <c:pt idx="50">
                  <c:v>2</c:v>
                </c:pt>
                <c:pt idx="51">
                  <c:v>3</c:v>
                </c:pt>
                <c:pt idx="52">
                  <c:v>1</c:v>
                </c:pt>
                <c:pt idx="53">
                  <c:v>1</c:v>
                </c:pt>
                <c:pt idx="54">
                  <c:v>2</c:v>
                </c:pt>
                <c:pt idx="55">
                  <c:v>4</c:v>
                </c:pt>
                <c:pt idx="56">
                  <c:v>4</c:v>
                </c:pt>
                <c:pt idx="57">
                  <c:v>1</c:v>
                </c:pt>
                <c:pt idx="58">
                  <c:v>2</c:v>
                </c:pt>
                <c:pt idx="59">
                  <c:v>4</c:v>
                </c:pt>
                <c:pt idx="60">
                  <c:v>3</c:v>
                </c:pt>
                <c:pt idx="61">
                  <c:v>4</c:v>
                </c:pt>
                <c:pt idx="62">
                  <c:v>2</c:v>
                </c:pt>
                <c:pt idx="63">
                  <c:v>4</c:v>
                </c:pt>
                <c:pt idx="64">
                  <c:v>3</c:v>
                </c:pt>
                <c:pt idx="65">
                  <c:v>4</c:v>
                </c:pt>
                <c:pt idx="66">
                  <c:v>3</c:v>
                </c:pt>
                <c:pt idx="67">
                  <c:v>3</c:v>
                </c:pt>
                <c:pt idx="68">
                  <c:v>4</c:v>
                </c:pt>
                <c:pt idx="69">
                  <c:v>4</c:v>
                </c:pt>
                <c:pt idx="70">
                  <c:v>3</c:v>
                </c:pt>
                <c:pt idx="71">
                  <c:v>1</c:v>
                </c:pt>
                <c:pt idx="72">
                  <c:v>1</c:v>
                </c:pt>
                <c:pt idx="73">
                  <c:v>3</c:v>
                </c:pt>
                <c:pt idx="74">
                  <c:v>4</c:v>
                </c:pt>
                <c:pt idx="75">
                  <c:v>2</c:v>
                </c:pt>
                <c:pt idx="76">
                  <c:v>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D62-4170-B0F3-0751C6B9E9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3686296"/>
        <c:axId val="473688920"/>
      </c:scatterChart>
      <c:valAx>
        <c:axId val="47368629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dirty="0">
                    <a:solidFill>
                      <a:schemeClr val="tx1"/>
                    </a:solidFill>
                  </a:rPr>
                  <a:t>Distance between adjacent mutations, </a:t>
                </a:r>
                <a:r>
                  <a:rPr lang="en-US" sz="1600" dirty="0" err="1">
                    <a:solidFill>
                      <a:schemeClr val="tx1"/>
                    </a:solidFill>
                  </a:rPr>
                  <a:t>bp</a:t>
                </a:r>
                <a:endParaRPr lang="en-US" sz="1600" dirty="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0.36570149284699094"/>
              <c:y val="0.8519650404245312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3688920"/>
        <c:crosses val="autoZero"/>
        <c:crossBetween val="midCat"/>
      </c:valAx>
      <c:valAx>
        <c:axId val="473688920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73686296"/>
        <c:crosses val="autoZero"/>
        <c:crossBetween val="midCat"/>
      </c:valAx>
      <c:spPr>
        <a:noFill/>
        <a:ln>
          <a:solidFill>
            <a:schemeClr val="tx1">
              <a:lumMod val="15000"/>
              <a:lumOff val="8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4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0.2929</cdr:y>
    </cdr:from>
    <cdr:to>
      <cdr:x>0.12973</cdr:x>
      <cdr:y>0.41338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13CE061A-103C-4DBE-82DD-B4B93BF8B00D}"/>
            </a:ext>
          </a:extLst>
        </cdr:cNvPr>
        <cdr:cNvSpPr txBox="1"/>
      </cdr:nvSpPr>
      <cdr:spPr>
        <a:xfrm xmlns:a="http://schemas.openxmlformats.org/drawingml/2006/main">
          <a:off x="0" y="719891"/>
          <a:ext cx="1563133" cy="2961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600" b="0" i="1" dirty="0"/>
            <a:t>rtt109</a:t>
          </a:r>
        </a:p>
      </cdr:txBody>
    </cdr:sp>
  </cdr:relSizeAnchor>
  <cdr:relSizeAnchor xmlns:cdr="http://schemas.openxmlformats.org/drawingml/2006/chartDrawing">
    <cdr:from>
      <cdr:x>0</cdr:x>
      <cdr:y>0.41202</cdr:y>
    </cdr:from>
    <cdr:to>
      <cdr:x>0.12973</cdr:x>
      <cdr:y>0.5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id="{11DA38F9-27C7-474B-9207-D15CC178E412}"/>
            </a:ext>
          </a:extLst>
        </cdr:cNvPr>
        <cdr:cNvSpPr txBox="1"/>
      </cdr:nvSpPr>
      <cdr:spPr>
        <a:xfrm xmlns:a="http://schemas.openxmlformats.org/drawingml/2006/main">
          <a:off x="0" y="1310779"/>
          <a:ext cx="1563133" cy="2798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600" b="0" i="1" dirty="0"/>
            <a:t>ogg1</a:t>
          </a:r>
        </a:p>
      </cdr:txBody>
    </cdr:sp>
  </cdr:relSizeAnchor>
  <cdr:relSizeAnchor xmlns:cdr="http://schemas.openxmlformats.org/drawingml/2006/chartDrawing">
    <cdr:from>
      <cdr:x>0</cdr:x>
      <cdr:y>0.16941</cdr:y>
    </cdr:from>
    <cdr:to>
      <cdr:x>0.12973</cdr:x>
      <cdr:y>0.30954</cdr:y>
    </cdr:to>
    <cdr:sp macro="" textlink="">
      <cdr:nvSpPr>
        <cdr:cNvPr id="4" name="TextBox 1">
          <a:extLst xmlns:a="http://schemas.openxmlformats.org/drawingml/2006/main">
            <a:ext uri="{FF2B5EF4-FFF2-40B4-BE49-F238E27FC236}">
              <a16:creationId xmlns:a16="http://schemas.microsoft.com/office/drawing/2014/main" id="{D47A5DAB-2AE6-4D13-990D-9547F582C72A}"/>
            </a:ext>
          </a:extLst>
        </cdr:cNvPr>
        <cdr:cNvSpPr txBox="1"/>
      </cdr:nvSpPr>
      <cdr:spPr>
        <a:xfrm xmlns:a="http://schemas.openxmlformats.org/drawingml/2006/main">
          <a:off x="0" y="416377"/>
          <a:ext cx="1563133" cy="3444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600" b="0" i="1" dirty="0"/>
            <a:t>gcn5</a:t>
          </a:r>
        </a:p>
      </cdr:txBody>
    </cdr:sp>
  </cdr:relSizeAnchor>
  <cdr:relSizeAnchor xmlns:cdr="http://schemas.openxmlformats.org/drawingml/2006/chartDrawing">
    <cdr:from>
      <cdr:x>0</cdr:x>
      <cdr:y>0.53487</cdr:y>
    </cdr:from>
    <cdr:to>
      <cdr:x>0.12973</cdr:x>
      <cdr:y>0.62285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id="{2239E848-035A-4747-9ACD-4C7AB818D9FD}"/>
            </a:ext>
          </a:extLst>
        </cdr:cNvPr>
        <cdr:cNvSpPr txBox="1"/>
      </cdr:nvSpPr>
      <cdr:spPr>
        <a:xfrm xmlns:a="http://schemas.openxmlformats.org/drawingml/2006/main">
          <a:off x="0" y="2124550"/>
          <a:ext cx="1563133" cy="3494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600" b="0" i="1" dirty="0"/>
            <a:t>WT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013316-EC94-4EAC-88B3-DFC41A29D4C3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36B79-B909-49E6-A0D3-C829C6A69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477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80F3B-E787-4EAC-9443-BFADE2D56A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C87FAF-5DC2-4759-885C-9F1515CC7C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3F6B99-82F2-4388-8673-C6815E62B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64D51-5917-4347-860A-08468633F681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EFF375-16EC-4B43-A666-8472C35BF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8CE1ED-286A-4B26-8C9B-8AE6A2349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3A6E-BDCA-4C3B-9483-2021BA448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866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56646-411E-4796-BDB8-F63CBD258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33A3AA-7792-4432-8050-EE1B9E8D36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3BB9F8-05A0-4EC6-9E0D-7631D906E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64D51-5917-4347-860A-08468633F681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C1971B-DE8C-418E-9F61-FC05007C6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C971EC-1794-4CF5-B6A0-F2F44028C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3A6E-BDCA-4C3B-9483-2021BA448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002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54AC9E4-F2E5-4EFB-8DC4-99EC779E5E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72DEF6-93D0-443C-8064-B35CC9B12F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265D27-FEC0-4ADB-97A1-E93E4BFA7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64D51-5917-4347-860A-08468633F681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B73CD7-A28B-448B-ADF4-94F4FBE70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9B24F5-6C45-4B14-B5F6-44AAA7D08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3A6E-BDCA-4C3B-9483-2021BA448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585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1140C-4052-4581-83FC-9E8B252C7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786C0-BA6B-490B-8CAC-D91F66023A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DB11B-43FE-4774-A424-178C11589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64D51-5917-4347-860A-08468633F681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A2F0C6-51E7-4528-BE38-AB4C829D9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465F5-BE29-45E8-B62F-A356DC446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3A6E-BDCA-4C3B-9483-2021BA448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03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6453B-0C58-4426-95A9-6A89C5A16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62875D-9C8F-435E-A8DA-7D47AC328A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5105E5-3882-4E4F-8B95-A41A18285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64D51-5917-4347-860A-08468633F681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6FC5E2-6995-49A8-ACF5-05674C7BC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C8A9F5-24EF-4988-A65E-51014DE39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3A6E-BDCA-4C3B-9483-2021BA448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450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F15D9-1A4F-4882-B284-A9608C78F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794039-E9A0-4B91-BBE8-587EB174C6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D6971C-F1F5-4C8D-B93B-DFF71BED2C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79002-A13C-42F7-B268-BBD28913E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64D51-5917-4347-860A-08468633F681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20A369-04E4-4D47-803D-D088D2399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F2C768-8831-4E50-B050-01F164FDB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3A6E-BDCA-4C3B-9483-2021BA448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005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6576E-EA3A-4309-89C6-4EC401D6B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59E821-93D6-4EF8-AEF7-F50AE1C113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3B59AA-1D2F-421C-BB5F-85306F328A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D94A61-4D5E-4442-A6FA-95713B7551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EEEA4A-B4A8-45CD-9539-14AF814B5E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D39683-1FC6-472D-BB79-52236910F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64D51-5917-4347-860A-08468633F681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4121EF-E055-4700-862B-01434CE1F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841F70-3F49-405F-A2F9-923B8CCAB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3A6E-BDCA-4C3B-9483-2021BA448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300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7B4FC-279D-4246-9FA7-EF490BABC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FC53E-B51E-4E25-8F02-6B07D4F3C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64D51-5917-4347-860A-08468633F681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A90CD6-6DCC-48FC-96BC-5C4783A05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46AFEE-0506-4DFB-96EF-2A592F703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3A6E-BDCA-4C3B-9483-2021BA448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993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20AFC2-3EF8-4F87-92DF-B3A99DC93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64D51-5917-4347-860A-08468633F681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FA5B1-AB34-4D20-93B7-8E1458505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B1D34A-48EC-48AC-9FC3-5A51F341D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3A6E-BDCA-4C3B-9483-2021BA448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450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77E2D8-C293-4E86-96B9-4646AB27D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3C9115-43F9-49EB-8981-413605F138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52B077-442A-42C4-A395-B15927A302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2229C4-30F7-44ED-ADDD-26653C80D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64D51-5917-4347-860A-08468633F681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44AEAD-B5BC-4E54-9795-2D16A68C1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8FAE9E-5E0E-4F14-B5E6-31E93E26E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3A6E-BDCA-4C3B-9483-2021BA448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635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4D6C4-580E-4339-837B-47BFB10B1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C83DC5-E882-4C75-A46A-4AC3F62C99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018F04-7B52-407F-8CFC-321123B22A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C0376A-4E78-46A5-AAD0-AFC7D0CAA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64D51-5917-4347-860A-08468633F681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11024A-3F5B-43FD-885A-3074D9F4D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53B783-A8E1-4DE6-B0FD-FF5D41129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3A6E-BDCA-4C3B-9483-2021BA448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704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EBD51B-4CDE-4901-A0D9-CB0BCFCFE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BFD4B-8129-469E-B0CF-7C79C7F8FF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6BC079-6BE9-44E8-B75C-237EACEE6D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C64D51-5917-4347-860A-08468633F681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54CF5F-F60A-402C-902B-BAEAFC4888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D0A5AE-5429-41A0-99B9-64E7B21FA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B3A6E-BDCA-4C3B-9483-2021BA448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372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1B7510F-0653-4BF6-83C2-433349CD7961}"/>
              </a:ext>
            </a:extLst>
          </p:cNvPr>
          <p:cNvGrpSpPr/>
          <p:nvPr/>
        </p:nvGrpSpPr>
        <p:grpSpPr>
          <a:xfrm>
            <a:off x="-627206" y="-103512"/>
            <a:ext cx="6723206" cy="5149126"/>
            <a:chOff x="-1088382" y="-138381"/>
            <a:chExt cx="8800466" cy="6669860"/>
          </a:xfrm>
        </p:grpSpPr>
        <p:graphicFrame>
          <p:nvGraphicFramePr>
            <p:cNvPr id="4" name="Chart 3">
              <a:extLst>
                <a:ext uri="{FF2B5EF4-FFF2-40B4-BE49-F238E27FC236}">
                  <a16:creationId xmlns:a16="http://schemas.microsoft.com/office/drawing/2014/main" id="{69E2E697-9463-4B0A-9367-B3F97012475E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042138380"/>
                </p:ext>
              </p:extLst>
            </p:nvPr>
          </p:nvGraphicFramePr>
          <p:xfrm>
            <a:off x="-1088382" y="-110511"/>
            <a:ext cx="8800466" cy="66419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5" name="Left Bracket 4">
              <a:extLst>
                <a:ext uri="{FF2B5EF4-FFF2-40B4-BE49-F238E27FC236}">
                  <a16:creationId xmlns:a16="http://schemas.microsoft.com/office/drawing/2014/main" id="{58D49F5A-820D-42FC-BE2E-34FC3EA2E134}"/>
                </a:ext>
              </a:extLst>
            </p:cNvPr>
            <p:cNvSpPr/>
            <p:nvPr/>
          </p:nvSpPr>
          <p:spPr>
            <a:xfrm rot="5400000">
              <a:off x="2587248" y="-324105"/>
              <a:ext cx="207620" cy="1692199"/>
            </a:xfrm>
            <a:prstGeom prst="leftBracke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Left Bracket 5">
              <a:extLst>
                <a:ext uri="{FF2B5EF4-FFF2-40B4-BE49-F238E27FC236}">
                  <a16:creationId xmlns:a16="http://schemas.microsoft.com/office/drawing/2014/main" id="{05DFC087-0E93-44A4-ABCB-1FC35F9055DA}"/>
                </a:ext>
              </a:extLst>
            </p:cNvPr>
            <p:cNvSpPr/>
            <p:nvPr/>
          </p:nvSpPr>
          <p:spPr>
            <a:xfrm rot="5400000">
              <a:off x="5921548" y="-263056"/>
              <a:ext cx="184666" cy="1572395"/>
            </a:xfrm>
            <a:prstGeom prst="leftBracke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Left Bracket 6">
              <a:extLst>
                <a:ext uri="{FF2B5EF4-FFF2-40B4-BE49-F238E27FC236}">
                  <a16:creationId xmlns:a16="http://schemas.microsoft.com/office/drawing/2014/main" id="{7D1174C3-A791-433B-81FC-2E2FAD5BE30F}"/>
                </a:ext>
              </a:extLst>
            </p:cNvPr>
            <p:cNvSpPr/>
            <p:nvPr/>
          </p:nvSpPr>
          <p:spPr>
            <a:xfrm rot="5400000">
              <a:off x="4231206" y="-1402365"/>
              <a:ext cx="184667" cy="3456434"/>
            </a:xfrm>
            <a:prstGeom prst="leftBracke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42711AC-7DD6-43F4-BF0A-4C4123811A1C}"/>
                </a:ext>
              </a:extLst>
            </p:cNvPr>
            <p:cNvSpPr txBox="1"/>
            <p:nvPr/>
          </p:nvSpPr>
          <p:spPr>
            <a:xfrm>
              <a:off x="4030387" y="-138381"/>
              <a:ext cx="503276" cy="627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/>
                <a:t>*</a:t>
              </a:r>
            </a:p>
          </p:txBody>
        </p:sp>
      </p:grp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CCED5FBA-089A-405A-AB79-22139DA105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561890"/>
              </p:ext>
            </p:extLst>
          </p:nvPr>
        </p:nvGraphicFramePr>
        <p:xfrm>
          <a:off x="5664662" y="154208"/>
          <a:ext cx="6196161" cy="50088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9D7C4104-86D9-4ED8-966A-6646F18D28C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579513"/>
              </p:ext>
            </p:extLst>
          </p:nvPr>
        </p:nvGraphicFramePr>
        <p:xfrm>
          <a:off x="0" y="4894709"/>
          <a:ext cx="12049125" cy="1932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F92D37F4-B44C-44AC-919D-C72B5226166F}"/>
              </a:ext>
            </a:extLst>
          </p:cNvPr>
          <p:cNvSpPr txBox="1"/>
          <p:nvPr/>
        </p:nvSpPr>
        <p:spPr>
          <a:xfrm>
            <a:off x="142875" y="102439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C6F36D-91CC-479F-B796-2D61D2B67E44}"/>
              </a:ext>
            </a:extLst>
          </p:cNvPr>
          <p:cNvSpPr txBox="1"/>
          <p:nvPr/>
        </p:nvSpPr>
        <p:spPr>
          <a:xfrm>
            <a:off x="6658201" y="102439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FAD1868-DF20-48A6-81CF-B9A6ACC489EF}"/>
              </a:ext>
            </a:extLst>
          </p:cNvPr>
          <p:cNvSpPr txBox="1"/>
          <p:nvPr/>
        </p:nvSpPr>
        <p:spPr>
          <a:xfrm>
            <a:off x="142875" y="5266592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118744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32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Degtyareva, Natalya (NIH/NIEHS) [C]</dc:creator>
  <cp:lastModifiedBy>Degtyareva, Natalya (NIH/NIEHS) [C]</cp:lastModifiedBy>
  <cp:revision>8</cp:revision>
  <dcterms:created xsi:type="dcterms:W3CDTF">2018-10-18T20:20:23Z</dcterms:created>
  <dcterms:modified xsi:type="dcterms:W3CDTF">2019-04-09T17:57:52Z</dcterms:modified>
</cp:coreProperties>
</file>