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1" r:id="rId2"/>
    <p:sldId id="263" r:id="rId3"/>
    <p:sldId id="262" r:id="rId4"/>
  </p:sldIdLst>
  <p:sldSz cx="6446838" cy="939958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61">
          <p15:clr>
            <a:srgbClr val="A4A3A4"/>
          </p15:clr>
        </p15:guide>
        <p15:guide id="2" pos="20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46C0B"/>
    <a:srgbClr val="78933C"/>
    <a:srgbClr val="953735"/>
    <a:srgbClr val="1F497D"/>
    <a:srgbClr val="C0504D"/>
    <a:srgbClr val="1E497D"/>
    <a:srgbClr val="C00000"/>
    <a:srgbClr val="C0C0C0"/>
    <a:srgbClr val="7E7F7E"/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21" autoAdjust="0"/>
  </p:normalViewPr>
  <p:slideViewPr>
    <p:cSldViewPr snapToGrid="0" snapToObjects="1">
      <p:cViewPr>
        <p:scale>
          <a:sx n="99" d="100"/>
          <a:sy n="99" d="100"/>
        </p:scale>
        <p:origin x="-704" y="736"/>
      </p:cViewPr>
      <p:guideLst>
        <p:guide orient="horz" pos="2961"/>
        <p:guide pos="20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O%20NAME:190305%20ACT2%20UB10%2018srRNA%20condensin%20mutant%20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O%20NAME:190305%20ACT2%20UB10%2018srRNA%20condensin%20mutant%20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kamoto:Box%20Sync:&#35542;&#25991;:Nucleus:FISH&#35299;&#26512;:45S%20180b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tsunaga9\Desktop\Cnd%20II\120703%20morita-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tsunaga_5:2015&#21330;_&#26441;&#23665;&#26234;&#21705;:image:130217:130217%20flower%20bud%20FISH%20180bp%20&#23450;&#3732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rgbClr val="1F497D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'Sheet1 (2)'!$V$5:$X$5</c:f>
                <c:numCache>
                  <c:formatCode>General</c:formatCode>
                  <c:ptCount val="3"/>
                  <c:pt idx="0">
                    <c:v>0.138458927557596</c:v>
                  </c:pt>
                  <c:pt idx="1">
                    <c:v>0.361262704566329</c:v>
                  </c:pt>
                  <c:pt idx="2">
                    <c:v>0.134978743345553</c:v>
                  </c:pt>
                </c:numCache>
              </c:numRef>
            </c:plus>
            <c:minus>
              <c:numRef>
                <c:f>'Sheet1 (2)'!$V$5:$X$5</c:f>
                <c:numCache>
                  <c:formatCode>General</c:formatCode>
                  <c:ptCount val="3"/>
                  <c:pt idx="0">
                    <c:v>0.138458927557596</c:v>
                  </c:pt>
                  <c:pt idx="1">
                    <c:v>0.361262704566329</c:v>
                  </c:pt>
                  <c:pt idx="2">
                    <c:v>0.134978743345553</c:v>
                  </c:pt>
                </c:numCache>
              </c:numRef>
            </c:minus>
          </c:errBars>
          <c:cat>
            <c:strRef>
              <c:f>'Sheet1 (2)'!$V$3:$X$3</c:f>
              <c:strCache>
                <c:ptCount val="3"/>
                <c:pt idx="0">
                  <c:v>5S rRNA</c:v>
                </c:pt>
                <c:pt idx="1">
                  <c:v>18S rRNA</c:v>
                </c:pt>
                <c:pt idx="2">
                  <c:v>25S rRNA</c:v>
                </c:pt>
              </c:strCache>
            </c:strRef>
          </c:cat>
          <c:val>
            <c:numRef>
              <c:f>'Sheet1 (2)'!$V$4:$X$4</c:f>
              <c:numCache>
                <c:formatCode>0.000_);[Red]\(0.000\)</c:formatCode>
                <c:ptCount val="3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73-4E68-AD35-ACC7136AB307}"/>
            </c:ext>
          </c:extLst>
        </c:ser>
        <c:ser>
          <c:idx val="1"/>
          <c:order val="1"/>
          <c:tx>
            <c:v>cap-h2-2</c:v>
          </c:tx>
          <c:spPr>
            <a:solidFill>
              <a:srgbClr val="953735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'Sheet1 (2)'!$V$8:$X$8</c:f>
                <c:numCache>
                  <c:formatCode>General</c:formatCode>
                  <c:ptCount val="3"/>
                  <c:pt idx="0">
                    <c:v>0.249565185576713</c:v>
                  </c:pt>
                  <c:pt idx="1">
                    <c:v>0.0607940663139089</c:v>
                  </c:pt>
                  <c:pt idx="2">
                    <c:v>0.237630941999212</c:v>
                  </c:pt>
                </c:numCache>
              </c:numRef>
            </c:plus>
            <c:minus>
              <c:numRef>
                <c:f>'Sheet1 (2)'!$V$8:$X$8</c:f>
                <c:numCache>
                  <c:formatCode>General</c:formatCode>
                  <c:ptCount val="3"/>
                  <c:pt idx="0">
                    <c:v>0.249565185576713</c:v>
                  </c:pt>
                  <c:pt idx="1">
                    <c:v>0.0607940663139089</c:v>
                  </c:pt>
                  <c:pt idx="2">
                    <c:v>0.237630941999212</c:v>
                  </c:pt>
                </c:numCache>
              </c:numRef>
            </c:minus>
          </c:errBars>
          <c:cat>
            <c:strRef>
              <c:f>'Sheet1 (2)'!$V$3:$X$3</c:f>
              <c:strCache>
                <c:ptCount val="3"/>
                <c:pt idx="0">
                  <c:v>5S rRNA</c:v>
                </c:pt>
                <c:pt idx="1">
                  <c:v>18S rRNA</c:v>
                </c:pt>
                <c:pt idx="2">
                  <c:v>25S rRNA</c:v>
                </c:pt>
              </c:strCache>
            </c:strRef>
          </c:cat>
          <c:val>
            <c:numRef>
              <c:f>'Sheet1 (2)'!$V$7:$X$7</c:f>
              <c:numCache>
                <c:formatCode>0.000_);[Red]\(0.000\)</c:formatCode>
                <c:ptCount val="3"/>
                <c:pt idx="0">
                  <c:v>0.866492538673603</c:v>
                </c:pt>
                <c:pt idx="1">
                  <c:v>1.022498116248785</c:v>
                </c:pt>
                <c:pt idx="2">
                  <c:v>0.942272340989244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373-4E68-AD35-ACC7136AB307}"/>
            </c:ext>
          </c:extLst>
        </c:ser>
        <c:ser>
          <c:idx val="2"/>
          <c:order val="2"/>
          <c:tx>
            <c:v>cap-g2-1</c:v>
          </c:tx>
          <c:spPr>
            <a:solidFill>
              <a:srgbClr val="78933C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'Sheet1 (2)'!$V$11:$X$11</c:f>
                <c:numCache>
                  <c:formatCode>General</c:formatCode>
                  <c:ptCount val="3"/>
                  <c:pt idx="0">
                    <c:v>0.166016952368496</c:v>
                  </c:pt>
                  <c:pt idx="1">
                    <c:v>0.0216938380546982</c:v>
                  </c:pt>
                  <c:pt idx="2">
                    <c:v>0.0504714747734607</c:v>
                  </c:pt>
                </c:numCache>
              </c:numRef>
            </c:plus>
            <c:minus>
              <c:numRef>
                <c:f>'Sheet1 (2)'!$V$11:$X$11</c:f>
                <c:numCache>
                  <c:formatCode>General</c:formatCode>
                  <c:ptCount val="3"/>
                  <c:pt idx="0">
                    <c:v>0.166016952368496</c:v>
                  </c:pt>
                  <c:pt idx="1">
                    <c:v>0.0216938380546982</c:v>
                  </c:pt>
                  <c:pt idx="2">
                    <c:v>0.0504714747734607</c:v>
                  </c:pt>
                </c:numCache>
              </c:numRef>
            </c:minus>
          </c:errBars>
          <c:cat>
            <c:strRef>
              <c:f>'Sheet1 (2)'!$V$3:$X$3</c:f>
              <c:strCache>
                <c:ptCount val="3"/>
                <c:pt idx="0">
                  <c:v>5S rRNA</c:v>
                </c:pt>
                <c:pt idx="1">
                  <c:v>18S rRNA</c:v>
                </c:pt>
                <c:pt idx="2">
                  <c:v>25S rRNA</c:v>
                </c:pt>
              </c:strCache>
            </c:strRef>
          </c:cat>
          <c:val>
            <c:numRef>
              <c:f>'Sheet1 (2)'!$V$10:$X$10</c:f>
              <c:numCache>
                <c:formatCode>0.000_);[Red]\(0.000\)</c:formatCode>
                <c:ptCount val="3"/>
                <c:pt idx="0">
                  <c:v>0.988288892168704</c:v>
                </c:pt>
                <c:pt idx="1">
                  <c:v>1.170433978142104</c:v>
                </c:pt>
                <c:pt idx="2">
                  <c:v>1.166905071810513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373-4E68-AD35-ACC7136AB307}"/>
            </c:ext>
          </c:extLst>
        </c:ser>
        <c:ser>
          <c:idx val="3"/>
          <c:order val="3"/>
          <c:tx>
            <c:v>cap-d3-1</c:v>
          </c:tx>
          <c:spPr>
            <a:solidFill>
              <a:srgbClr val="E46C0B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'Sheet1 (2)'!$V$14:$X$14</c:f>
                <c:numCache>
                  <c:formatCode>General</c:formatCode>
                  <c:ptCount val="3"/>
                  <c:pt idx="0">
                    <c:v>0.3112455184233</c:v>
                  </c:pt>
                  <c:pt idx="1">
                    <c:v>0.0733727499917277</c:v>
                  </c:pt>
                  <c:pt idx="2">
                    <c:v>0.00363904395199392</c:v>
                  </c:pt>
                </c:numCache>
              </c:numRef>
            </c:plus>
            <c:minus>
              <c:numRef>
                <c:f>'Sheet1 (2)'!$V$14:$X$14</c:f>
                <c:numCache>
                  <c:formatCode>General</c:formatCode>
                  <c:ptCount val="3"/>
                  <c:pt idx="0">
                    <c:v>0.3112455184233</c:v>
                  </c:pt>
                  <c:pt idx="1">
                    <c:v>0.0733727499917277</c:v>
                  </c:pt>
                  <c:pt idx="2">
                    <c:v>0.00363904395199392</c:v>
                  </c:pt>
                </c:numCache>
              </c:numRef>
            </c:minus>
          </c:errBars>
          <c:cat>
            <c:strRef>
              <c:f>'Sheet1 (2)'!$V$3:$X$3</c:f>
              <c:strCache>
                <c:ptCount val="3"/>
                <c:pt idx="0">
                  <c:v>5S rRNA</c:v>
                </c:pt>
                <c:pt idx="1">
                  <c:v>18S rRNA</c:v>
                </c:pt>
                <c:pt idx="2">
                  <c:v>25S rRNA</c:v>
                </c:pt>
              </c:strCache>
            </c:strRef>
          </c:cat>
          <c:val>
            <c:numRef>
              <c:f>'Sheet1 (2)'!$V$13:$X$13</c:f>
              <c:numCache>
                <c:formatCode>0.000_);[Red]\(0.000\)</c:formatCode>
                <c:ptCount val="3"/>
                <c:pt idx="0">
                  <c:v>0.739620132205212</c:v>
                </c:pt>
                <c:pt idx="1">
                  <c:v>0.983594401109418</c:v>
                </c:pt>
                <c:pt idx="2">
                  <c:v>1.022484963158036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373-4E68-AD35-ACC7136AB3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0135928"/>
        <c:axId val="-2042879640"/>
      </c:barChart>
      <c:catAx>
        <c:axId val="-2080135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i="0"/>
            </a:pPr>
            <a:endParaRPr lang="ja-JP"/>
          </a:p>
        </c:txPr>
        <c:crossAx val="-2042879640"/>
        <c:crosses val="autoZero"/>
        <c:auto val="1"/>
        <c:lblAlgn val="ctr"/>
        <c:lblOffset val="100"/>
        <c:noMultiLvlLbl val="0"/>
      </c:catAx>
      <c:valAx>
        <c:axId val="-20428796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080135928"/>
        <c:crosses val="autoZero"/>
        <c:crossBetween val="between"/>
      </c:valAx>
      <c:spPr>
        <a:noFill/>
      </c:spPr>
    </c:plotArea>
    <c:legend>
      <c:legendPos val="r"/>
      <c:legendEntry>
        <c:idx val="0"/>
        <c:txPr>
          <a:bodyPr/>
          <a:lstStyle/>
          <a:p>
            <a:pPr>
              <a:defRPr i="0"/>
            </a:pPr>
            <a:endParaRPr lang="ja-JP"/>
          </a:p>
        </c:txPr>
      </c:legendEntry>
      <c:layout/>
      <c:overlay val="0"/>
      <c:txPr>
        <a:bodyPr/>
        <a:lstStyle/>
        <a:p>
          <a:pPr>
            <a:defRPr i="1"/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0">
          <a:latin typeface="Calibri"/>
          <a:cs typeface="Calibri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rgbClr val="1F497D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'Sheet1 (3)'!$V$5:$X$5</c:f>
                <c:numCache>
                  <c:formatCode>General</c:formatCode>
                  <c:ptCount val="3"/>
                  <c:pt idx="0">
                    <c:v>0.0897644289919452</c:v>
                  </c:pt>
                  <c:pt idx="1">
                    <c:v>0.0481928374663876</c:v>
                  </c:pt>
                  <c:pt idx="2">
                    <c:v>0.105332285301892</c:v>
                  </c:pt>
                </c:numCache>
              </c:numRef>
            </c:plus>
            <c:minus>
              <c:numRef>
                <c:f>'Sheet1 (3)'!$V$5:$X$5</c:f>
                <c:numCache>
                  <c:formatCode>General</c:formatCode>
                  <c:ptCount val="3"/>
                  <c:pt idx="0">
                    <c:v>0.0897644289919452</c:v>
                  </c:pt>
                  <c:pt idx="1">
                    <c:v>0.0481928374663876</c:v>
                  </c:pt>
                  <c:pt idx="2">
                    <c:v>0.105332285301892</c:v>
                  </c:pt>
                </c:numCache>
              </c:numRef>
            </c:minus>
          </c:errBars>
          <c:cat>
            <c:strRef>
              <c:f>'Sheet1 (3)'!$V$3:$X$3</c:f>
              <c:strCache>
                <c:ptCount val="3"/>
                <c:pt idx="0">
                  <c:v>5S rRNA</c:v>
                </c:pt>
                <c:pt idx="1">
                  <c:v>18S rRNA</c:v>
                </c:pt>
                <c:pt idx="2">
                  <c:v>25S rRNA</c:v>
                </c:pt>
              </c:strCache>
            </c:strRef>
          </c:cat>
          <c:val>
            <c:numRef>
              <c:f>'Sheet1 (3)'!$V$4:$X$4</c:f>
              <c:numCache>
                <c:formatCode>0.000_);[Red]\(0.000\)</c:formatCode>
                <c:ptCount val="3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242-4EFF-B3E2-6EECCF109AEC}"/>
            </c:ext>
          </c:extLst>
        </c:ser>
        <c:ser>
          <c:idx val="1"/>
          <c:order val="1"/>
          <c:tx>
            <c:v>cap-h2-2</c:v>
          </c:tx>
          <c:spPr>
            <a:solidFill>
              <a:srgbClr val="953735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'Sheet1 (3)'!$V$8:$X$8</c:f>
                <c:numCache>
                  <c:formatCode>General</c:formatCode>
                  <c:ptCount val="3"/>
                  <c:pt idx="0">
                    <c:v>0.24593098187286</c:v>
                  </c:pt>
                  <c:pt idx="1">
                    <c:v>0.261321791648162</c:v>
                  </c:pt>
                  <c:pt idx="2">
                    <c:v>0.26555480313774</c:v>
                  </c:pt>
                </c:numCache>
              </c:numRef>
            </c:plus>
            <c:minus>
              <c:numRef>
                <c:f>'Sheet1 (3)'!$V$8:$X$8</c:f>
                <c:numCache>
                  <c:formatCode>General</c:formatCode>
                  <c:ptCount val="3"/>
                  <c:pt idx="0">
                    <c:v>0.24593098187286</c:v>
                  </c:pt>
                  <c:pt idx="1">
                    <c:v>0.261321791648162</c:v>
                  </c:pt>
                  <c:pt idx="2">
                    <c:v>0.26555480313774</c:v>
                  </c:pt>
                </c:numCache>
              </c:numRef>
            </c:minus>
          </c:errBars>
          <c:cat>
            <c:strRef>
              <c:f>'Sheet1 (3)'!$V$3:$X$3</c:f>
              <c:strCache>
                <c:ptCount val="3"/>
                <c:pt idx="0">
                  <c:v>5S rRNA</c:v>
                </c:pt>
                <c:pt idx="1">
                  <c:v>18S rRNA</c:v>
                </c:pt>
                <c:pt idx="2">
                  <c:v>25S rRNA</c:v>
                </c:pt>
              </c:strCache>
            </c:strRef>
          </c:cat>
          <c:val>
            <c:numRef>
              <c:f>'Sheet1 (3)'!$V$7:$X$7</c:f>
              <c:numCache>
                <c:formatCode>0.000_);[Red]\(0.000\)</c:formatCode>
                <c:ptCount val="3"/>
                <c:pt idx="0">
                  <c:v>0.749816087105147</c:v>
                </c:pt>
                <c:pt idx="1">
                  <c:v>1.098185409780211</c:v>
                </c:pt>
                <c:pt idx="2">
                  <c:v>1.046099111451472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242-4EFF-B3E2-6EECCF109AEC}"/>
            </c:ext>
          </c:extLst>
        </c:ser>
        <c:ser>
          <c:idx val="2"/>
          <c:order val="2"/>
          <c:tx>
            <c:v>cap-g2-1</c:v>
          </c:tx>
          <c:spPr>
            <a:solidFill>
              <a:srgbClr val="78933C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'Sheet1 (3)'!$V$11:$X$11</c:f>
                <c:numCache>
                  <c:formatCode>General</c:formatCode>
                  <c:ptCount val="3"/>
                  <c:pt idx="0">
                    <c:v>0.244739391949799</c:v>
                  </c:pt>
                  <c:pt idx="1">
                    <c:v>0.514054276427559</c:v>
                  </c:pt>
                  <c:pt idx="2">
                    <c:v>0.46237213303181</c:v>
                  </c:pt>
                </c:numCache>
              </c:numRef>
            </c:plus>
            <c:minus>
              <c:numRef>
                <c:f>'Sheet1 (3)'!$V$11:$X$11</c:f>
                <c:numCache>
                  <c:formatCode>General</c:formatCode>
                  <c:ptCount val="3"/>
                  <c:pt idx="0">
                    <c:v>0.244739391949799</c:v>
                  </c:pt>
                  <c:pt idx="1">
                    <c:v>0.514054276427559</c:v>
                  </c:pt>
                  <c:pt idx="2">
                    <c:v>0.46237213303181</c:v>
                  </c:pt>
                </c:numCache>
              </c:numRef>
            </c:minus>
          </c:errBars>
          <c:cat>
            <c:strRef>
              <c:f>'Sheet1 (3)'!$V$3:$X$3</c:f>
              <c:strCache>
                <c:ptCount val="3"/>
                <c:pt idx="0">
                  <c:v>5S rRNA</c:v>
                </c:pt>
                <c:pt idx="1">
                  <c:v>18S rRNA</c:v>
                </c:pt>
                <c:pt idx="2">
                  <c:v>25S rRNA</c:v>
                </c:pt>
              </c:strCache>
            </c:strRef>
          </c:cat>
          <c:val>
            <c:numRef>
              <c:f>'Sheet1 (3)'!$V$10:$X$10</c:f>
              <c:numCache>
                <c:formatCode>0.000_);[Red]\(0.000\)</c:formatCode>
                <c:ptCount val="3"/>
                <c:pt idx="0">
                  <c:v>0.932267747893069</c:v>
                </c:pt>
                <c:pt idx="1">
                  <c:v>1.218993977382858</c:v>
                </c:pt>
                <c:pt idx="2">
                  <c:v>1.533036169435718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242-4EFF-B3E2-6EECCF109AEC}"/>
            </c:ext>
          </c:extLst>
        </c:ser>
        <c:ser>
          <c:idx val="3"/>
          <c:order val="3"/>
          <c:tx>
            <c:v>cap-d3-1</c:v>
          </c:tx>
          <c:spPr>
            <a:solidFill>
              <a:srgbClr val="E46C0B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'Sheet1 (3)'!$V$14:$X$14</c:f>
                <c:numCache>
                  <c:formatCode>General</c:formatCode>
                  <c:ptCount val="3"/>
                  <c:pt idx="0">
                    <c:v>0.0997497316129327</c:v>
                  </c:pt>
                  <c:pt idx="1">
                    <c:v>0.119401399268696</c:v>
                  </c:pt>
                  <c:pt idx="2">
                    <c:v>0.122663502166672</c:v>
                  </c:pt>
                </c:numCache>
              </c:numRef>
            </c:plus>
            <c:minus>
              <c:numRef>
                <c:f>'Sheet1 (3)'!$V$14:$X$14</c:f>
                <c:numCache>
                  <c:formatCode>General</c:formatCode>
                  <c:ptCount val="3"/>
                  <c:pt idx="0">
                    <c:v>0.0997497316129327</c:v>
                  </c:pt>
                  <c:pt idx="1">
                    <c:v>0.119401399268696</c:v>
                  </c:pt>
                  <c:pt idx="2">
                    <c:v>0.122663502166672</c:v>
                  </c:pt>
                </c:numCache>
              </c:numRef>
            </c:minus>
          </c:errBars>
          <c:cat>
            <c:strRef>
              <c:f>'Sheet1 (3)'!$V$3:$X$3</c:f>
              <c:strCache>
                <c:ptCount val="3"/>
                <c:pt idx="0">
                  <c:v>5S rRNA</c:v>
                </c:pt>
                <c:pt idx="1">
                  <c:v>18S rRNA</c:v>
                </c:pt>
                <c:pt idx="2">
                  <c:v>25S rRNA</c:v>
                </c:pt>
              </c:strCache>
            </c:strRef>
          </c:cat>
          <c:val>
            <c:numRef>
              <c:f>'Sheet1 (3)'!$V$13:$X$13</c:f>
              <c:numCache>
                <c:formatCode>0.000_);[Red]\(0.000\)</c:formatCode>
                <c:ptCount val="3"/>
                <c:pt idx="0">
                  <c:v>0.805718150664202</c:v>
                </c:pt>
                <c:pt idx="1">
                  <c:v>0.916775099575291</c:v>
                </c:pt>
                <c:pt idx="2">
                  <c:v>0.872129066100612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242-4EFF-B3E2-6EECCF109A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0207432"/>
        <c:axId val="-2090204136"/>
      </c:barChart>
      <c:catAx>
        <c:axId val="-2090207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i="0"/>
            </a:pPr>
            <a:endParaRPr lang="ja-JP"/>
          </a:p>
        </c:txPr>
        <c:crossAx val="-2090204136"/>
        <c:crosses val="autoZero"/>
        <c:auto val="1"/>
        <c:lblAlgn val="ctr"/>
        <c:lblOffset val="100"/>
        <c:noMultiLvlLbl val="0"/>
      </c:catAx>
      <c:valAx>
        <c:axId val="-209020413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090207432"/>
        <c:crosses val="autoZero"/>
        <c:crossBetween val="between"/>
      </c:valAx>
      <c:spPr>
        <a:noFill/>
      </c:spPr>
    </c:plotArea>
    <c:legend>
      <c:legendPos val="r"/>
      <c:legendEntry>
        <c:idx val="0"/>
        <c:txPr>
          <a:bodyPr/>
          <a:lstStyle/>
          <a:p>
            <a:pPr>
              <a:defRPr i="0"/>
            </a:pPr>
            <a:endParaRPr lang="ja-JP"/>
          </a:p>
        </c:txPr>
      </c:legendEntry>
      <c:layout/>
      <c:overlay val="0"/>
      <c:txPr>
        <a:bodyPr/>
        <a:lstStyle/>
        <a:p>
          <a:pPr>
            <a:defRPr i="1"/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0">
          <a:latin typeface="Calibri"/>
          <a:cs typeface="Calibri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440530421792"/>
          <c:y val="0.131266149870801"/>
          <c:w val="0.597603788200144"/>
          <c:h val="0.716065649798098"/>
        </c:manualLayout>
      </c:layout>
      <c:barChart>
        <c:barDir val="col"/>
        <c:grouping val="stacked"/>
        <c:varyColors val="0"/>
        <c:ser>
          <c:idx val="0"/>
          <c:order val="0"/>
          <c:tx>
            <c:v>0</c:v>
          </c:tx>
          <c:spPr>
            <a:solidFill>
              <a:schemeClr val="tx2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'lig4-4'!$D$4:$F$4</c:f>
              <c:numCache>
                <c:formatCode>General</c:formatCode>
                <c:ptCount val="3"/>
              </c:numCache>
            </c:numRef>
          </c:cat>
          <c:val>
            <c:numRef>
              <c:f>'lig4-4'!$A$107:$C$107</c:f>
              <c:numCache>
                <c:formatCode>0.0</c:formatCode>
                <c:ptCount val="3"/>
                <c:pt idx="0">
                  <c:v>91.93548387096774</c:v>
                </c:pt>
                <c:pt idx="1">
                  <c:v>93.33333333333321</c:v>
                </c:pt>
                <c:pt idx="2">
                  <c:v>89.23076923076924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1A5-41C4-A496-83F6ECA027B7}"/>
            </c:ext>
          </c:extLst>
        </c:ser>
        <c:ser>
          <c:idx val="1"/>
          <c:order val="1"/>
          <c:tx>
            <c:v>1</c:v>
          </c:tx>
          <c:spPr>
            <a:ln>
              <a:solidFill>
                <a:schemeClr val="tx1"/>
              </a:solidFill>
            </a:ln>
          </c:spPr>
          <c:invertIfNegative val="0"/>
          <c:cat>
            <c:numRef>
              <c:f>'lig4-4'!$D$4:$F$4</c:f>
              <c:numCache>
                <c:formatCode>General</c:formatCode>
                <c:ptCount val="3"/>
              </c:numCache>
            </c:numRef>
          </c:cat>
          <c:val>
            <c:numRef>
              <c:f>'lig4-4'!$A$108:$C$108</c:f>
              <c:numCache>
                <c:formatCode>0.0</c:formatCode>
                <c:ptCount val="3"/>
                <c:pt idx="0">
                  <c:v>6.451612903225806</c:v>
                </c:pt>
                <c:pt idx="1">
                  <c:v>5.0</c:v>
                </c:pt>
                <c:pt idx="2">
                  <c:v>9.23076923076923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1A5-41C4-A496-83F6ECA027B7}"/>
            </c:ext>
          </c:extLst>
        </c:ser>
        <c:ser>
          <c:idx val="2"/>
          <c:order val="2"/>
          <c:tx>
            <c:v>2</c:v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'lig4-4'!$D$4:$F$4</c:f>
              <c:numCache>
                <c:formatCode>General</c:formatCode>
                <c:ptCount val="3"/>
              </c:numCache>
            </c:numRef>
          </c:cat>
          <c:val>
            <c:numRef>
              <c:f>'lig4-4'!$A$109:$C$109</c:f>
              <c:numCache>
                <c:formatCode>0.0</c:formatCode>
                <c:ptCount val="3"/>
                <c:pt idx="0">
                  <c:v>1.612903225806451</c:v>
                </c:pt>
                <c:pt idx="1">
                  <c:v>1.666666666666667</c:v>
                </c:pt>
                <c:pt idx="2">
                  <c:v>1.53846153846154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1A5-41C4-A496-83F6ECA027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100"/>
        <c:serLines/>
        <c:axId val="-2042832072"/>
        <c:axId val="-2021277352"/>
      </c:barChart>
      <c:catAx>
        <c:axId val="-2042832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crossAx val="-2021277352"/>
        <c:crosses val="autoZero"/>
        <c:auto val="1"/>
        <c:lblAlgn val="ctr"/>
        <c:lblOffset val="100"/>
        <c:noMultiLvlLbl val="0"/>
      </c:catAx>
      <c:valAx>
        <c:axId val="-2021277352"/>
        <c:scaling>
          <c:orientation val="minMax"/>
          <c:max val="100.0"/>
          <c:min val="0.0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042832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8895779864259"/>
          <c:y val="0.160501908515645"/>
          <c:w val="0.151827570293297"/>
          <c:h val="0.38757088621430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800">
          <a:latin typeface="Arial"/>
          <a:cs typeface="Arial"/>
        </a:defRPr>
      </a:pPr>
      <a:endParaRPr lang="ja-JP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990363756871613"/>
          <c:y val="0.101911005211638"/>
          <c:w val="0.629358181605521"/>
          <c:h val="0.752515142209987"/>
        </c:manualLayout>
      </c:layout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chemeClr val="tx2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(Sheet1!$B$35,Sheet1!$K$35,Sheet1!$T$35,Sheet1!$AC$35)</c:f>
                <c:numCache>
                  <c:formatCode>General</c:formatCode>
                  <c:ptCount val="4"/>
                  <c:pt idx="0">
                    <c:v>0.0412978345524303</c:v>
                  </c:pt>
                  <c:pt idx="1">
                    <c:v>0.0571634639147281</c:v>
                  </c:pt>
                  <c:pt idx="2">
                    <c:v>0.0586467540563801</c:v>
                  </c:pt>
                  <c:pt idx="3">
                    <c:v>0.0381120655847932</c:v>
                  </c:pt>
                </c:numCache>
              </c:numRef>
            </c:plus>
            <c:minus>
              <c:numRef>
                <c:f>(Sheet1!$B$35,Sheet1!$K$35,Sheet1!$T$35,Sheet1!$AC$35)</c:f>
                <c:numCache>
                  <c:formatCode>General</c:formatCode>
                  <c:ptCount val="4"/>
                  <c:pt idx="0">
                    <c:v>0.0412978345524303</c:v>
                  </c:pt>
                  <c:pt idx="1">
                    <c:v>0.0571634639147281</c:v>
                  </c:pt>
                  <c:pt idx="2">
                    <c:v>0.0586467540563801</c:v>
                  </c:pt>
                  <c:pt idx="3">
                    <c:v>0.0381120655847932</c:v>
                  </c:pt>
                </c:numCache>
              </c:numRef>
            </c:minus>
          </c:errBars>
          <c:cat>
            <c:numRef>
              <c:f>Sheet1!$B$30:$E$30</c:f>
              <c:numCache>
                <c:formatCode>General</c:formatCode>
                <c:ptCount val="4"/>
                <c:pt idx="0">
                  <c:v>0.0</c:v>
                </c:pt>
                <c:pt idx="1">
                  <c:v>2.5</c:v>
                </c:pt>
                <c:pt idx="2">
                  <c:v>5.0</c:v>
                </c:pt>
                <c:pt idx="3">
                  <c:v>7.5</c:v>
                </c:pt>
              </c:numCache>
            </c:numRef>
          </c:cat>
          <c:val>
            <c:numRef>
              <c:f>(Sheet1!$B$34,Sheet1!$K$34,Sheet1!$T$34,Sheet1!$AC$34)</c:f>
              <c:numCache>
                <c:formatCode>General</c:formatCode>
                <c:ptCount val="4"/>
                <c:pt idx="0">
                  <c:v>1.0</c:v>
                </c:pt>
                <c:pt idx="1">
                  <c:v>0.917252092353238</c:v>
                </c:pt>
                <c:pt idx="2">
                  <c:v>0.746678426439249</c:v>
                </c:pt>
                <c:pt idx="3">
                  <c:v>0.648589936115325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DC5-46BC-B956-3C0E89D00E52}"/>
            </c:ext>
          </c:extLst>
        </c:ser>
        <c:ser>
          <c:idx val="1"/>
          <c:order val="1"/>
          <c:tx>
            <c:v>cap-h2-2</c:v>
          </c:tx>
          <c:spPr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(Sheet1!$C$35,Sheet1!$L$35,Sheet1!$U$35,Sheet1!$AD$35)</c:f>
                <c:numCache>
                  <c:formatCode>General</c:formatCode>
                  <c:ptCount val="4"/>
                  <c:pt idx="0">
                    <c:v>0.0372232300604852</c:v>
                  </c:pt>
                  <c:pt idx="1">
                    <c:v>0.0460367142031013</c:v>
                  </c:pt>
                  <c:pt idx="2">
                    <c:v>0.0388171753440739</c:v>
                  </c:pt>
                  <c:pt idx="3">
                    <c:v>0.0346723613206262</c:v>
                  </c:pt>
                </c:numCache>
              </c:numRef>
            </c:plus>
            <c:minus>
              <c:numRef>
                <c:f>(Sheet1!$C$35,Sheet1!$L$35,Sheet1!$U$35,Sheet1!$AD$35)</c:f>
                <c:numCache>
                  <c:formatCode>General</c:formatCode>
                  <c:ptCount val="4"/>
                  <c:pt idx="0">
                    <c:v>0.0372232300604852</c:v>
                  </c:pt>
                  <c:pt idx="1">
                    <c:v>0.0460367142031013</c:v>
                  </c:pt>
                  <c:pt idx="2">
                    <c:v>0.0388171753440739</c:v>
                  </c:pt>
                  <c:pt idx="3">
                    <c:v>0.0346723613206262</c:v>
                  </c:pt>
                </c:numCache>
              </c:numRef>
            </c:minus>
          </c:errBars>
          <c:cat>
            <c:numRef>
              <c:f>Sheet1!$B$30:$E$30</c:f>
              <c:numCache>
                <c:formatCode>General</c:formatCode>
                <c:ptCount val="4"/>
                <c:pt idx="0">
                  <c:v>0.0</c:v>
                </c:pt>
                <c:pt idx="1">
                  <c:v>2.5</c:v>
                </c:pt>
                <c:pt idx="2">
                  <c:v>5.0</c:v>
                </c:pt>
                <c:pt idx="3">
                  <c:v>7.5</c:v>
                </c:pt>
              </c:numCache>
            </c:numRef>
          </c:cat>
          <c:val>
            <c:numRef>
              <c:f>(Sheet1!$C$34,Sheet1!$L$34,Sheet1!$U$34,Sheet1!$AD$34)</c:f>
              <c:numCache>
                <c:formatCode>General</c:formatCode>
                <c:ptCount val="4"/>
                <c:pt idx="0">
                  <c:v>1.0</c:v>
                </c:pt>
                <c:pt idx="1">
                  <c:v>0.946972450205737</c:v>
                </c:pt>
                <c:pt idx="2">
                  <c:v>0.672274356130822</c:v>
                </c:pt>
                <c:pt idx="3">
                  <c:v>0.462009127945007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DC5-46BC-B956-3C0E89D00E52}"/>
            </c:ext>
          </c:extLst>
        </c:ser>
        <c:ser>
          <c:idx val="4"/>
          <c:order val="2"/>
          <c:tx>
            <c:v>lig4-4</c:v>
          </c:tx>
          <c:spPr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(Sheet1!$F$35,Sheet1!$O$35,Sheet1!$X$35,Sheet1!$AG$35)</c:f>
                <c:numCache>
                  <c:formatCode>General</c:formatCode>
                  <c:ptCount val="4"/>
                  <c:pt idx="0">
                    <c:v>0.0831241881272202</c:v>
                  </c:pt>
                  <c:pt idx="1">
                    <c:v>0.0701563081394068</c:v>
                  </c:pt>
                  <c:pt idx="2">
                    <c:v>0.00807692689849957</c:v>
                  </c:pt>
                  <c:pt idx="3">
                    <c:v>0.0112575326963538</c:v>
                  </c:pt>
                </c:numCache>
              </c:numRef>
            </c:plus>
            <c:minus>
              <c:numRef>
                <c:f>(Sheet1!$F$35,Sheet1!$O$35,Sheet1!$X$35,Sheet1!$AG$35)</c:f>
                <c:numCache>
                  <c:formatCode>General</c:formatCode>
                  <c:ptCount val="4"/>
                  <c:pt idx="0">
                    <c:v>0.0831241881272202</c:v>
                  </c:pt>
                  <c:pt idx="1">
                    <c:v>0.0701563081394068</c:v>
                  </c:pt>
                  <c:pt idx="2">
                    <c:v>0.00807692689849957</c:v>
                  </c:pt>
                  <c:pt idx="3">
                    <c:v>0.0112575326963538</c:v>
                  </c:pt>
                </c:numCache>
              </c:numRef>
            </c:minus>
          </c:errBars>
          <c:cat>
            <c:numRef>
              <c:f>Sheet1!$B$30:$E$30</c:f>
              <c:numCache>
                <c:formatCode>General</c:formatCode>
                <c:ptCount val="4"/>
                <c:pt idx="0">
                  <c:v>0.0</c:v>
                </c:pt>
                <c:pt idx="1">
                  <c:v>2.5</c:v>
                </c:pt>
                <c:pt idx="2">
                  <c:v>5.0</c:v>
                </c:pt>
                <c:pt idx="3">
                  <c:v>7.5</c:v>
                </c:pt>
              </c:numCache>
            </c:numRef>
          </c:cat>
          <c:val>
            <c:numRef>
              <c:f>(Sheet1!$F$34,Sheet1!$O$34,Sheet1!$X$34,Sheet1!$AG$34)</c:f>
              <c:numCache>
                <c:formatCode>General</c:formatCode>
                <c:ptCount val="4"/>
                <c:pt idx="0">
                  <c:v>1.0</c:v>
                </c:pt>
                <c:pt idx="1">
                  <c:v>0.603675131397547</c:v>
                </c:pt>
                <c:pt idx="2">
                  <c:v>0.274970295792574</c:v>
                </c:pt>
                <c:pt idx="3">
                  <c:v>0.209294188413245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DC5-46BC-B956-3C0E89D00E52}"/>
            </c:ext>
          </c:extLst>
        </c:ser>
        <c:ser>
          <c:idx val="5"/>
          <c:order val="3"/>
          <c:tx>
            <c:v>rpt5a-4</c:v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(Sheet1!$G$35,Sheet1!$P$35,Sheet1!$Y$35,Sheet1!$AH$35)</c:f>
                <c:numCache>
                  <c:formatCode>General</c:formatCode>
                  <c:ptCount val="4"/>
                  <c:pt idx="0">
                    <c:v>0.135703098393559</c:v>
                  </c:pt>
                  <c:pt idx="1">
                    <c:v>0.0389986290380209</c:v>
                  </c:pt>
                  <c:pt idx="2">
                    <c:v>0.0463843000145138</c:v>
                  </c:pt>
                  <c:pt idx="3">
                    <c:v>0.0169191845696562</c:v>
                  </c:pt>
                </c:numCache>
              </c:numRef>
            </c:plus>
            <c:minus>
              <c:numRef>
                <c:f>(Sheet1!$G$35,Sheet1!$P$35,Sheet1!$Y$35,Sheet1!$AH$35)</c:f>
                <c:numCache>
                  <c:formatCode>General</c:formatCode>
                  <c:ptCount val="4"/>
                  <c:pt idx="0">
                    <c:v>0.135703098393559</c:v>
                  </c:pt>
                  <c:pt idx="1">
                    <c:v>0.0389986290380209</c:v>
                  </c:pt>
                  <c:pt idx="2">
                    <c:v>0.0463843000145138</c:v>
                  </c:pt>
                  <c:pt idx="3">
                    <c:v>0.0169191845696562</c:v>
                  </c:pt>
                </c:numCache>
              </c:numRef>
            </c:minus>
          </c:errBars>
          <c:cat>
            <c:numRef>
              <c:f>Sheet1!$B$30:$E$30</c:f>
              <c:numCache>
                <c:formatCode>General</c:formatCode>
                <c:ptCount val="4"/>
                <c:pt idx="0">
                  <c:v>0.0</c:v>
                </c:pt>
                <c:pt idx="1">
                  <c:v>2.5</c:v>
                </c:pt>
                <c:pt idx="2">
                  <c:v>5.0</c:v>
                </c:pt>
                <c:pt idx="3">
                  <c:v>7.5</c:v>
                </c:pt>
              </c:numCache>
            </c:numRef>
          </c:cat>
          <c:val>
            <c:numRef>
              <c:f>(Sheet1!$G$34,Sheet1!$P$34,Sheet1!$Y$34,Sheet1!$AH$34)</c:f>
              <c:numCache>
                <c:formatCode>General</c:formatCode>
                <c:ptCount val="4"/>
                <c:pt idx="0">
                  <c:v>1.0</c:v>
                </c:pt>
                <c:pt idx="1">
                  <c:v>0.137091051207948</c:v>
                </c:pt>
                <c:pt idx="2">
                  <c:v>0.19610643724738</c:v>
                </c:pt>
                <c:pt idx="3">
                  <c:v>0.102126716916416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DC5-46BC-B956-3C0E89D00E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0089432"/>
        <c:axId val="-2090085912"/>
      </c:barChart>
      <c:catAx>
        <c:axId val="-2090089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090085912"/>
        <c:crosses val="autoZero"/>
        <c:auto val="1"/>
        <c:lblAlgn val="ctr"/>
        <c:lblOffset val="100"/>
        <c:noMultiLvlLbl val="0"/>
      </c:catAx>
      <c:valAx>
        <c:axId val="-2090085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090089432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i="1"/>
            </a:pPr>
            <a:endParaRPr lang="ja-JP"/>
          </a:p>
        </c:txPr>
      </c:legendEntry>
      <c:legendEntry>
        <c:idx val="2"/>
        <c:txPr>
          <a:bodyPr/>
          <a:lstStyle/>
          <a:p>
            <a:pPr>
              <a:defRPr i="1"/>
            </a:pPr>
            <a:endParaRPr lang="ja-JP"/>
          </a:p>
        </c:txPr>
      </c:legendEntry>
      <c:legendEntry>
        <c:idx val="3"/>
        <c:txPr>
          <a:bodyPr/>
          <a:lstStyle/>
          <a:p>
            <a:pPr>
              <a:defRPr i="1"/>
            </a:pPr>
            <a:endParaRPr lang="ja-JP"/>
          </a:p>
        </c:txPr>
      </c:legendEntry>
      <c:layout>
        <c:manualLayout>
          <c:xMode val="edge"/>
          <c:yMode val="edge"/>
          <c:x val="0.542026901633592"/>
          <c:y val="0.0401015793263495"/>
          <c:w val="0.192574837225623"/>
          <c:h val="0.30833081007747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800">
          <a:latin typeface="Arial"/>
          <a:cs typeface="Arial"/>
        </a:defRPr>
      </a:pPr>
      <a:endParaRPr lang="ja-JP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Col-0</c:v>
          </c:tx>
          <c:spPr>
            <a:solidFill>
              <a:schemeClr val="tx2"/>
            </a:solidFill>
            <a:ln>
              <a:solidFill>
                <a:schemeClr val="tx1"/>
              </a:solidFill>
            </a:ln>
          </c:spPr>
          <c:invertIfNegative val="0"/>
          <c:val>
            <c:numRef>
              <c:f>'Sheet1 (2)'!$C$6:$C$15</c:f>
              <c:numCache>
                <c:formatCode>General</c:formatCode>
                <c:ptCount val="1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9.61538461538462</c:v>
                </c:pt>
                <c:pt idx="7">
                  <c:v>9.61538461538462</c:v>
                </c:pt>
                <c:pt idx="8">
                  <c:v>46.15384615384595</c:v>
                </c:pt>
                <c:pt idx="9">
                  <c:v>34.61538461538449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010-4CCC-8040-CF589259BBC9}"/>
            </c:ext>
          </c:extLst>
        </c:ser>
        <c:ser>
          <c:idx val="4"/>
          <c:order val="1"/>
          <c:tx>
            <c:v>lig4-4</c:v>
          </c:tx>
          <c:spPr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val>
            <c:numRef>
              <c:f>'Sheet1 (2)'!$L$6:$L$15</c:f>
              <c:numCache>
                <c:formatCode>General</c:formatCode>
                <c:ptCount val="1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1.785714285714286</c:v>
                </c:pt>
                <c:pt idx="6">
                  <c:v>5.357142857142843</c:v>
                </c:pt>
                <c:pt idx="7">
                  <c:v>17.85714285714286</c:v>
                </c:pt>
                <c:pt idx="8">
                  <c:v>37.5</c:v>
                </c:pt>
                <c:pt idx="9">
                  <c:v>37.5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010-4CCC-8040-CF589259BBC9}"/>
            </c:ext>
          </c:extLst>
        </c:ser>
        <c:ser>
          <c:idx val="5"/>
          <c:order val="2"/>
          <c:tx>
            <c:v>rpt5a-4</c:v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val>
            <c:numRef>
              <c:f>'Sheet1 (2)'!$O$6:$O$15</c:f>
              <c:numCache>
                <c:formatCode>General</c:formatCode>
                <c:ptCount val="1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1.785714285714286</c:v>
                </c:pt>
                <c:pt idx="6">
                  <c:v>10.71428571428571</c:v>
                </c:pt>
                <c:pt idx="7">
                  <c:v>21.42857142857143</c:v>
                </c:pt>
                <c:pt idx="8">
                  <c:v>30.35714285714285</c:v>
                </c:pt>
                <c:pt idx="9">
                  <c:v>35.71428571428572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010-4CCC-8040-CF589259BB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21051224"/>
        <c:axId val="-2090559320"/>
      </c:barChart>
      <c:catAx>
        <c:axId val="-202105122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090559320"/>
        <c:crosses val="autoZero"/>
        <c:auto val="1"/>
        <c:lblAlgn val="ctr"/>
        <c:lblOffset val="100"/>
        <c:noMultiLvlLbl val="0"/>
      </c:catAx>
      <c:valAx>
        <c:axId val="-20905593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021051224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i="1"/>
            </a:pPr>
            <a:endParaRPr lang="ja-JP"/>
          </a:p>
        </c:txPr>
      </c:legendEntry>
      <c:legendEntry>
        <c:idx val="2"/>
        <c:txPr>
          <a:bodyPr/>
          <a:lstStyle/>
          <a:p>
            <a:pPr>
              <a:defRPr i="1"/>
            </a:pPr>
            <a:endParaRPr lang="ja-JP"/>
          </a:p>
        </c:txPr>
      </c:legendEntry>
      <c:layout>
        <c:manualLayout>
          <c:xMode val="edge"/>
          <c:yMode val="edge"/>
          <c:x val="0.0868860875838365"/>
          <c:y val="0.0248480662832966"/>
          <c:w val="0.189248151078308"/>
          <c:h val="0.313919560958366"/>
        </c:manualLayout>
      </c:layout>
      <c:overlay val="0"/>
    </c:legend>
    <c:plotVisOnly val="1"/>
    <c:dispBlanksAs val="gap"/>
    <c:showDLblsOverMax val="0"/>
  </c:chart>
  <c:spPr>
    <a:ln w="3175"/>
  </c:spPr>
  <c:txPr>
    <a:bodyPr/>
    <a:lstStyle/>
    <a:p>
      <a:pPr>
        <a:defRPr sz="800">
          <a:latin typeface="Arial"/>
          <a:cs typeface="Arial"/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DA450-78FF-3844-891C-0A2499B6438C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52663" y="685800"/>
            <a:ext cx="23526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F730A-54AE-BB47-91A2-C10D9225D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119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F730A-54AE-BB47-91A2-C10D9225D4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131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83513" y="2919965"/>
            <a:ext cx="5479812" cy="201481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67026" y="5326433"/>
            <a:ext cx="4512787" cy="2402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AD4-CD3C-6C4B-AF63-C5B4C8BCD382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27D5-7BE1-FA4B-AAD5-440527821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97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AD4-CD3C-6C4B-AF63-C5B4C8BCD382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27D5-7BE1-FA4B-AAD5-440527821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06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296171" y="515673"/>
            <a:ext cx="1021868" cy="1099229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7207" y="515673"/>
            <a:ext cx="2961516" cy="1099229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AD4-CD3C-6C4B-AF63-C5B4C8BCD382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27D5-7BE1-FA4B-AAD5-440527821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211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AD4-CD3C-6C4B-AF63-C5B4C8BCD382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27D5-7BE1-FA4B-AAD5-440527821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656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256" y="6040106"/>
            <a:ext cx="5479812" cy="18668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9256" y="3983947"/>
            <a:ext cx="5479812" cy="205615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AD4-CD3C-6C4B-AF63-C5B4C8BCD382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27D5-7BE1-FA4B-AAD5-440527821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84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27207" y="3006998"/>
            <a:ext cx="1991132" cy="85009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325786" y="3006998"/>
            <a:ext cx="1992252" cy="85009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AD4-CD3C-6C4B-AF63-C5B4C8BCD382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27D5-7BE1-FA4B-AAD5-440527821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732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342" y="376419"/>
            <a:ext cx="5802154" cy="1566598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342" y="2104029"/>
            <a:ext cx="2848473" cy="8768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342" y="2980888"/>
            <a:ext cx="2848473" cy="54156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74904" y="2104029"/>
            <a:ext cx="2849592" cy="8768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74904" y="2980888"/>
            <a:ext cx="2849592" cy="54156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AD4-CD3C-6C4B-AF63-C5B4C8BCD382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27D5-7BE1-FA4B-AAD5-440527821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76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AD4-CD3C-6C4B-AF63-C5B4C8BCD382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27D5-7BE1-FA4B-AAD5-440527821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902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AD4-CD3C-6C4B-AF63-C5B4C8BCD382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27D5-7BE1-FA4B-AAD5-440527821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9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342" y="374243"/>
            <a:ext cx="2120965" cy="159270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20534" y="374244"/>
            <a:ext cx="3603962" cy="80222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342" y="1966951"/>
            <a:ext cx="2120965" cy="64295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AD4-CD3C-6C4B-AF63-C5B4C8BCD382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27D5-7BE1-FA4B-AAD5-440527821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66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3625" y="6579712"/>
            <a:ext cx="3868103" cy="7767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63625" y="839870"/>
            <a:ext cx="3868103" cy="56397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63625" y="7356484"/>
            <a:ext cx="3868103" cy="110314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AD4-CD3C-6C4B-AF63-C5B4C8BCD382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27D5-7BE1-FA4B-AAD5-440527821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722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22342" y="376419"/>
            <a:ext cx="5802154" cy="1566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342" y="2193238"/>
            <a:ext cx="5802154" cy="6203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22342" y="8712026"/>
            <a:ext cx="1504262" cy="5004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7AAD4-CD3C-6C4B-AF63-C5B4C8BCD382}" type="datetimeFigureOut">
              <a:rPr kumimoji="1" lang="ja-JP" altLang="en-US" smtClean="0"/>
              <a:t>19/04/21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02670" y="8712026"/>
            <a:ext cx="2041499" cy="5004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620234" y="8712026"/>
            <a:ext cx="1504262" cy="5004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A27D5-7BE1-FA4B-AAD5-440527821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39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20" Type="http://schemas.openxmlformats.org/officeDocument/2006/relationships/image" Target="../media/image23.png"/><Relationship Id="rId21" Type="http://schemas.openxmlformats.org/officeDocument/2006/relationships/image" Target="../media/image2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Relationship Id="rId17" Type="http://schemas.openxmlformats.org/officeDocument/2006/relationships/chart" Target="../charts/chart4.xml"/><Relationship Id="rId18" Type="http://schemas.openxmlformats.org/officeDocument/2006/relationships/chart" Target="../charts/chart5.xml"/><Relationship Id="rId19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chart" Target="../charts/chart3.xml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図形グループ 22"/>
          <p:cNvGrpSpPr/>
          <p:nvPr/>
        </p:nvGrpSpPr>
        <p:grpSpPr>
          <a:xfrm>
            <a:off x="2425398" y="3374278"/>
            <a:ext cx="1414637" cy="2651032"/>
            <a:chOff x="1839241" y="2190924"/>
            <a:chExt cx="1414637" cy="2651032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20725" y="4233624"/>
              <a:ext cx="608332" cy="608332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20725" y="2364384"/>
              <a:ext cx="608332" cy="608332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20725" y="2987441"/>
              <a:ext cx="608332" cy="608332"/>
            </a:xfrm>
            <a:prstGeom prst="rect">
              <a:avLst/>
            </a:prstGeom>
          </p:spPr>
        </p:pic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20725" y="3610835"/>
              <a:ext cx="608332" cy="608332"/>
            </a:xfrm>
            <a:prstGeom prst="rect">
              <a:avLst/>
            </a:prstGeom>
          </p:spPr>
        </p:pic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 flipV="1">
              <a:off x="2645546" y="4233624"/>
              <a:ext cx="608332" cy="608332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H="1" flipV="1">
              <a:off x="2645546" y="2364384"/>
              <a:ext cx="608332" cy="608332"/>
            </a:xfrm>
            <a:prstGeom prst="rect">
              <a:avLst/>
            </a:prstGeom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flipH="1" flipV="1">
              <a:off x="2645546" y="3610497"/>
              <a:ext cx="608332" cy="608332"/>
            </a:xfrm>
            <a:prstGeom prst="rect">
              <a:avLst/>
            </a:prstGeom>
          </p:spPr>
        </p:pic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flipH="1" flipV="1">
              <a:off x="2645546" y="2987441"/>
              <a:ext cx="608332" cy="608332"/>
            </a:xfrm>
            <a:prstGeom prst="rect">
              <a:avLst/>
            </a:prstGeom>
          </p:spPr>
        </p:pic>
        <p:cxnSp>
          <p:nvCxnSpPr>
            <p:cNvPr id="16" name="直線コネクタ 15"/>
            <p:cNvCxnSpPr/>
            <p:nvPr/>
          </p:nvCxnSpPr>
          <p:spPr>
            <a:xfrm>
              <a:off x="2955493" y="4784126"/>
              <a:ext cx="242103" cy="0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/>
            <p:cNvSpPr txBox="1"/>
            <p:nvPr/>
          </p:nvSpPr>
          <p:spPr>
            <a:xfrm rot="16200000">
              <a:off x="1752038" y="2557725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800" dirty="0" smtClean="0">
                  <a:solidFill>
                    <a:srgbClr val="000000"/>
                  </a:solidFill>
                  <a:latin typeface="Calibri"/>
                  <a:cs typeface="Calibri"/>
                </a:rPr>
                <a:t>DAPI</a:t>
              </a:r>
              <a:endParaRPr kumimoji="1" lang="ja-JP" altLang="en-US" sz="8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 rot="16200000">
              <a:off x="1711136" y="3183885"/>
              <a:ext cx="4716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 smtClean="0">
                  <a:solidFill>
                    <a:srgbClr val="000000"/>
                  </a:solidFill>
                  <a:latin typeface="Calibri"/>
                  <a:cs typeface="Calibri"/>
                </a:rPr>
                <a:t>180 </a:t>
              </a:r>
              <a:r>
                <a:rPr kumimoji="1" lang="en-US" altLang="ja-JP" sz="800" dirty="0" err="1" smtClean="0">
                  <a:solidFill>
                    <a:srgbClr val="000000"/>
                  </a:solidFill>
                  <a:latin typeface="Calibri"/>
                  <a:cs typeface="Calibri"/>
                </a:rPr>
                <a:t>bp</a:t>
              </a:r>
              <a:endParaRPr kumimoji="1" lang="ja-JP" altLang="en-US" sz="8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 rot="16200000">
              <a:off x="1662270" y="3807279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 smtClean="0">
                  <a:solidFill>
                    <a:srgbClr val="000000"/>
                  </a:solidFill>
                  <a:latin typeface="Calibri"/>
                  <a:cs typeface="Calibri"/>
                </a:rPr>
                <a:t>telomere</a:t>
              </a:r>
              <a:endParaRPr kumimoji="1" lang="ja-JP" altLang="en-US" sz="8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 rot="16200000">
              <a:off x="1680704" y="4430068"/>
              <a:ext cx="5325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 smtClean="0">
                  <a:solidFill>
                    <a:srgbClr val="000000"/>
                  </a:solidFill>
                  <a:latin typeface="Calibri"/>
                  <a:cs typeface="Calibri"/>
                </a:rPr>
                <a:t>Merged</a:t>
              </a:r>
              <a:endParaRPr kumimoji="1" lang="ja-JP" altLang="en-US" sz="8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117524" y="2190924"/>
              <a:ext cx="4026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latin typeface="Calibri"/>
                  <a:ea typeface="ヒラギノ丸ゴ Pro W4"/>
                  <a:cs typeface="Calibri"/>
                </a:rPr>
                <a:t>Col-0</a:t>
              </a:r>
              <a:endParaRPr kumimoji="1" lang="ja-JP" altLang="en-US" sz="800" dirty="0">
                <a:solidFill>
                  <a:srgbClr val="000000"/>
                </a:solidFill>
                <a:latin typeface="Calibri"/>
                <a:ea typeface="ヒラギノ丸ゴ Pro W4"/>
                <a:cs typeface="Calibri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650047" y="2190924"/>
              <a:ext cx="58234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i="1" dirty="0">
                  <a:solidFill>
                    <a:srgbClr val="000000"/>
                  </a:solidFill>
                  <a:latin typeface="Calibri"/>
                  <a:ea typeface="ヒラギノ丸ゴ Pro W4"/>
                  <a:cs typeface="Calibri"/>
                </a:rPr>
                <a:t>c</a:t>
              </a:r>
              <a:r>
                <a:rPr kumimoji="1" lang="en-US" altLang="ja-JP" sz="800" i="1" dirty="0" smtClean="0">
                  <a:solidFill>
                    <a:srgbClr val="000000"/>
                  </a:solidFill>
                  <a:latin typeface="Calibri"/>
                  <a:ea typeface="ヒラギノ丸ゴ Pro W4"/>
                  <a:cs typeface="Calibri"/>
                </a:rPr>
                <a:t>ap-h2-2</a:t>
              </a:r>
              <a:endParaRPr kumimoji="1" lang="ja-JP" altLang="en-US" sz="800" i="1" dirty="0">
                <a:solidFill>
                  <a:srgbClr val="000000"/>
                </a:solidFill>
                <a:latin typeface="Calibri"/>
                <a:ea typeface="ヒラギノ丸ゴ Pro W4"/>
                <a:cs typeface="Calibri"/>
              </a:endParaRP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-1" y="6261038"/>
            <a:ext cx="6446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 smtClean="0">
                <a:latin typeface="Helvetica"/>
                <a:cs typeface="Helvetica"/>
              </a:rPr>
              <a:t>Supplementary Figure 1. </a:t>
            </a:r>
            <a:r>
              <a:rPr lang="en-US" altLang="ja-JP" sz="1000" dirty="0"/>
              <a:t>Defects in condensin II </a:t>
            </a:r>
            <a:r>
              <a:rPr lang="en-US" altLang="ja-JP" sz="1000" dirty="0" smtClean="0"/>
              <a:t>does not affect </a:t>
            </a:r>
            <a:r>
              <a:rPr lang="en-US" altLang="ja-JP" sz="1000" dirty="0" err="1" smtClean="0"/>
              <a:t>telomeric</a:t>
            </a:r>
            <a:r>
              <a:rPr lang="en-US" altLang="ja-JP" sz="1000" dirty="0" smtClean="0"/>
              <a:t> repeats localization. Representative </a:t>
            </a:r>
            <a:r>
              <a:rPr lang="en-US" altLang="ja-JP" sz="1000" dirty="0"/>
              <a:t>images of FISH detection of </a:t>
            </a:r>
            <a:r>
              <a:rPr lang="en-US" altLang="ja-JP" sz="1000" dirty="0" err="1" smtClean="0"/>
              <a:t>pericentromeric</a:t>
            </a:r>
            <a:r>
              <a:rPr lang="en-US" altLang="ja-JP" sz="1000" dirty="0" smtClean="0"/>
              <a:t> 180 </a:t>
            </a:r>
            <a:r>
              <a:rPr lang="en-US" altLang="ja-JP" sz="1000" dirty="0" err="1" smtClean="0"/>
              <a:t>bp</a:t>
            </a:r>
            <a:r>
              <a:rPr lang="en-US" altLang="ja-JP" sz="1000" dirty="0" smtClean="0"/>
              <a:t> and </a:t>
            </a:r>
            <a:r>
              <a:rPr lang="en-US" altLang="ja-JP" sz="1000" dirty="0" err="1"/>
              <a:t>telomeric</a:t>
            </a:r>
            <a:r>
              <a:rPr lang="en-US" altLang="ja-JP" sz="1000" dirty="0"/>
              <a:t> </a:t>
            </a:r>
            <a:r>
              <a:rPr lang="en-US" altLang="ja-JP" sz="1000" dirty="0" smtClean="0"/>
              <a:t>repeats signals </a:t>
            </a:r>
            <a:r>
              <a:rPr lang="en-US" altLang="ja-JP" sz="1000" dirty="0"/>
              <a:t>in nuclei from flower buds of Col-</a:t>
            </a:r>
            <a:r>
              <a:rPr lang="en-US" altLang="ja-JP" sz="1000" dirty="0" smtClean="0"/>
              <a:t>0</a:t>
            </a:r>
            <a:r>
              <a:rPr lang="en-US" altLang="ja-JP" sz="1000" dirty="0"/>
              <a:t> </a:t>
            </a:r>
            <a:r>
              <a:rPr lang="en-US" altLang="ja-JP" sz="1000" dirty="0" smtClean="0"/>
              <a:t>and </a:t>
            </a:r>
            <a:r>
              <a:rPr lang="en-US" altLang="ja-JP" sz="1000" i="1" dirty="0" smtClean="0"/>
              <a:t>cap</a:t>
            </a:r>
            <a:r>
              <a:rPr lang="en-US" altLang="ja-JP" sz="1000" i="1" dirty="0"/>
              <a:t>-h2-</a:t>
            </a:r>
            <a:r>
              <a:rPr lang="en-US" altLang="ja-JP" sz="1000" i="1" dirty="0" smtClean="0"/>
              <a:t>2</a:t>
            </a:r>
            <a:r>
              <a:rPr lang="en-US" altLang="ja-JP" sz="1000" dirty="0" smtClean="0"/>
              <a:t>. </a:t>
            </a:r>
            <a:r>
              <a:rPr lang="en-US" altLang="ja-JP" sz="1000" dirty="0" err="1" smtClean="0"/>
              <a:t>Codensin</a:t>
            </a:r>
            <a:r>
              <a:rPr lang="en-US" altLang="ja-JP" sz="1000" dirty="0" smtClean="0"/>
              <a:t> II mutant showed the localization of </a:t>
            </a:r>
            <a:r>
              <a:rPr lang="en-US" altLang="ja-JP" sz="1000" dirty="0" err="1" smtClean="0"/>
              <a:t>telomeric</a:t>
            </a:r>
            <a:r>
              <a:rPr lang="en-US" altLang="ja-JP" sz="1000" dirty="0" smtClean="0"/>
              <a:t> repeats around </a:t>
            </a:r>
            <a:r>
              <a:rPr lang="en-US" altLang="ja-JP" sz="1000" dirty="0" err="1" smtClean="0"/>
              <a:t>nucleolar</a:t>
            </a:r>
            <a:r>
              <a:rPr lang="en-US" altLang="ja-JP" sz="1000" dirty="0" smtClean="0"/>
              <a:t> periphery as is case for wild-type. Bar </a:t>
            </a:r>
            <a:r>
              <a:rPr lang="en-US" altLang="ja-JP" sz="1000" dirty="0"/>
              <a:t>= 5 </a:t>
            </a:r>
            <a:r>
              <a:rPr lang="en-US" altLang="ja-JP" sz="1000" dirty="0" err="1"/>
              <a:t>μm</a:t>
            </a:r>
            <a:r>
              <a:rPr lang="en-US" altLang="ja-JP" sz="1000" dirty="0"/>
              <a:t>. </a:t>
            </a:r>
            <a:endParaRPr lang="en-US" altLang="ja-JP" sz="1000" dirty="0" smtClean="0"/>
          </a:p>
        </p:txBody>
      </p:sp>
    </p:spTree>
    <p:extLst>
      <p:ext uri="{BB962C8B-B14F-4D97-AF65-F5344CB8AC3E}">
        <p14:creationId xmlns:p14="http://schemas.microsoft.com/office/powerpoint/2010/main" val="2391720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-1" y="6098110"/>
            <a:ext cx="6446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 smtClean="0">
                <a:latin typeface="Helvetica"/>
                <a:cs typeface="Helvetica"/>
              </a:rPr>
              <a:t>Supplementary Figure 2. </a:t>
            </a:r>
            <a:r>
              <a:rPr lang="en-US" altLang="ja-JP" sz="1000" dirty="0"/>
              <a:t>Defects in condensin II </a:t>
            </a:r>
            <a:r>
              <a:rPr lang="en-US" altLang="ja-JP" sz="1000" dirty="0" smtClean="0"/>
              <a:t>does not affect the expressions of </a:t>
            </a:r>
            <a:r>
              <a:rPr lang="en-US" altLang="ja-JP" sz="1000" dirty="0" err="1" smtClean="0"/>
              <a:t>rRNA</a:t>
            </a:r>
            <a:r>
              <a:rPr lang="en-US" altLang="ja-JP" sz="1000" dirty="0" smtClean="0"/>
              <a:t> genes in both roots and shoots from 7-day-old seedlings. </a:t>
            </a:r>
            <a:r>
              <a:rPr lang="en-US" altLang="ja-JP" sz="1000" dirty="0"/>
              <a:t>The graph shows the </a:t>
            </a:r>
            <a:r>
              <a:rPr lang="en-US" altLang="ja-JP" sz="1000" dirty="0" smtClean="0"/>
              <a:t>relative expression </a:t>
            </a:r>
            <a:r>
              <a:rPr lang="en-US" altLang="ja-JP" sz="1000" dirty="0"/>
              <a:t>levels </a:t>
            </a:r>
            <a:r>
              <a:rPr lang="en-US" altLang="ja-JP" sz="1000" dirty="0" smtClean="0"/>
              <a:t>of </a:t>
            </a:r>
            <a:r>
              <a:rPr lang="en-US" altLang="ja-JP" sz="1000" dirty="0" err="1" smtClean="0"/>
              <a:t>rRNA</a:t>
            </a:r>
            <a:r>
              <a:rPr lang="en-US" altLang="ja-JP" sz="1000" dirty="0" smtClean="0"/>
              <a:t> genes normalized </a:t>
            </a:r>
            <a:r>
              <a:rPr lang="en-US" altLang="ja-JP" sz="1000" dirty="0"/>
              <a:t>by </a:t>
            </a:r>
            <a:r>
              <a:rPr lang="en-US" altLang="ja-JP" sz="1000" i="1" dirty="0" smtClean="0"/>
              <a:t>ACT2</a:t>
            </a:r>
            <a:r>
              <a:rPr lang="en-US" altLang="ja-JP" sz="1000" dirty="0" smtClean="0"/>
              <a:t> levels</a:t>
            </a:r>
            <a:r>
              <a:rPr lang="en-US" altLang="ja-JP" sz="1000" dirty="0"/>
              <a:t>. Error bars indicate </a:t>
            </a:r>
            <a:r>
              <a:rPr lang="en-US" altLang="ja-JP" sz="1000" dirty="0" smtClean="0"/>
              <a:t>S.</a:t>
            </a:r>
            <a:r>
              <a:rPr lang="en-US" altLang="ja-JP" sz="1000" dirty="0" smtClean="0"/>
              <a:t>D</a:t>
            </a:r>
            <a:r>
              <a:rPr lang="en-US" altLang="ja-JP" sz="1000" dirty="0" smtClean="0"/>
              <a:t>. </a:t>
            </a:r>
            <a:r>
              <a:rPr lang="en-US" altLang="ja-JP" sz="1000" dirty="0" smtClean="0"/>
              <a:t>There were no significant differences between Col-0 and condensin II mutants by </a:t>
            </a:r>
            <a:r>
              <a:rPr lang="en-US" altLang="ja-JP" sz="1000" dirty="0"/>
              <a:t>Student’s </a:t>
            </a:r>
            <a:r>
              <a:rPr lang="en-US" altLang="ja-JP" sz="1000" i="1" dirty="0"/>
              <a:t>t</a:t>
            </a:r>
            <a:r>
              <a:rPr lang="en-US" altLang="ja-JP" sz="1000" dirty="0"/>
              <a:t>-test </a:t>
            </a:r>
            <a:r>
              <a:rPr lang="en-US" altLang="ja-JP" sz="1000" dirty="0" smtClean="0"/>
              <a:t>(n </a:t>
            </a:r>
            <a:r>
              <a:rPr lang="en-US" altLang="ja-JP" sz="1000" dirty="0"/>
              <a:t>= 3</a:t>
            </a:r>
            <a:r>
              <a:rPr lang="en-US" altLang="ja-JP" sz="1000" dirty="0" smtClean="0"/>
              <a:t>).</a:t>
            </a:r>
            <a:r>
              <a:rPr lang="ja-JP" altLang="ja-JP" sz="1000" dirty="0" smtClean="0"/>
              <a:t> </a:t>
            </a:r>
            <a:endParaRPr lang="en-US" altLang="ja-JP" sz="1000" dirty="0" smtClean="0"/>
          </a:p>
        </p:txBody>
      </p:sp>
      <p:grpSp>
        <p:nvGrpSpPr>
          <p:cNvPr id="2" name="図形グループ 1"/>
          <p:cNvGrpSpPr/>
          <p:nvPr/>
        </p:nvGrpSpPr>
        <p:grpSpPr>
          <a:xfrm>
            <a:off x="1809149" y="2558854"/>
            <a:ext cx="3046480" cy="3512540"/>
            <a:chOff x="937419" y="799956"/>
            <a:chExt cx="4572000" cy="5271438"/>
          </a:xfrm>
        </p:grpSpPr>
        <p:graphicFrame>
          <p:nvGraphicFramePr>
            <p:cNvPr id="25" name="グラフ 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51794348"/>
                </p:ext>
              </p:extLst>
            </p:nvPr>
          </p:nvGraphicFramePr>
          <p:xfrm>
            <a:off x="937419" y="3328194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28" name="グラフ 2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52869594"/>
                </p:ext>
              </p:extLst>
            </p:nvPr>
          </p:nvGraphicFramePr>
          <p:xfrm>
            <a:off x="937419" y="799956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7" name="テキスト ボックス 6"/>
          <p:cNvSpPr txBox="1"/>
          <p:nvPr/>
        </p:nvSpPr>
        <p:spPr>
          <a:xfrm rot="16200000">
            <a:off x="880057" y="3325004"/>
            <a:ext cx="16938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 smtClean="0"/>
              <a:t>Relative expression level (/</a:t>
            </a:r>
            <a:r>
              <a:rPr lang="en-US" altLang="ja-JP" sz="800" i="1" dirty="0" smtClean="0"/>
              <a:t>ACT2</a:t>
            </a:r>
            <a:r>
              <a:rPr lang="en-US" altLang="ja-JP" sz="800" dirty="0" smtClean="0"/>
              <a:t>)</a:t>
            </a:r>
          </a:p>
        </p:txBody>
      </p:sp>
      <p:sp>
        <p:nvSpPr>
          <p:cNvPr id="8" name="テキスト ボックス 7"/>
          <p:cNvSpPr txBox="1"/>
          <p:nvPr/>
        </p:nvSpPr>
        <p:spPr>
          <a:xfrm rot="16200000">
            <a:off x="878982" y="4995787"/>
            <a:ext cx="16938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 smtClean="0"/>
              <a:t>Relative expression level (/</a:t>
            </a:r>
            <a:r>
              <a:rPr lang="en-US" altLang="ja-JP" sz="800" i="1" dirty="0" smtClean="0"/>
              <a:t>ACT2</a:t>
            </a:r>
            <a:r>
              <a:rPr lang="en-US" altLang="ja-JP" sz="800" dirty="0" smtClean="0"/>
              <a:t>)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33066" y="2707735"/>
            <a:ext cx="586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 smtClean="0">
                <a:solidFill>
                  <a:srgbClr val="FF0000"/>
                </a:solidFill>
              </a:rPr>
              <a:t>Shoot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33066" y="4386742"/>
            <a:ext cx="586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 smtClean="0">
                <a:solidFill>
                  <a:srgbClr val="FF0000"/>
                </a:solidFill>
              </a:rPr>
              <a:t>Root</a:t>
            </a:r>
          </a:p>
        </p:txBody>
      </p:sp>
    </p:spTree>
    <p:extLst>
      <p:ext uri="{BB962C8B-B14F-4D97-AF65-F5344CB8AC3E}">
        <p14:creationId xmlns:p14="http://schemas.microsoft.com/office/powerpoint/2010/main" val="4205342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図形グループ 3"/>
          <p:cNvGrpSpPr/>
          <p:nvPr/>
        </p:nvGrpSpPr>
        <p:grpSpPr>
          <a:xfrm>
            <a:off x="-1" y="1045670"/>
            <a:ext cx="6664098" cy="7462137"/>
            <a:chOff x="-1" y="1835943"/>
            <a:chExt cx="6664098" cy="7462137"/>
          </a:xfrm>
        </p:grpSpPr>
        <p:grpSp>
          <p:nvGrpSpPr>
            <p:cNvPr id="2" name="図形グループ 1"/>
            <p:cNvGrpSpPr/>
            <p:nvPr/>
          </p:nvGrpSpPr>
          <p:grpSpPr>
            <a:xfrm>
              <a:off x="214596" y="1835943"/>
              <a:ext cx="6449501" cy="4892203"/>
              <a:chOff x="214596" y="1314296"/>
              <a:chExt cx="6449501" cy="4892203"/>
            </a:xfrm>
          </p:grpSpPr>
          <p:pic>
            <p:nvPicPr>
              <p:cNvPr id="5" name="図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70373" y="5601699"/>
                <a:ext cx="604800" cy="604800"/>
              </a:xfrm>
              <a:prstGeom prst="rect">
                <a:avLst/>
              </a:prstGeom>
            </p:spPr>
          </p:pic>
          <p:graphicFrame>
            <p:nvGraphicFramePr>
              <p:cNvPr id="39" name="グラフ 3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86187827"/>
                  </p:ext>
                </p:extLst>
              </p:nvPr>
            </p:nvGraphicFramePr>
            <p:xfrm>
              <a:off x="3738891" y="3766899"/>
              <a:ext cx="2260655" cy="16559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pic>
            <p:nvPicPr>
              <p:cNvPr id="6" name="図 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44073" y="4977849"/>
                <a:ext cx="604800" cy="604800"/>
              </a:xfrm>
              <a:prstGeom prst="rect">
                <a:avLst/>
              </a:prstGeom>
            </p:spPr>
          </p:pic>
          <p:pic>
            <p:nvPicPr>
              <p:cNvPr id="8" name="図 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44073" y="5601699"/>
                <a:ext cx="604800" cy="604800"/>
              </a:xfrm>
              <a:prstGeom prst="rect">
                <a:avLst/>
              </a:prstGeom>
            </p:spPr>
          </p:pic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43004" y="3736419"/>
                <a:ext cx="604800" cy="604800"/>
              </a:xfrm>
              <a:prstGeom prst="rect">
                <a:avLst/>
              </a:prstGeom>
            </p:spPr>
          </p:pic>
          <p:pic>
            <p:nvPicPr>
              <p:cNvPr id="11" name="図 1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43004" y="4358073"/>
                <a:ext cx="604800" cy="604800"/>
              </a:xfrm>
              <a:prstGeom prst="rect">
                <a:avLst/>
              </a:prstGeom>
            </p:spPr>
          </p:pic>
          <p:pic>
            <p:nvPicPr>
              <p:cNvPr id="14" name="図 1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215410" y="3736419"/>
                <a:ext cx="604800" cy="604800"/>
              </a:xfrm>
              <a:prstGeom prst="rect">
                <a:avLst/>
              </a:prstGeom>
            </p:spPr>
          </p:pic>
          <p:pic>
            <p:nvPicPr>
              <p:cNvPr id="15" name="図 1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15410" y="4977849"/>
                <a:ext cx="604800" cy="604800"/>
              </a:xfrm>
              <a:prstGeom prst="rect">
                <a:avLst/>
              </a:prstGeom>
            </p:spPr>
          </p:pic>
          <p:pic>
            <p:nvPicPr>
              <p:cNvPr id="17" name="図 16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15410" y="5601699"/>
                <a:ext cx="604800" cy="604800"/>
              </a:xfrm>
              <a:prstGeom prst="rect">
                <a:avLst/>
              </a:prstGeom>
            </p:spPr>
          </p:pic>
          <p:pic>
            <p:nvPicPr>
              <p:cNvPr id="19" name="図 18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215410" y="4358073"/>
                <a:ext cx="604800" cy="604800"/>
              </a:xfrm>
              <a:prstGeom prst="rect">
                <a:avLst/>
              </a:prstGeom>
            </p:spPr>
          </p:pic>
          <p:cxnSp>
            <p:nvCxnSpPr>
              <p:cNvPr id="62" name="直線コネクタ 61"/>
              <p:cNvCxnSpPr/>
              <p:nvPr/>
            </p:nvCxnSpPr>
            <p:spPr>
              <a:xfrm>
                <a:off x="2744717" y="6158177"/>
                <a:ext cx="299272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0" name="図 19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86746" y="5601699"/>
                <a:ext cx="604800" cy="604800"/>
              </a:xfrm>
              <a:prstGeom prst="rect">
                <a:avLst/>
              </a:prstGeom>
            </p:spPr>
          </p:pic>
          <p:pic>
            <p:nvPicPr>
              <p:cNvPr id="21" name="図 20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86746" y="3736419"/>
                <a:ext cx="604800" cy="604800"/>
              </a:xfrm>
              <a:prstGeom prst="rect">
                <a:avLst/>
              </a:prstGeom>
            </p:spPr>
          </p:pic>
          <p:pic>
            <p:nvPicPr>
              <p:cNvPr id="22" name="図 21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86746" y="4977849"/>
                <a:ext cx="604800" cy="604800"/>
              </a:xfrm>
              <a:prstGeom prst="rect">
                <a:avLst/>
              </a:prstGeom>
            </p:spPr>
          </p:pic>
          <p:pic>
            <p:nvPicPr>
              <p:cNvPr id="23" name="図 22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86746" y="4358073"/>
                <a:ext cx="604800" cy="604800"/>
              </a:xfrm>
              <a:prstGeom prst="rect">
                <a:avLst/>
              </a:prstGeom>
            </p:spPr>
          </p:pic>
          <p:sp>
            <p:nvSpPr>
              <p:cNvPr id="67" name="テキスト ボックス 66"/>
              <p:cNvSpPr txBox="1"/>
              <p:nvPr/>
            </p:nvSpPr>
            <p:spPr>
              <a:xfrm>
                <a:off x="682612" y="3551455"/>
                <a:ext cx="429825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 smtClean="0">
                    <a:latin typeface="Arial"/>
                    <a:cs typeface="Arial"/>
                  </a:rPr>
                  <a:t>Col-0</a:t>
                </a:r>
                <a:endParaRPr kumimoji="1" lang="ja-JP" alt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>
                <a:off x="1212929" y="3551455"/>
                <a:ext cx="618116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i="1" dirty="0" smtClean="0">
                    <a:latin typeface="Arial"/>
                    <a:cs typeface="Arial"/>
                  </a:rPr>
                  <a:t>cap-h2-2</a:t>
                </a:r>
                <a:endParaRPr kumimoji="1" lang="ja-JP" altLang="en-US" sz="800" i="1" dirty="0">
                  <a:latin typeface="Arial"/>
                  <a:cs typeface="Arial"/>
                </a:endParaRPr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>
                <a:off x="1913340" y="3551455"/>
                <a:ext cx="46412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i="1" dirty="0">
                    <a:latin typeface="Arial"/>
                    <a:cs typeface="Arial"/>
                  </a:rPr>
                  <a:t>l</a:t>
                </a:r>
                <a:r>
                  <a:rPr kumimoji="1" lang="en-US" altLang="ja-JP" sz="800" i="1" dirty="0" smtClean="0">
                    <a:latin typeface="Arial"/>
                    <a:cs typeface="Arial"/>
                  </a:rPr>
                  <a:t>ig4-4</a:t>
                </a:r>
                <a:endParaRPr kumimoji="1" lang="ja-JP" altLang="en-US" sz="800" i="1" dirty="0">
                  <a:latin typeface="Arial"/>
                  <a:cs typeface="Arial"/>
                </a:endParaRPr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 rot="16200000">
                <a:off x="290846" y="3931097"/>
                <a:ext cx="424115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latin typeface="Arial"/>
                    <a:cs typeface="Arial"/>
                  </a:rPr>
                  <a:t>DAPI</a:t>
                </a:r>
              </a:p>
            </p:txBody>
          </p:sp>
          <p:sp>
            <p:nvSpPr>
              <p:cNvPr id="91" name="テキスト ボックス 90"/>
              <p:cNvSpPr txBox="1"/>
              <p:nvPr/>
            </p:nvSpPr>
            <p:spPr>
              <a:xfrm rot="16200000">
                <a:off x="250270" y="4552751"/>
                <a:ext cx="505267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latin typeface="Arial"/>
                    <a:cs typeface="Arial"/>
                  </a:rPr>
                  <a:t>180 </a:t>
                </a:r>
                <a:r>
                  <a:rPr kumimoji="1" lang="en-US" altLang="ja-JP" sz="800" dirty="0" err="1" smtClean="0">
                    <a:latin typeface="Arial"/>
                    <a:cs typeface="Arial"/>
                  </a:rPr>
                  <a:t>bp</a:t>
                </a:r>
                <a:endParaRPr kumimoji="1" lang="ja-JP" alt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 rot="16200000">
                <a:off x="173327" y="5172528"/>
                <a:ext cx="659155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latin typeface="Arial"/>
                    <a:cs typeface="Arial"/>
                  </a:rPr>
                  <a:t>45S rDNA</a:t>
                </a:r>
                <a:endParaRPr kumimoji="1" lang="ja-JP" alt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 rot="16200000">
                <a:off x="236646" y="5796108"/>
                <a:ext cx="53251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latin typeface="Arial"/>
                    <a:cs typeface="Arial"/>
                  </a:rPr>
                  <a:t>Merged</a:t>
                </a:r>
                <a:endParaRPr kumimoji="1" lang="ja-JP" alt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94" name="テキスト ボックス 93"/>
              <p:cNvSpPr txBox="1"/>
              <p:nvPr/>
            </p:nvSpPr>
            <p:spPr>
              <a:xfrm>
                <a:off x="214843" y="3387794"/>
                <a:ext cx="2957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200" b="1" dirty="0" smtClean="0">
                    <a:latin typeface="Aaria"/>
                    <a:cs typeface="Aaria"/>
                  </a:rPr>
                  <a:t>B</a:t>
                </a:r>
                <a:endParaRPr kumimoji="1" lang="ja-JP" altLang="en-US" sz="1200" b="1" dirty="0">
                  <a:latin typeface="Aaria"/>
                  <a:cs typeface="Aaria"/>
                </a:endParaRPr>
              </a:p>
            </p:txBody>
          </p:sp>
          <p:graphicFrame>
            <p:nvGraphicFramePr>
              <p:cNvPr id="142" name="グラフ 14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56392443"/>
                  </p:ext>
                </p:extLst>
              </p:nvPr>
            </p:nvGraphicFramePr>
            <p:xfrm>
              <a:off x="532766" y="1395822"/>
              <a:ext cx="3206125" cy="186927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7"/>
              </a:graphicData>
            </a:graphic>
          </p:graphicFrame>
          <p:sp>
            <p:nvSpPr>
              <p:cNvPr id="158" name="テキスト ボックス 157"/>
              <p:cNvSpPr txBox="1"/>
              <p:nvPr/>
            </p:nvSpPr>
            <p:spPr>
              <a:xfrm>
                <a:off x="2462850" y="2281618"/>
                <a:ext cx="22459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*</a:t>
                </a:r>
              </a:p>
            </p:txBody>
          </p:sp>
          <p:sp>
            <p:nvSpPr>
              <p:cNvPr id="159" name="テキスト ボックス 158"/>
              <p:cNvSpPr txBox="1"/>
              <p:nvPr/>
            </p:nvSpPr>
            <p:spPr>
              <a:xfrm>
                <a:off x="2539652" y="2598034"/>
                <a:ext cx="2645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**</a:t>
                </a:r>
              </a:p>
            </p:txBody>
          </p:sp>
          <p:sp>
            <p:nvSpPr>
              <p:cNvPr id="160" name="テキスト ボックス 159"/>
              <p:cNvSpPr txBox="1"/>
              <p:nvPr/>
            </p:nvSpPr>
            <p:spPr>
              <a:xfrm>
                <a:off x="2628304" y="2722241"/>
                <a:ext cx="2645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**</a:t>
                </a:r>
              </a:p>
            </p:txBody>
          </p:sp>
          <p:sp>
            <p:nvSpPr>
              <p:cNvPr id="161" name="テキスト ボックス 160"/>
              <p:cNvSpPr txBox="1"/>
              <p:nvPr/>
            </p:nvSpPr>
            <p:spPr>
              <a:xfrm>
                <a:off x="2030751" y="2533925"/>
                <a:ext cx="2645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**</a:t>
                </a:r>
              </a:p>
            </p:txBody>
          </p:sp>
          <p:sp>
            <p:nvSpPr>
              <p:cNvPr id="162" name="テキスト ボックス 161"/>
              <p:cNvSpPr txBox="1"/>
              <p:nvPr/>
            </p:nvSpPr>
            <p:spPr>
              <a:xfrm>
                <a:off x="2122643" y="2583378"/>
                <a:ext cx="2645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**</a:t>
                </a:r>
              </a:p>
            </p:txBody>
          </p:sp>
          <p:sp>
            <p:nvSpPr>
              <p:cNvPr id="163" name="テキスト ボックス 162"/>
              <p:cNvSpPr txBox="1"/>
              <p:nvPr/>
            </p:nvSpPr>
            <p:spPr>
              <a:xfrm>
                <a:off x="1621093" y="2662196"/>
                <a:ext cx="2645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**</a:t>
                </a:r>
              </a:p>
            </p:txBody>
          </p:sp>
          <p:sp>
            <p:nvSpPr>
              <p:cNvPr id="164" name="テキスト ボックス 163"/>
              <p:cNvSpPr txBox="1"/>
              <p:nvPr/>
            </p:nvSpPr>
            <p:spPr>
              <a:xfrm>
                <a:off x="1545772" y="2072889"/>
                <a:ext cx="22459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*</a:t>
                </a:r>
              </a:p>
            </p:txBody>
          </p:sp>
          <p:sp>
            <p:nvSpPr>
              <p:cNvPr id="166" name="テキスト ボックス 165"/>
              <p:cNvSpPr txBox="1"/>
              <p:nvPr/>
            </p:nvSpPr>
            <p:spPr>
              <a:xfrm>
                <a:off x="214596" y="1314296"/>
                <a:ext cx="3513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1200" b="1" dirty="0" smtClean="0">
                    <a:latin typeface="Aaria"/>
                    <a:cs typeface="Aaria"/>
                  </a:rPr>
                  <a:t> </a:t>
                </a:r>
                <a:r>
                  <a:rPr kumimoji="1" lang="en-US" altLang="ja-JP" sz="1200" b="1" dirty="0" smtClean="0">
                    <a:latin typeface="Aaria"/>
                    <a:cs typeface="Aaria"/>
                  </a:rPr>
                  <a:t>A</a:t>
                </a:r>
                <a:endParaRPr kumimoji="1" lang="ja-JP" altLang="en-US" sz="1200" b="1" dirty="0">
                  <a:latin typeface="Aaria"/>
                  <a:cs typeface="Aaria"/>
                </a:endParaRPr>
              </a:p>
            </p:txBody>
          </p:sp>
          <p:graphicFrame>
            <p:nvGraphicFramePr>
              <p:cNvPr id="18" name="グラフ 1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97959381"/>
                  </p:ext>
                </p:extLst>
              </p:nvPr>
            </p:nvGraphicFramePr>
            <p:xfrm>
              <a:off x="3452340" y="1436620"/>
              <a:ext cx="3211757" cy="183599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8"/>
              </a:graphicData>
            </a:graphic>
          </p:graphicFrame>
          <p:sp>
            <p:nvSpPr>
              <p:cNvPr id="90" name="テキスト ボックス 89"/>
              <p:cNvSpPr txBox="1"/>
              <p:nvPr/>
            </p:nvSpPr>
            <p:spPr>
              <a:xfrm>
                <a:off x="3171139" y="1314296"/>
                <a:ext cx="2957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>
                    <a:latin typeface="Aaria"/>
                    <a:cs typeface="Aaria"/>
                  </a:rPr>
                  <a:t>C</a:t>
                </a:r>
                <a:endParaRPr kumimoji="1" lang="ja-JP" altLang="en-US" sz="1200" b="1" dirty="0">
                  <a:latin typeface="Aaria"/>
                  <a:cs typeface="Aaria"/>
                </a:endParaRPr>
              </a:p>
            </p:txBody>
          </p:sp>
          <p:sp>
            <p:nvSpPr>
              <p:cNvPr id="124" name="テキスト ボックス 123"/>
              <p:cNvSpPr txBox="1"/>
              <p:nvPr/>
            </p:nvSpPr>
            <p:spPr>
              <a:xfrm>
                <a:off x="4115945" y="3147977"/>
                <a:ext cx="136843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latin typeface="Arial"/>
                    <a:cs typeface="Arial"/>
                  </a:rPr>
                  <a:t>Number of 180 </a:t>
                </a:r>
                <a:r>
                  <a:rPr kumimoji="1" lang="en-US" altLang="ja-JP" sz="800" dirty="0" err="1" smtClean="0">
                    <a:latin typeface="Arial"/>
                    <a:cs typeface="Arial"/>
                  </a:rPr>
                  <a:t>bp</a:t>
                </a:r>
                <a:r>
                  <a:rPr kumimoji="1" lang="en-US" altLang="ja-JP" sz="800" dirty="0" smtClean="0">
                    <a:latin typeface="Arial"/>
                    <a:cs typeface="Arial"/>
                  </a:rPr>
                  <a:t> signals</a:t>
                </a:r>
                <a:endParaRPr kumimoji="1" lang="ja-JP" alt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125" name="テキスト ボックス 124"/>
              <p:cNvSpPr txBox="1"/>
              <p:nvPr/>
            </p:nvSpPr>
            <p:spPr>
              <a:xfrm rot="16200000">
                <a:off x="3091700" y="2188736"/>
                <a:ext cx="68650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 smtClean="0">
                    <a:latin typeface="Arial"/>
                    <a:cs typeface="Arial"/>
                  </a:rPr>
                  <a:t>% of nuclei</a:t>
                </a:r>
                <a:endParaRPr kumimoji="1" lang="ja-JP" alt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168" name="テキスト ボックス 167"/>
              <p:cNvSpPr txBox="1"/>
              <p:nvPr/>
            </p:nvSpPr>
            <p:spPr>
              <a:xfrm>
                <a:off x="1167220" y="3164677"/>
                <a:ext cx="137845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latin typeface="Arial"/>
                    <a:cs typeface="Arial"/>
                  </a:rPr>
                  <a:t>Zeocin concentration (</a:t>
                </a:r>
                <a:r>
                  <a:rPr kumimoji="1" lang="en-US" altLang="ja-JP" sz="800" dirty="0" err="1" smtClean="0">
                    <a:latin typeface="Arial"/>
                    <a:cs typeface="Arial"/>
                  </a:rPr>
                  <a:t>μM</a:t>
                </a:r>
                <a:r>
                  <a:rPr kumimoji="1" lang="en-US" altLang="ja-JP" sz="800" dirty="0" smtClean="0">
                    <a:latin typeface="Arial"/>
                    <a:cs typeface="Arial"/>
                  </a:rPr>
                  <a:t>)</a:t>
                </a:r>
                <a:endParaRPr kumimoji="1" lang="ja-JP" alt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 rot="16200000">
                <a:off x="2836787" y="4402795"/>
                <a:ext cx="156966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solidFill>
                      <a:srgbClr val="000000"/>
                    </a:solidFill>
                    <a:latin typeface="Arial"/>
                    <a:ea typeface="ヒラギノ丸ゴ Pro W4"/>
                    <a:cs typeface="Arial"/>
                  </a:rPr>
                  <a:t>% of 45S rDNA signals</a:t>
                </a:r>
              </a:p>
              <a:p>
                <a:pPr algn="ctr"/>
                <a:r>
                  <a:rPr kumimoji="1" lang="en-US" altLang="ja-JP" sz="800" dirty="0" smtClean="0">
                    <a:solidFill>
                      <a:srgbClr val="000000"/>
                    </a:solidFill>
                    <a:latin typeface="Arial"/>
                    <a:ea typeface="ヒラギノ丸ゴ Pro W4"/>
                    <a:cs typeface="Arial"/>
                  </a:rPr>
                  <a:t>separated from 180 </a:t>
                </a:r>
                <a:r>
                  <a:rPr kumimoji="1" lang="en-US" altLang="ja-JP" sz="800" dirty="0" err="1" smtClean="0">
                    <a:solidFill>
                      <a:srgbClr val="000000"/>
                    </a:solidFill>
                    <a:latin typeface="Arial"/>
                    <a:ea typeface="ヒラギノ丸ゴ Pro W4"/>
                    <a:cs typeface="Arial"/>
                  </a:rPr>
                  <a:t>bp</a:t>
                </a:r>
                <a:r>
                  <a:rPr kumimoji="1" lang="en-US" altLang="ja-JP" sz="800" dirty="0" smtClean="0">
                    <a:solidFill>
                      <a:srgbClr val="000000"/>
                    </a:solidFill>
                    <a:latin typeface="Arial"/>
                    <a:ea typeface="ヒラギノ丸ゴ Pro W4"/>
                    <a:cs typeface="Arial"/>
                  </a:rPr>
                  <a:t> signals</a:t>
                </a:r>
                <a:endParaRPr kumimoji="1" lang="ja-JP" altLang="en-US" sz="800" dirty="0">
                  <a:solidFill>
                    <a:srgbClr val="000000"/>
                  </a:solidFill>
                  <a:latin typeface="Arial"/>
                  <a:ea typeface="ヒラギノ丸ゴ Pro W4"/>
                  <a:cs typeface="Arial"/>
                </a:endParaRPr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>
                <a:off x="4111683" y="5163712"/>
                <a:ext cx="42982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 smtClean="0">
                    <a:solidFill>
                      <a:srgbClr val="000000"/>
                    </a:solidFill>
                    <a:latin typeface="Arial"/>
                    <a:ea typeface="ヒラギノ丸ゴ Pro W4"/>
                    <a:cs typeface="Arial"/>
                  </a:rPr>
                  <a:t>Col-0</a:t>
                </a:r>
                <a:endParaRPr kumimoji="1" lang="ja-JP" altLang="en-US" sz="800" dirty="0">
                  <a:solidFill>
                    <a:srgbClr val="000000"/>
                  </a:solidFill>
                  <a:latin typeface="Arial"/>
                  <a:ea typeface="ヒラギノ丸ゴ Pro W4"/>
                  <a:cs typeface="Arial"/>
                </a:endParaRPr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>
                <a:off x="4540591" y="5163712"/>
                <a:ext cx="46412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i="1" dirty="0">
                    <a:solidFill>
                      <a:srgbClr val="000000"/>
                    </a:solidFill>
                    <a:latin typeface="Arial"/>
                    <a:ea typeface="ヒラギノ丸ゴ Pro W4"/>
                    <a:cs typeface="Arial"/>
                  </a:rPr>
                  <a:t>l</a:t>
                </a:r>
                <a:r>
                  <a:rPr lang="en-US" altLang="ja-JP" sz="800" i="1" dirty="0" smtClean="0">
                    <a:solidFill>
                      <a:srgbClr val="000000"/>
                    </a:solidFill>
                    <a:latin typeface="Arial"/>
                    <a:ea typeface="ヒラギノ丸ゴ Pro W4"/>
                    <a:cs typeface="Arial"/>
                  </a:rPr>
                  <a:t>ig4-</a:t>
                </a:r>
                <a:r>
                  <a:rPr kumimoji="1" lang="en-US" altLang="ja-JP" sz="800" i="1" dirty="0" smtClean="0">
                    <a:solidFill>
                      <a:srgbClr val="000000"/>
                    </a:solidFill>
                    <a:latin typeface="Arial"/>
                    <a:ea typeface="ヒラギノ丸ゴ Pro W4"/>
                    <a:cs typeface="Arial"/>
                  </a:rPr>
                  <a:t>4</a:t>
                </a:r>
                <a:endParaRPr kumimoji="1" lang="ja-JP" altLang="en-US" sz="800" i="1" dirty="0">
                  <a:solidFill>
                    <a:srgbClr val="000000"/>
                  </a:solidFill>
                  <a:latin typeface="Arial"/>
                  <a:ea typeface="ヒラギノ丸ゴ Pro W4"/>
                  <a:cs typeface="Arial"/>
                </a:endParaRPr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3171139" y="3387794"/>
                <a:ext cx="2957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>
                    <a:latin typeface="Aaria"/>
                    <a:cs typeface="Aaria"/>
                  </a:rPr>
                  <a:t>D</a:t>
                </a:r>
                <a:endParaRPr kumimoji="1" lang="ja-JP" altLang="en-US" sz="1200" b="1" dirty="0">
                  <a:latin typeface="Aaria"/>
                  <a:cs typeface="Aaria"/>
                </a:endParaRPr>
              </a:p>
            </p:txBody>
          </p:sp>
          <p:sp>
            <p:nvSpPr>
              <p:cNvPr id="95" name="テキスト ボックス 94"/>
              <p:cNvSpPr txBox="1"/>
              <p:nvPr/>
            </p:nvSpPr>
            <p:spPr>
              <a:xfrm>
                <a:off x="2533417" y="3551455"/>
                <a:ext cx="538267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i="1" dirty="0" smtClean="0">
                    <a:latin typeface="Arial"/>
                    <a:cs typeface="Arial"/>
                  </a:rPr>
                  <a:t>rpt5a</a:t>
                </a:r>
                <a:r>
                  <a:rPr lang="en-US" altLang="ja-JP" sz="800" i="1" dirty="0">
                    <a:latin typeface="Arial"/>
                    <a:cs typeface="Arial"/>
                  </a:rPr>
                  <a:t>-</a:t>
                </a:r>
                <a:r>
                  <a:rPr kumimoji="1" lang="en-US" altLang="ja-JP" sz="800" i="1" dirty="0" smtClean="0">
                    <a:latin typeface="Arial"/>
                    <a:cs typeface="Arial"/>
                  </a:rPr>
                  <a:t>4</a:t>
                </a:r>
                <a:endParaRPr kumimoji="1" lang="ja-JP" altLang="en-US" sz="800" i="1" dirty="0">
                  <a:latin typeface="Arial"/>
                  <a:cs typeface="Arial"/>
                </a:endParaRPr>
              </a:p>
            </p:txBody>
          </p:sp>
          <p:sp>
            <p:nvSpPr>
              <p:cNvPr id="96" name="テキスト ボックス 95"/>
              <p:cNvSpPr txBox="1"/>
              <p:nvPr/>
            </p:nvSpPr>
            <p:spPr>
              <a:xfrm rot="16200000">
                <a:off x="-126620" y="2183554"/>
                <a:ext cx="126258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 smtClean="0">
                    <a:latin typeface="Arial"/>
                    <a:cs typeface="Arial"/>
                  </a:rPr>
                  <a:t>Relative root elongation</a:t>
                </a:r>
                <a:endParaRPr kumimoji="1" lang="ja-JP" alt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98" name="テキスト ボックス 97"/>
              <p:cNvSpPr txBox="1"/>
              <p:nvPr/>
            </p:nvSpPr>
            <p:spPr>
              <a:xfrm>
                <a:off x="4958735" y="5159393"/>
                <a:ext cx="48121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i="1" dirty="0">
                    <a:solidFill>
                      <a:srgbClr val="000000"/>
                    </a:solidFill>
                    <a:latin typeface="Arial"/>
                    <a:ea typeface="ヒラギノ丸ゴ Pro W4"/>
                    <a:cs typeface="Arial"/>
                  </a:rPr>
                  <a:t>r</a:t>
                </a:r>
                <a:r>
                  <a:rPr kumimoji="1" lang="en-US" altLang="ja-JP" sz="800" i="1" dirty="0" smtClean="0">
                    <a:solidFill>
                      <a:srgbClr val="000000"/>
                    </a:solidFill>
                    <a:latin typeface="Arial"/>
                    <a:ea typeface="ヒラギノ丸ゴ Pro W4"/>
                    <a:cs typeface="Arial"/>
                  </a:rPr>
                  <a:t>pt5-4</a:t>
                </a:r>
                <a:endParaRPr kumimoji="1" lang="ja-JP" altLang="en-US" sz="800" i="1" dirty="0">
                  <a:solidFill>
                    <a:srgbClr val="000000"/>
                  </a:solidFill>
                  <a:latin typeface="Arial"/>
                  <a:ea typeface="ヒラギノ丸ゴ Pro W4"/>
                  <a:cs typeface="Arial"/>
                </a:endParaRPr>
              </a:p>
            </p:txBody>
          </p:sp>
          <p:pic>
            <p:nvPicPr>
              <p:cNvPr id="12" name="図 11"/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470373" y="4977849"/>
                <a:ext cx="604800" cy="604800"/>
              </a:xfrm>
              <a:prstGeom prst="rect">
                <a:avLst/>
              </a:prstGeom>
            </p:spPr>
          </p:pic>
          <p:pic>
            <p:nvPicPr>
              <p:cNvPr id="13" name="図 12"/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466884" y="4358073"/>
                <a:ext cx="604800" cy="604800"/>
              </a:xfrm>
              <a:prstGeom prst="rect">
                <a:avLst/>
              </a:prstGeom>
            </p:spPr>
          </p:pic>
          <p:pic>
            <p:nvPicPr>
              <p:cNvPr id="16" name="図 15"/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462850" y="3736419"/>
                <a:ext cx="604800" cy="604800"/>
              </a:xfrm>
              <a:prstGeom prst="rect">
                <a:avLst/>
              </a:prstGeom>
            </p:spPr>
          </p:pic>
        </p:grpSp>
        <p:sp>
          <p:nvSpPr>
            <p:cNvPr id="3" name="テキスト ボックス 2"/>
            <p:cNvSpPr txBox="1"/>
            <p:nvPr/>
          </p:nvSpPr>
          <p:spPr>
            <a:xfrm>
              <a:off x="-1" y="7051311"/>
              <a:ext cx="6446839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b="1" dirty="0" smtClean="0">
                  <a:latin typeface="Helvetica"/>
                  <a:cs typeface="Helvetica"/>
                </a:rPr>
                <a:t>Supplementary Figure 3. </a:t>
              </a:r>
              <a:r>
                <a:rPr lang="en-US" altLang="ja-JP" sz="1000" dirty="0">
                  <a:latin typeface="Helvetica"/>
                  <a:cs typeface="Helvetica"/>
                </a:rPr>
                <a:t>Defects in condensin II impair genome integrity, but this is unlikely to cause disruption of chromatin associations. (A) Sensitivity of root elongation to treatment with the DNA-damaging reagent </a:t>
              </a:r>
              <a:r>
                <a:rPr lang="en-US" altLang="ja-JP" sz="1000" dirty="0" err="1">
                  <a:latin typeface="Helvetica"/>
                  <a:cs typeface="Helvetica"/>
                </a:rPr>
                <a:t>zeocin</a:t>
              </a:r>
              <a:r>
                <a:rPr lang="en-US" altLang="ja-JP" sz="1000" dirty="0">
                  <a:latin typeface="Helvetica"/>
                  <a:cs typeface="Helvetica"/>
                </a:rPr>
                <a:t> in Col-0, </a:t>
              </a:r>
              <a:r>
                <a:rPr lang="en-US" altLang="ja-JP" sz="1000" i="1" dirty="0">
                  <a:latin typeface="Helvetica"/>
                  <a:cs typeface="Helvetica"/>
                </a:rPr>
                <a:t>cap-h2-2</a:t>
              </a:r>
              <a:r>
                <a:rPr lang="en-US" altLang="ja-JP" sz="1000" dirty="0">
                  <a:latin typeface="Helvetica"/>
                  <a:cs typeface="Helvetica"/>
                </a:rPr>
                <a:t>, </a:t>
              </a:r>
              <a:r>
                <a:rPr lang="en-US" altLang="ja-JP" sz="1000" i="1" dirty="0">
                  <a:latin typeface="Helvetica"/>
                  <a:cs typeface="Helvetica"/>
                </a:rPr>
                <a:t>lig4-4</a:t>
              </a:r>
              <a:r>
                <a:rPr lang="en-US" altLang="ja-JP" sz="1000" dirty="0">
                  <a:latin typeface="Helvetica"/>
                  <a:cs typeface="Helvetica"/>
                </a:rPr>
                <a:t>, and </a:t>
              </a:r>
              <a:r>
                <a:rPr lang="en-US" altLang="ja-JP" sz="1000" i="1" dirty="0">
                  <a:latin typeface="Helvetica"/>
                  <a:cs typeface="Helvetica"/>
                </a:rPr>
                <a:t>rpt5a-4</a:t>
              </a:r>
              <a:r>
                <a:rPr lang="en-US" altLang="ja-JP" sz="1000" dirty="0">
                  <a:latin typeface="Helvetica"/>
                  <a:cs typeface="Helvetica"/>
                </a:rPr>
                <a:t>. Values are ratios relative to the values under each normal condition. Means ± S.D. are shown. The ratio in each mutant was statistically compared with that in Col-0 by Student’s </a:t>
              </a:r>
              <a:r>
                <a:rPr lang="en-US" altLang="ja-JP" sz="1000" i="1" dirty="0">
                  <a:latin typeface="Helvetica"/>
                  <a:cs typeface="Helvetica"/>
                </a:rPr>
                <a:t>t</a:t>
              </a:r>
              <a:r>
                <a:rPr lang="en-US" altLang="ja-JP" sz="1000" dirty="0">
                  <a:latin typeface="Helvetica"/>
                  <a:cs typeface="Helvetica"/>
                </a:rPr>
                <a:t>-test (*, </a:t>
              </a:r>
              <a:r>
                <a:rPr lang="en-US" altLang="ja-JP" sz="1000" i="1" dirty="0">
                  <a:latin typeface="Helvetica"/>
                  <a:cs typeface="Helvetica"/>
                </a:rPr>
                <a:t>p</a:t>
              </a:r>
              <a:r>
                <a:rPr lang="en-US" altLang="ja-JP" sz="1000" dirty="0">
                  <a:latin typeface="Helvetica"/>
                  <a:cs typeface="Helvetica"/>
                </a:rPr>
                <a:t> &lt; 0.05, **, </a:t>
              </a:r>
              <a:r>
                <a:rPr lang="en-US" altLang="ja-JP" sz="1000" i="1" dirty="0">
                  <a:latin typeface="Helvetica"/>
                  <a:cs typeface="Helvetica"/>
                </a:rPr>
                <a:t>p</a:t>
              </a:r>
              <a:r>
                <a:rPr lang="en-US" altLang="ja-JP" sz="1000" dirty="0">
                  <a:latin typeface="Helvetica"/>
                  <a:cs typeface="Helvetica"/>
                </a:rPr>
                <a:t> &lt; 0.01, n </a:t>
              </a:r>
              <a:r>
                <a:rPr lang="en-US" altLang="ja-JP" sz="1000" smtClean="0">
                  <a:latin typeface="Helvetica"/>
                  <a:cs typeface="Helvetica"/>
                </a:rPr>
                <a:t>&gt; 16)</a:t>
              </a:r>
              <a:r>
                <a:rPr lang="en-US" altLang="ja-JP" sz="1000" dirty="0">
                  <a:latin typeface="Helvetica"/>
                  <a:cs typeface="Helvetica"/>
                </a:rPr>
                <a:t>. (B) Representative images of simultaneous FISH detection of </a:t>
              </a:r>
              <a:r>
                <a:rPr lang="en-US" altLang="ja-JP" sz="1000" dirty="0" err="1">
                  <a:latin typeface="Helvetica"/>
                  <a:cs typeface="Helvetica"/>
                </a:rPr>
                <a:t>pericentromeric</a:t>
              </a:r>
              <a:r>
                <a:rPr lang="en-US" altLang="ja-JP" sz="1000" dirty="0">
                  <a:latin typeface="Helvetica"/>
                  <a:cs typeface="Helvetica"/>
                </a:rPr>
                <a:t> 180 </a:t>
              </a:r>
              <a:r>
                <a:rPr lang="en-US" altLang="ja-JP" sz="1000" dirty="0" err="1">
                  <a:latin typeface="Helvetica"/>
                  <a:cs typeface="Helvetica"/>
                </a:rPr>
                <a:t>bp</a:t>
              </a:r>
              <a:r>
                <a:rPr lang="en-US" altLang="ja-JP" sz="1000" dirty="0">
                  <a:latin typeface="Helvetica"/>
                  <a:cs typeface="Helvetica"/>
                </a:rPr>
                <a:t> signals and 45S </a:t>
              </a:r>
              <a:r>
                <a:rPr lang="en-US" altLang="ja-JP" sz="1000" dirty="0" err="1">
                  <a:latin typeface="Helvetica"/>
                  <a:cs typeface="Helvetica"/>
                </a:rPr>
                <a:t>rDNA</a:t>
              </a:r>
              <a:r>
                <a:rPr lang="en-US" altLang="ja-JP" sz="1000" dirty="0">
                  <a:latin typeface="Helvetica"/>
                  <a:cs typeface="Helvetica"/>
                </a:rPr>
                <a:t> signals in nuclei from flower buds of Col-0, </a:t>
              </a:r>
              <a:r>
                <a:rPr lang="en-US" altLang="ja-JP" sz="1000" i="1" dirty="0">
                  <a:latin typeface="Helvetica"/>
                  <a:cs typeface="Helvetica"/>
                </a:rPr>
                <a:t>cap-h2-2</a:t>
              </a:r>
              <a:r>
                <a:rPr lang="en-US" altLang="ja-JP" sz="1000" dirty="0">
                  <a:latin typeface="Helvetica"/>
                  <a:cs typeface="Helvetica"/>
                </a:rPr>
                <a:t>, </a:t>
              </a:r>
              <a:r>
                <a:rPr lang="en-US" altLang="ja-JP" sz="1000" i="1" dirty="0">
                  <a:latin typeface="Helvetica"/>
                  <a:cs typeface="Helvetica"/>
                </a:rPr>
                <a:t>lig4-4</a:t>
              </a:r>
              <a:r>
                <a:rPr lang="en-US" altLang="ja-JP" sz="1000" dirty="0">
                  <a:latin typeface="Helvetica"/>
                  <a:cs typeface="Helvetica"/>
                </a:rPr>
                <a:t>, and </a:t>
              </a:r>
              <a:r>
                <a:rPr lang="en-US" altLang="ja-JP" sz="1000" i="1" dirty="0">
                  <a:latin typeface="Helvetica"/>
                  <a:cs typeface="Helvetica"/>
                </a:rPr>
                <a:t>rpt5a-4. </a:t>
              </a:r>
              <a:r>
                <a:rPr lang="en-US" altLang="ja-JP" sz="1000" dirty="0">
                  <a:latin typeface="Helvetica"/>
                  <a:cs typeface="Helvetica"/>
                </a:rPr>
                <a:t>Bar = 5 </a:t>
              </a:r>
              <a:r>
                <a:rPr lang="en-US" altLang="ja-JP" sz="1000" dirty="0" err="1">
                  <a:latin typeface="Helvetica"/>
                  <a:cs typeface="Helvetica"/>
                </a:rPr>
                <a:t>μm</a:t>
              </a:r>
              <a:r>
                <a:rPr lang="en-US" altLang="ja-JP" sz="1000" dirty="0">
                  <a:latin typeface="Helvetica"/>
                  <a:cs typeface="Helvetica"/>
                </a:rPr>
                <a:t>. (C) Number of 180 </a:t>
              </a:r>
              <a:r>
                <a:rPr lang="en-US" altLang="ja-JP" sz="1000" dirty="0" err="1">
                  <a:latin typeface="Helvetica"/>
                  <a:cs typeface="Helvetica"/>
                </a:rPr>
                <a:t>bp</a:t>
              </a:r>
              <a:r>
                <a:rPr lang="en-US" altLang="ja-JP" sz="1000" dirty="0">
                  <a:latin typeface="Helvetica"/>
                  <a:cs typeface="Helvetica"/>
                </a:rPr>
                <a:t> signals in nuclei from flower buds of Col-0, </a:t>
              </a:r>
              <a:r>
                <a:rPr lang="en-US" altLang="ja-JP" sz="1000" i="1" dirty="0">
                  <a:latin typeface="Helvetica"/>
                  <a:cs typeface="Helvetica"/>
                </a:rPr>
                <a:t>lig4-4</a:t>
              </a:r>
              <a:r>
                <a:rPr lang="en-US" altLang="ja-JP" sz="1000" dirty="0">
                  <a:latin typeface="Helvetica"/>
                  <a:cs typeface="Helvetica"/>
                </a:rPr>
                <a:t>, and </a:t>
              </a:r>
              <a:r>
                <a:rPr lang="en-US" altLang="ja-JP" sz="1000" i="1" dirty="0">
                  <a:latin typeface="Helvetica"/>
                  <a:cs typeface="Helvetica"/>
                </a:rPr>
                <a:t>rpt5a-4</a:t>
              </a:r>
              <a:r>
                <a:rPr lang="en-US" altLang="ja-JP" sz="1000" dirty="0">
                  <a:latin typeface="Helvetica"/>
                  <a:cs typeface="Helvetica"/>
                </a:rPr>
                <a:t>. No significant differences in the frequency distribution of the number of 180 </a:t>
              </a:r>
              <a:r>
                <a:rPr lang="en-US" altLang="ja-JP" sz="1000" dirty="0" err="1">
                  <a:latin typeface="Helvetica"/>
                  <a:cs typeface="Helvetica"/>
                </a:rPr>
                <a:t>bp</a:t>
              </a:r>
              <a:r>
                <a:rPr lang="en-US" altLang="ja-JP" sz="1000" dirty="0">
                  <a:latin typeface="Helvetica"/>
                  <a:cs typeface="Helvetica"/>
                </a:rPr>
                <a:t> signals were detected in the mutants compared with Col-0 by chi-squared test (n = </a:t>
              </a:r>
              <a:r>
                <a:rPr lang="en-US" altLang="ja-JP" sz="1000" dirty="0" smtClean="0">
                  <a:latin typeface="Helvetica"/>
                  <a:cs typeface="Helvetica"/>
                </a:rPr>
                <a:t>52 for Col-0, n = 75 for </a:t>
              </a:r>
              <a:r>
                <a:rPr lang="en-US" altLang="ja-JP" sz="1000" i="1" dirty="0" smtClean="0">
                  <a:latin typeface="Helvetica"/>
                  <a:cs typeface="Helvetica"/>
                </a:rPr>
                <a:t>cap-h2-2</a:t>
              </a:r>
              <a:r>
                <a:rPr lang="en-US" altLang="ja-JP" sz="1000" dirty="0" smtClean="0">
                  <a:latin typeface="Helvetica"/>
                  <a:cs typeface="Helvetica"/>
                </a:rPr>
                <a:t>, n = 56 for </a:t>
              </a:r>
              <a:r>
                <a:rPr lang="en-US" altLang="ja-JP" sz="1000" i="1" dirty="0" smtClean="0">
                  <a:latin typeface="Helvetica"/>
                  <a:cs typeface="Helvetica"/>
                </a:rPr>
                <a:t>lig4-4</a:t>
              </a:r>
              <a:r>
                <a:rPr lang="en-US" altLang="ja-JP" sz="1000" dirty="0" smtClean="0">
                  <a:latin typeface="Helvetica"/>
                  <a:cs typeface="Helvetica"/>
                </a:rPr>
                <a:t> and </a:t>
              </a:r>
              <a:r>
                <a:rPr lang="en-US" altLang="ja-JP" sz="1000" i="1" dirty="0" smtClean="0">
                  <a:latin typeface="Helvetica"/>
                  <a:cs typeface="Helvetica"/>
                </a:rPr>
                <a:t>rpt5a-4</a:t>
              </a:r>
              <a:r>
                <a:rPr lang="en-US" altLang="ja-JP" sz="1000" dirty="0" smtClean="0">
                  <a:latin typeface="Helvetica"/>
                  <a:cs typeface="Helvetica"/>
                </a:rPr>
                <a:t>)</a:t>
              </a:r>
              <a:r>
                <a:rPr lang="en-US" altLang="ja-JP" sz="1000" dirty="0">
                  <a:latin typeface="Helvetica"/>
                  <a:cs typeface="Helvetica"/>
                </a:rPr>
                <a:t>. (D) Number of 45S </a:t>
              </a:r>
              <a:r>
                <a:rPr lang="en-US" altLang="ja-JP" sz="1000" dirty="0" err="1">
                  <a:latin typeface="Helvetica"/>
                  <a:cs typeface="Helvetica"/>
                </a:rPr>
                <a:t>rDNA</a:t>
              </a:r>
              <a:r>
                <a:rPr lang="en-US" altLang="ja-JP" sz="1000" dirty="0">
                  <a:latin typeface="Helvetica"/>
                  <a:cs typeface="Helvetica"/>
                </a:rPr>
                <a:t> signals separated from 180 </a:t>
              </a:r>
              <a:r>
                <a:rPr lang="en-US" altLang="ja-JP" sz="1000" dirty="0" err="1">
                  <a:latin typeface="Helvetica"/>
                  <a:cs typeface="Helvetica"/>
                </a:rPr>
                <a:t>bp</a:t>
              </a:r>
              <a:r>
                <a:rPr lang="en-US" altLang="ja-JP" sz="1000" dirty="0">
                  <a:latin typeface="Helvetica"/>
                  <a:cs typeface="Helvetica"/>
                </a:rPr>
                <a:t> signals in nuclei from flower buds of Col-0, </a:t>
              </a:r>
              <a:r>
                <a:rPr lang="en-US" altLang="ja-JP" sz="1000" i="1" dirty="0">
                  <a:latin typeface="Helvetica"/>
                  <a:cs typeface="Helvetica"/>
                </a:rPr>
                <a:t>lig4-4</a:t>
              </a:r>
              <a:r>
                <a:rPr lang="en-US" altLang="ja-JP" sz="1000" dirty="0">
                  <a:latin typeface="Helvetica"/>
                  <a:cs typeface="Helvetica"/>
                </a:rPr>
                <a:t>, and </a:t>
              </a:r>
              <a:r>
                <a:rPr lang="en-US" altLang="ja-JP" sz="1000" i="1" dirty="0">
                  <a:latin typeface="Helvetica"/>
                  <a:cs typeface="Helvetica"/>
                </a:rPr>
                <a:t>rpt5a-4</a:t>
              </a:r>
              <a:r>
                <a:rPr lang="en-US" altLang="ja-JP" sz="1000" dirty="0">
                  <a:latin typeface="Helvetica"/>
                  <a:cs typeface="Helvetica"/>
                </a:rPr>
                <a:t>. No significant differences in the frequency distribution of the number of separated 45S </a:t>
              </a:r>
              <a:r>
                <a:rPr lang="en-US" altLang="ja-JP" sz="1000" dirty="0" err="1">
                  <a:latin typeface="Helvetica"/>
                  <a:cs typeface="Helvetica"/>
                </a:rPr>
                <a:t>rDNA</a:t>
              </a:r>
              <a:r>
                <a:rPr lang="en-US" altLang="ja-JP" sz="1000" dirty="0">
                  <a:latin typeface="Helvetica"/>
                  <a:cs typeface="Helvetica"/>
                </a:rPr>
                <a:t> signals were detected in the mutants compared with Col-0 by chi-squared test (n = </a:t>
              </a:r>
              <a:r>
                <a:rPr lang="en-US" altLang="ja-JP" sz="1000" dirty="0" smtClean="0">
                  <a:latin typeface="Helvetica"/>
                  <a:cs typeface="Helvetica"/>
                </a:rPr>
                <a:t>62 for Col-0, n = 60 for </a:t>
              </a:r>
              <a:r>
                <a:rPr lang="en-US" altLang="ja-JP" sz="1000" i="1" dirty="0" smtClean="0">
                  <a:latin typeface="Helvetica"/>
                  <a:cs typeface="Helvetica"/>
                </a:rPr>
                <a:t>lig4-4</a:t>
              </a:r>
              <a:r>
                <a:rPr lang="en-US" altLang="ja-JP" sz="1000" dirty="0" smtClean="0">
                  <a:latin typeface="Helvetica"/>
                  <a:cs typeface="Helvetica"/>
                </a:rPr>
                <a:t>, n = 65 for </a:t>
              </a:r>
              <a:r>
                <a:rPr lang="en-US" altLang="ja-JP" sz="1000" i="1" dirty="0" smtClean="0">
                  <a:latin typeface="Helvetica"/>
                  <a:cs typeface="Helvetica"/>
                </a:rPr>
                <a:t>rpt5a-4</a:t>
              </a:r>
              <a:r>
                <a:rPr lang="en-US" altLang="ja-JP" sz="1000" dirty="0" smtClean="0">
                  <a:latin typeface="Helvetica"/>
                  <a:cs typeface="Helvetica"/>
                </a:rPr>
                <a:t>)</a:t>
              </a:r>
              <a:r>
                <a:rPr lang="en-US" altLang="ja-JP" sz="1000" dirty="0">
                  <a:latin typeface="Helvetica"/>
                  <a:cs typeface="Helvetica"/>
                </a:rPr>
                <a:t>.</a:t>
              </a:r>
              <a:endParaRPr lang="ja-JP" altLang="ja-JP" sz="1000" dirty="0">
                <a:latin typeface="Helvetica"/>
                <a:cs typeface="Helvetica"/>
              </a:endParaRPr>
            </a:p>
            <a:p>
              <a:endParaRPr kumimoji="1" lang="ja-JP" altLang="en-US" sz="1000" dirty="0"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8131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20371</TotalTime>
  <Words>584</Words>
  <Application>Microsoft Macintosh PowerPoint</Application>
  <PresentationFormat>ユーザー設定</PresentationFormat>
  <Paragraphs>42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ホワイト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坂本 卓也</dc:creator>
  <cp:lastModifiedBy>坂本 卓也</cp:lastModifiedBy>
  <cp:revision>213</cp:revision>
  <cp:lastPrinted>2018-11-07T08:44:20Z</cp:lastPrinted>
  <dcterms:created xsi:type="dcterms:W3CDTF">2018-10-01T08:20:10Z</dcterms:created>
  <dcterms:modified xsi:type="dcterms:W3CDTF">2019-04-20T23:11:01Z</dcterms:modified>
</cp:coreProperties>
</file>