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784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Textfeld 884"/>
          <p:cNvSpPr txBox="1"/>
          <p:nvPr/>
        </p:nvSpPr>
        <p:spPr>
          <a:xfrm>
            <a:off x="0" y="3176"/>
            <a:ext cx="643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</a:t>
            </a:r>
            <a:r>
              <a:rPr lang="de-DE" dirty="0" err="1" smtClean="0"/>
              <a:t>figure</a:t>
            </a:r>
            <a:r>
              <a:rPr lang="de-DE" dirty="0" smtClean="0"/>
              <a:t> 2: </a:t>
            </a:r>
            <a:r>
              <a:rPr lang="de-DE" dirty="0" err="1" smtClean="0"/>
              <a:t>Cleavage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CD99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meprin</a:t>
            </a:r>
            <a:r>
              <a:rPr lang="de-DE" dirty="0" smtClean="0"/>
              <a:t> heterodimer.</a:t>
            </a:r>
            <a:endParaRPr lang="de-DE" dirty="0"/>
          </a:p>
        </p:txBody>
      </p:sp>
      <p:sp>
        <p:nvSpPr>
          <p:cNvPr id="886" name="Textfeld 885"/>
          <p:cNvSpPr txBox="1"/>
          <p:nvPr/>
        </p:nvSpPr>
        <p:spPr>
          <a:xfrm>
            <a:off x="920003" y="981406"/>
            <a:ext cx="463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Vektor</a:t>
            </a:r>
            <a:endParaRPr lang="de-DE" sz="800" dirty="0"/>
          </a:p>
        </p:txBody>
      </p:sp>
      <p:cxnSp>
        <p:nvCxnSpPr>
          <p:cNvPr id="887" name="Gerade Verbindung 886"/>
          <p:cNvCxnSpPr/>
          <p:nvPr/>
        </p:nvCxnSpPr>
        <p:spPr>
          <a:xfrm>
            <a:off x="1019341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8" name="Textfeld 887"/>
          <p:cNvSpPr txBox="1"/>
          <p:nvPr/>
        </p:nvSpPr>
        <p:spPr>
          <a:xfrm>
            <a:off x="1257185" y="981406"/>
            <a:ext cx="4042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</a:t>
            </a:r>
            <a:endParaRPr lang="de-DE" sz="800" dirty="0"/>
          </a:p>
        </p:txBody>
      </p:sp>
      <p:cxnSp>
        <p:nvCxnSpPr>
          <p:cNvPr id="889" name="Gerade Verbindung 888"/>
          <p:cNvCxnSpPr/>
          <p:nvPr/>
        </p:nvCxnSpPr>
        <p:spPr>
          <a:xfrm>
            <a:off x="1356523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0" name="Gerade Verbindung 889"/>
          <p:cNvCxnSpPr/>
          <p:nvPr/>
        </p:nvCxnSpPr>
        <p:spPr>
          <a:xfrm>
            <a:off x="1693705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1" name="Gerade Verbindung 890"/>
          <p:cNvCxnSpPr/>
          <p:nvPr/>
        </p:nvCxnSpPr>
        <p:spPr>
          <a:xfrm>
            <a:off x="2065995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2" name="Gerade Verbindung 891"/>
          <p:cNvCxnSpPr/>
          <p:nvPr/>
        </p:nvCxnSpPr>
        <p:spPr>
          <a:xfrm>
            <a:off x="2403177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3" name="Textfeld 892"/>
          <p:cNvSpPr txBox="1"/>
          <p:nvPr/>
        </p:nvSpPr>
        <p:spPr>
          <a:xfrm>
            <a:off x="1966657" y="858296"/>
            <a:ext cx="43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</a:t>
            </a:r>
          </a:p>
          <a:p>
            <a:r>
              <a:rPr lang="de-DE" sz="800" dirty="0" err="1" smtClean="0"/>
              <a:t>Mep</a:t>
            </a:r>
            <a:r>
              <a:rPr lang="el-GR" sz="800" dirty="0" smtClean="0"/>
              <a:t>β</a:t>
            </a:r>
            <a:endParaRPr lang="de-DE" sz="800" dirty="0" smtClean="0"/>
          </a:p>
        </p:txBody>
      </p:sp>
      <p:sp>
        <p:nvSpPr>
          <p:cNvPr id="894" name="Textfeld 893"/>
          <p:cNvSpPr txBox="1"/>
          <p:nvPr/>
        </p:nvSpPr>
        <p:spPr>
          <a:xfrm>
            <a:off x="1593720" y="858296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</a:t>
            </a:r>
          </a:p>
          <a:p>
            <a:r>
              <a:rPr lang="de-DE" sz="800" dirty="0" err="1" smtClean="0"/>
              <a:t>Mep</a:t>
            </a:r>
            <a:r>
              <a:rPr lang="el-GR" sz="800" dirty="0" smtClean="0"/>
              <a:t>α</a:t>
            </a:r>
            <a:endParaRPr lang="de-DE" sz="800" dirty="0" smtClean="0"/>
          </a:p>
        </p:txBody>
      </p:sp>
      <p:sp>
        <p:nvSpPr>
          <p:cNvPr id="895" name="Textfeld 894"/>
          <p:cNvSpPr txBox="1"/>
          <p:nvPr/>
        </p:nvSpPr>
        <p:spPr>
          <a:xfrm>
            <a:off x="2305533" y="858296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</a:t>
            </a:r>
          </a:p>
          <a:p>
            <a:r>
              <a:rPr lang="el-GR" sz="800" dirty="0" smtClean="0"/>
              <a:t>β</a:t>
            </a:r>
            <a:r>
              <a:rPr lang="de-DE" sz="800" dirty="0" smtClean="0"/>
              <a:t>E153A</a:t>
            </a:r>
          </a:p>
        </p:txBody>
      </p:sp>
      <p:cxnSp>
        <p:nvCxnSpPr>
          <p:cNvPr id="896" name="Gerade Verbindung 895"/>
          <p:cNvCxnSpPr/>
          <p:nvPr/>
        </p:nvCxnSpPr>
        <p:spPr>
          <a:xfrm>
            <a:off x="2748331" y="1189606"/>
            <a:ext cx="23784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7" name="Textfeld 896"/>
          <p:cNvSpPr txBox="1"/>
          <p:nvPr/>
        </p:nvSpPr>
        <p:spPr>
          <a:xfrm>
            <a:off x="2649625" y="735185"/>
            <a:ext cx="502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</a:t>
            </a:r>
          </a:p>
          <a:p>
            <a:r>
              <a:rPr lang="el-GR" sz="800" dirty="0" smtClean="0"/>
              <a:t>β</a:t>
            </a:r>
            <a:r>
              <a:rPr lang="de-DE" sz="800" dirty="0" smtClean="0"/>
              <a:t>E153A</a:t>
            </a:r>
          </a:p>
          <a:p>
            <a:r>
              <a:rPr lang="de-DE" sz="800" dirty="0" err="1" smtClean="0"/>
              <a:t>Mep</a:t>
            </a:r>
            <a:r>
              <a:rPr lang="el-GR" sz="800" dirty="0" smtClean="0"/>
              <a:t>α</a:t>
            </a:r>
            <a:endParaRPr lang="de-DE" sz="800" dirty="0"/>
          </a:p>
        </p:txBody>
      </p:sp>
      <p:cxnSp>
        <p:nvCxnSpPr>
          <p:cNvPr id="898" name="Gerade Verbindung 897"/>
          <p:cNvCxnSpPr/>
          <p:nvPr/>
        </p:nvCxnSpPr>
        <p:spPr>
          <a:xfrm>
            <a:off x="728785" y="1480013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9" name="Textfeld 898"/>
          <p:cNvSpPr txBox="1"/>
          <p:nvPr/>
        </p:nvSpPr>
        <p:spPr>
          <a:xfrm>
            <a:off x="496790" y="133886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3</a:t>
            </a:r>
            <a:r>
              <a:rPr lang="de-DE" sz="800" dirty="0" smtClean="0"/>
              <a:t>5</a:t>
            </a:r>
            <a:endParaRPr lang="de-DE" sz="800" dirty="0"/>
          </a:p>
        </p:txBody>
      </p:sp>
      <p:cxnSp>
        <p:nvCxnSpPr>
          <p:cNvPr id="900" name="Gerade Verbindung 899"/>
          <p:cNvCxnSpPr/>
          <p:nvPr/>
        </p:nvCxnSpPr>
        <p:spPr>
          <a:xfrm>
            <a:off x="729937" y="1720742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1" name="Textfeld 900"/>
          <p:cNvSpPr txBox="1"/>
          <p:nvPr/>
        </p:nvSpPr>
        <p:spPr>
          <a:xfrm>
            <a:off x="497942" y="157959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25</a:t>
            </a:r>
            <a:endParaRPr lang="de-DE" sz="800" dirty="0"/>
          </a:p>
        </p:txBody>
      </p:sp>
      <p:sp>
        <p:nvSpPr>
          <p:cNvPr id="902" name="Textfeld 901"/>
          <p:cNvSpPr txBox="1"/>
          <p:nvPr/>
        </p:nvSpPr>
        <p:spPr>
          <a:xfrm>
            <a:off x="3036155" y="1403461"/>
            <a:ext cx="6142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CD99-Myc</a:t>
            </a:r>
            <a:endParaRPr lang="de-DE" sz="800" dirty="0"/>
          </a:p>
        </p:txBody>
      </p:sp>
      <p:pic>
        <p:nvPicPr>
          <p:cNvPr id="90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05" y="2315744"/>
            <a:ext cx="2116150" cy="26170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04" name="Textfeld 903"/>
          <p:cNvSpPr txBox="1"/>
          <p:nvPr/>
        </p:nvSpPr>
        <p:spPr>
          <a:xfrm>
            <a:off x="3036155" y="2325361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Mep</a:t>
            </a:r>
            <a:r>
              <a:rPr lang="el-GR" sz="800" dirty="0" smtClean="0"/>
              <a:t>α</a:t>
            </a:r>
            <a:endParaRPr lang="de-DE" sz="800" dirty="0"/>
          </a:p>
        </p:txBody>
      </p:sp>
      <p:pic>
        <p:nvPicPr>
          <p:cNvPr id="90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87" y="2644978"/>
            <a:ext cx="2115466" cy="45425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06" name="Textfeld 905"/>
          <p:cNvSpPr txBox="1"/>
          <p:nvPr/>
        </p:nvSpPr>
        <p:spPr>
          <a:xfrm>
            <a:off x="3036155" y="2718394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/>
              <a:t>Mep</a:t>
            </a:r>
            <a:r>
              <a:rPr lang="el-GR" sz="800" dirty="0"/>
              <a:t>β</a:t>
            </a:r>
            <a:endParaRPr lang="de-DE" sz="800" dirty="0"/>
          </a:p>
        </p:txBody>
      </p:sp>
      <p:cxnSp>
        <p:nvCxnSpPr>
          <p:cNvPr id="907" name="Gerade Verbindung 906"/>
          <p:cNvCxnSpPr/>
          <p:nvPr/>
        </p:nvCxnSpPr>
        <p:spPr>
          <a:xfrm>
            <a:off x="722480" y="2948080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8" name="Textfeld 907"/>
          <p:cNvSpPr txBox="1"/>
          <p:nvPr/>
        </p:nvSpPr>
        <p:spPr>
          <a:xfrm>
            <a:off x="439189" y="281454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100</a:t>
            </a:r>
            <a:endParaRPr lang="de-DE" sz="800" dirty="0"/>
          </a:p>
        </p:txBody>
      </p:sp>
      <p:cxnSp>
        <p:nvCxnSpPr>
          <p:cNvPr id="909" name="Gerade Verbindung 908"/>
          <p:cNvCxnSpPr/>
          <p:nvPr/>
        </p:nvCxnSpPr>
        <p:spPr>
          <a:xfrm>
            <a:off x="722480" y="2693380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0" name="Textfeld 909"/>
          <p:cNvSpPr txBox="1"/>
          <p:nvPr/>
        </p:nvSpPr>
        <p:spPr>
          <a:xfrm>
            <a:off x="439189" y="255984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130</a:t>
            </a:r>
            <a:endParaRPr lang="de-DE" sz="800" dirty="0"/>
          </a:p>
        </p:txBody>
      </p:sp>
      <p:pic>
        <p:nvPicPr>
          <p:cNvPr id="9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88" y="3151966"/>
            <a:ext cx="2115466" cy="3062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12" name="Gerade Verbindung 911"/>
          <p:cNvCxnSpPr/>
          <p:nvPr/>
        </p:nvCxnSpPr>
        <p:spPr>
          <a:xfrm>
            <a:off x="728785" y="3285276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3" name="Textfeld 912"/>
          <p:cNvSpPr txBox="1"/>
          <p:nvPr/>
        </p:nvSpPr>
        <p:spPr>
          <a:xfrm>
            <a:off x="496790" y="314412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50</a:t>
            </a:r>
            <a:endParaRPr lang="de-DE" sz="800" dirty="0"/>
          </a:p>
        </p:txBody>
      </p:sp>
      <p:sp>
        <p:nvSpPr>
          <p:cNvPr id="914" name="Textfeld 913"/>
          <p:cNvSpPr txBox="1"/>
          <p:nvPr/>
        </p:nvSpPr>
        <p:spPr>
          <a:xfrm>
            <a:off x="3036155" y="3151966"/>
            <a:ext cx="399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Actin</a:t>
            </a:r>
            <a:endParaRPr lang="de-DE" sz="800" dirty="0"/>
          </a:p>
        </p:txBody>
      </p:sp>
      <p:cxnSp>
        <p:nvCxnSpPr>
          <p:cNvPr id="915" name="Gerade Verbindung 914"/>
          <p:cNvCxnSpPr/>
          <p:nvPr/>
        </p:nvCxnSpPr>
        <p:spPr>
          <a:xfrm>
            <a:off x="722480" y="2442079"/>
            <a:ext cx="1800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6" name="Textfeld 915"/>
          <p:cNvSpPr txBox="1"/>
          <p:nvPr/>
        </p:nvSpPr>
        <p:spPr>
          <a:xfrm>
            <a:off x="439189" y="230854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100</a:t>
            </a:r>
            <a:endParaRPr lang="de-DE" sz="800" dirty="0"/>
          </a:p>
        </p:txBody>
      </p:sp>
      <p:pic>
        <p:nvPicPr>
          <p:cNvPr id="9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31" y="1292505"/>
            <a:ext cx="2117824" cy="966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18" name="Textfeld 917"/>
          <p:cNvSpPr txBox="1"/>
          <p:nvPr/>
        </p:nvSpPr>
        <p:spPr>
          <a:xfrm>
            <a:off x="497942" y="1098621"/>
            <a:ext cx="32252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 err="1" smtClean="0"/>
              <a:t>kDa</a:t>
            </a:r>
            <a:endParaRPr lang="de-DE" sz="700" dirty="0"/>
          </a:p>
        </p:txBody>
      </p:sp>
      <p:sp>
        <p:nvSpPr>
          <p:cNvPr id="2" name="Rechteck 1"/>
          <p:cNvSpPr/>
          <p:nvPr/>
        </p:nvSpPr>
        <p:spPr>
          <a:xfrm>
            <a:off x="184708" y="4016896"/>
            <a:ext cx="64846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Supplementary figure 2: Cleavage of CD99 by meprin heterodimer.</a:t>
            </a:r>
            <a:endParaRPr lang="de-DE" sz="1100" dirty="0"/>
          </a:p>
          <a:p>
            <a:r>
              <a:rPr lang="en-US" sz="1100" dirty="0"/>
              <a:t>HeLa cells were transfected with CD99-Myc, meprin </a:t>
            </a:r>
            <a:r>
              <a:rPr lang="en-US" sz="1100" dirty="0" err="1"/>
              <a:t>wt</a:t>
            </a:r>
            <a:r>
              <a:rPr lang="en-US" sz="1100" dirty="0"/>
              <a:t> constructs and inactive meprin β E153A variant. Cell lysates were analyzed via immunoblotting and revealed no cleavage of CD99 by membrane bound meprin α or the inactive meprin β variant.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7626824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A4-Papier (210x297 mm)</PresentationFormat>
  <Paragraphs>25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</dc:creator>
  <cp:lastModifiedBy>Florian</cp:lastModifiedBy>
  <cp:revision>11</cp:revision>
  <dcterms:created xsi:type="dcterms:W3CDTF">2019-02-06T07:09:19Z</dcterms:created>
  <dcterms:modified xsi:type="dcterms:W3CDTF">2019-02-07T08:29:43Z</dcterms:modified>
</cp:coreProperties>
</file>